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92" r:id="rId3"/>
    <p:sldId id="288" r:id="rId4"/>
    <p:sldId id="430" r:id="rId5"/>
    <p:sldId id="431" r:id="rId6"/>
    <p:sldId id="432" r:id="rId7"/>
    <p:sldId id="290" r:id="rId8"/>
    <p:sldId id="377" r:id="rId9"/>
    <p:sldId id="378" r:id="rId10"/>
    <p:sldId id="380" r:id="rId11"/>
    <p:sldId id="381" r:id="rId12"/>
    <p:sldId id="382" r:id="rId13"/>
    <p:sldId id="389" r:id="rId14"/>
    <p:sldId id="395" r:id="rId15"/>
    <p:sldId id="396" r:id="rId16"/>
    <p:sldId id="397" r:id="rId17"/>
    <p:sldId id="398" r:id="rId18"/>
    <p:sldId id="399" r:id="rId19"/>
    <p:sldId id="400" r:id="rId20"/>
    <p:sldId id="401" r:id="rId21"/>
    <p:sldId id="402" r:id="rId22"/>
    <p:sldId id="403" r:id="rId23"/>
    <p:sldId id="404" r:id="rId24"/>
    <p:sldId id="407" r:id="rId25"/>
    <p:sldId id="408" r:id="rId26"/>
    <p:sldId id="409" r:id="rId27"/>
    <p:sldId id="410" r:id="rId28"/>
    <p:sldId id="405" r:id="rId29"/>
    <p:sldId id="411" r:id="rId30"/>
    <p:sldId id="412" r:id="rId31"/>
    <p:sldId id="413" r:id="rId32"/>
    <p:sldId id="414" r:id="rId33"/>
    <p:sldId id="415" r:id="rId34"/>
    <p:sldId id="417" r:id="rId35"/>
    <p:sldId id="418" r:id="rId36"/>
    <p:sldId id="419" r:id="rId37"/>
    <p:sldId id="420" r:id="rId38"/>
    <p:sldId id="416" r:id="rId39"/>
    <p:sldId id="421" r:id="rId40"/>
    <p:sldId id="422" r:id="rId41"/>
    <p:sldId id="423" r:id="rId42"/>
    <p:sldId id="424" r:id="rId43"/>
    <p:sldId id="435" r:id="rId44"/>
    <p:sldId id="425" r:id="rId45"/>
    <p:sldId id="406" r:id="rId46"/>
    <p:sldId id="436" r:id="rId47"/>
    <p:sldId id="383" r:id="rId48"/>
    <p:sldId id="384" r:id="rId49"/>
    <p:sldId id="385" r:id="rId50"/>
    <p:sldId id="257" r:id="rId51"/>
    <p:sldId id="287" r:id="rId52"/>
    <p:sldId id="327" r:id="rId53"/>
    <p:sldId id="328" r:id="rId54"/>
    <p:sldId id="376" r:id="rId55"/>
    <p:sldId id="375" r:id="rId56"/>
    <p:sldId id="329" r:id="rId57"/>
    <p:sldId id="334" r:id="rId58"/>
    <p:sldId id="392" r:id="rId59"/>
    <p:sldId id="393" r:id="rId60"/>
    <p:sldId id="387" r:id="rId61"/>
    <p:sldId id="388" r:id="rId62"/>
    <p:sldId id="302" r:id="rId63"/>
    <p:sldId id="303" r:id="rId64"/>
    <p:sldId id="339" r:id="rId65"/>
    <p:sldId id="348" r:id="rId66"/>
    <p:sldId id="349" r:id="rId67"/>
    <p:sldId id="350" r:id="rId68"/>
    <p:sldId id="305" r:id="rId69"/>
    <p:sldId id="365" r:id="rId70"/>
    <p:sldId id="357" r:id="rId71"/>
    <p:sldId id="301" r:id="rId72"/>
    <p:sldId id="294" r:id="rId73"/>
    <p:sldId id="359" r:id="rId74"/>
    <p:sldId id="340" r:id="rId75"/>
    <p:sldId id="341" r:id="rId76"/>
    <p:sldId id="343" r:id="rId77"/>
    <p:sldId id="344" r:id="rId78"/>
    <p:sldId id="318" r:id="rId79"/>
    <p:sldId id="319" r:id="rId80"/>
    <p:sldId id="320" r:id="rId81"/>
    <p:sldId id="321" r:id="rId82"/>
    <p:sldId id="324" r:id="rId83"/>
    <p:sldId id="390" r:id="rId84"/>
    <p:sldId id="391" r:id="rId85"/>
    <p:sldId id="289" r:id="rId86"/>
    <p:sldId id="285" r:id="rId87"/>
    <p:sldId id="264" r:id="rId88"/>
    <p:sldId id="265" r:id="rId89"/>
    <p:sldId id="266" r:id="rId90"/>
    <p:sldId id="335" r:id="rId91"/>
    <p:sldId id="330" r:id="rId92"/>
    <p:sldId id="331" r:id="rId93"/>
    <p:sldId id="333" r:id="rId94"/>
    <p:sldId id="367" r:id="rId95"/>
    <p:sldId id="369" r:id="rId96"/>
    <p:sldId id="370" r:id="rId97"/>
    <p:sldId id="373" r:id="rId98"/>
    <p:sldId id="372" r:id="rId99"/>
    <p:sldId id="371" r:id="rId100"/>
    <p:sldId id="351" r:id="rId101"/>
    <p:sldId id="352" r:id="rId102"/>
    <p:sldId id="354" r:id="rId103"/>
    <p:sldId id="355" r:id="rId104"/>
    <p:sldId id="356" r:id="rId105"/>
    <p:sldId id="358" r:id="rId106"/>
    <p:sldId id="337" r:id="rId107"/>
    <p:sldId id="426" r:id="rId108"/>
    <p:sldId id="427" r:id="rId109"/>
    <p:sldId id="428" r:id="rId110"/>
    <p:sldId id="429" r:id="rId1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1" autoAdjust="0"/>
    <p:restoredTop sz="94660"/>
  </p:normalViewPr>
  <p:slideViewPr>
    <p:cSldViewPr snapToGrid="0">
      <p:cViewPr varScale="1">
        <p:scale>
          <a:sx n="144" d="100"/>
          <a:sy n="144" d="100"/>
        </p:scale>
        <p:origin x="12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Clic pentru editare stil titlu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Clic pentru editare stil titlu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Clic pentru editare stil titlu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Clic pentru editare stil titlu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Clic pentru editare stil titlu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Clic pentru editare stil titlu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Clic pentru editare stil titlu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a:t>Clic pentru editare stil titlu</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Clic pentru editare stil titlu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Clic pentru editare stil titlu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Clic pentru editare stil titlu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Clic pentru editare stil titlu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p>
            <a:fld id="{42A54C80-263E-416B-A8E0-580EDEADCBDC}" type="datetimeFigureOut">
              <a:rPr lang="en-US" dirty="0"/>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Clic pentru editare stil titlu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Clic pentru editare stil titlu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s://dx.doi.org/10.1210/me.2010-0102" TargetMode="External"/><Relationship Id="rId2" Type="http://schemas.openxmlformats.org/officeDocument/2006/relationships/hyperlink" Target="https://dx.doi.org/10.1152/ajpendo.00155.2002" TargetMode="External"/><Relationship Id="rId1" Type="http://schemas.openxmlformats.org/officeDocument/2006/relationships/slideLayout" Target="../slideLayouts/slideLayout7.xml"/><Relationship Id="rId4" Type="http://schemas.openxmlformats.org/officeDocument/2006/relationships/hyperlink" Target="https://dx.doi.org/10.1007/s12011-010-8728-8"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hyperlink" Target="https://dx.doi.org/10.1210/jc.2007-0606"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cience.sciencemag.org/content/356/6333/44"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365natural.ro/crema-naturala-pentru-piele-uscata-psoriazis-si-eczeme-psorzema-creme.htm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s://dx.doi.org/10.4172/2165-7904.1000220" TargetMode="External"/><Relationship Id="rId2" Type="http://schemas.openxmlformats.org/officeDocument/2006/relationships/hyperlink" Target="https://dx.doi.org/10.3382/ps.2010-00751"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hyperlink" Target="http://www.amazon.com/gp/product/B002LZYPS0/ref=as_li_tl?ie=UTF8&amp;camp=1789&amp;creative=9325&amp;creativeASIN=B002LZYPS0&amp;linkCode=as2&amp;tag=hypotmom-20&amp;linkId=HTVVULUMXH7LNWAR"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hyperlink" Target="https://www.ncbi.nlm.nih.gov/pubmed/17665420" TargetMode="External"/><Relationship Id="rId3" Type="http://schemas.openxmlformats.org/officeDocument/2006/relationships/hyperlink" Target="https://www.ncbi.nlm.nih.gov/pubmed/20192999" TargetMode="External"/><Relationship Id="rId7" Type="http://schemas.openxmlformats.org/officeDocument/2006/relationships/hyperlink" Target="https://dx.doi.org/10.3109/03009742.2011.562533" TargetMode="External"/><Relationship Id="rId12" Type="http://schemas.openxmlformats.org/officeDocument/2006/relationships/hyperlink" Target="https://dx.doi.org/10.1371/journal.pgen.1001195" TargetMode="External"/><Relationship Id="rId2" Type="http://schemas.openxmlformats.org/officeDocument/2006/relationships/hyperlink" Target="http://ods.od.nih.gov/factsheets/Iodine-QuickFacts" TargetMode="External"/><Relationship Id="rId1" Type="http://schemas.openxmlformats.org/officeDocument/2006/relationships/slideLayout" Target="../slideLayouts/slideLayout7.xml"/><Relationship Id="rId6" Type="http://schemas.openxmlformats.org/officeDocument/2006/relationships/hyperlink" Target="https://www.ncbi.nlm.nih.gov/pubmed/21679096" TargetMode="External"/><Relationship Id="rId11" Type="http://schemas.openxmlformats.org/officeDocument/2006/relationships/hyperlink" Target="https://www.ncbi.nlm.nih.gov/pubmed/21152001" TargetMode="External"/><Relationship Id="rId5" Type="http://schemas.openxmlformats.org/officeDocument/2006/relationships/hyperlink" Target="https://www.ncbi.nlm.nih.gov/pubmed/1765980" TargetMode="External"/><Relationship Id="rId10" Type="http://schemas.openxmlformats.org/officeDocument/2006/relationships/hyperlink" Target="https://www.ncbi.nlm.nih.gov/pmc/articles/PMC2996314/" TargetMode="External"/><Relationship Id="rId4" Type="http://schemas.openxmlformats.org/officeDocument/2006/relationships/hyperlink" Target="https://dx.doi.org/10.1111/j.0105-2896.2009.00852.x" TargetMode="External"/><Relationship Id="rId9" Type="http://schemas.openxmlformats.org/officeDocument/2006/relationships/hyperlink" Target="https://dx.doi.org/10.1002/art.22812"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www.ncbi.nlm.nih.gov/pmc/articles/PMC1373959/"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www.ncbi.nlm.nih.gov/pmc/articles/PMC2653457/" TargetMode="External"/><Relationship Id="rId2" Type="http://schemas.openxmlformats.org/officeDocument/2006/relationships/hyperlink" Target="http://www.ncbi.nlm.nih.gov/pubmed/19538307?dopt=AbstractPlus" TargetMode="External"/><Relationship Id="rId1" Type="http://schemas.openxmlformats.org/officeDocument/2006/relationships/slideLayout" Target="../slideLayouts/slideLayout7.xml"/><Relationship Id="rId4" Type="http://schemas.openxmlformats.org/officeDocument/2006/relationships/hyperlink" Target="http://www.ncbi.nlm.nih.gov/pubmed/11082037"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pnas.org/content/98/23/13306.full.pdf" TargetMode="External"/><Relationship Id="rId2" Type="http://schemas.openxmlformats.org/officeDocument/2006/relationships/hyperlink" Target="http://www.ncbi.nlm.nih.gov/pubmed/18957470" TargetMode="External"/><Relationship Id="rId1" Type="http://schemas.openxmlformats.org/officeDocument/2006/relationships/slideLayout" Target="../slideLayouts/slideLayout7.xml"/><Relationship Id="rId6" Type="http://schemas.openxmlformats.org/officeDocument/2006/relationships/hyperlink" Target="http://www.ncbi.nlm.nih.gov/pubmed/22298027" TargetMode="External"/><Relationship Id="rId5" Type="http://schemas.openxmlformats.org/officeDocument/2006/relationships/hyperlink" Target="http://www.ncbi.nlm.nih.gov/pmc/articles/PMC1131235/" TargetMode="External"/><Relationship Id="rId4" Type="http://schemas.openxmlformats.org/officeDocument/2006/relationships/hyperlink" Target="http://www.ncbi.nlm.nih.gov/pmc/articles/PMC160892/pdf/070945.pdf"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s://www.ncbi.nlm.nih.gov/pubmed/1555538" TargetMode="External"/><Relationship Id="rId2" Type="http://schemas.openxmlformats.org/officeDocument/2006/relationships/hyperlink" Target="https://www.ncbi.nlm.nih.gov/pubmed/12269922" TargetMode="External"/><Relationship Id="rId1" Type="http://schemas.openxmlformats.org/officeDocument/2006/relationships/slideLayout" Target="../slideLayouts/slideLayout7.xml"/><Relationship Id="rId4" Type="http://schemas.openxmlformats.org/officeDocument/2006/relationships/hyperlink" Target="http://intimm.oxfordjournals.org/cgi/reprint/8/2/231.pdf" TargetMode="External"/></Relationships>
</file>

<file path=ppt/slides/_rels/slide96.xml.rels><?xml version="1.0" encoding="UTF-8" standalone="yes"?>
<Relationships xmlns="http://schemas.openxmlformats.org/package/2006/relationships"><Relationship Id="rId2" Type="http://schemas.openxmlformats.org/officeDocument/2006/relationships/hyperlink" Target="https://www.ncbi.nlm.nih.gov/pubmed/8597390"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hyperlink" Target="http://www.gapsdiet.com/"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s://www.ncbi.nlm.nih.gov/pubmed/18506897" TargetMode="External"/><Relationship Id="rId2" Type="http://schemas.openxmlformats.org/officeDocument/2006/relationships/hyperlink" Target="https://www.ncbi.nlm.nih.gov/pubmed/10448775" TargetMode="External"/><Relationship Id="rId1" Type="http://schemas.openxmlformats.org/officeDocument/2006/relationships/slideLayout" Target="../slideLayouts/slideLayout7.xml"/><Relationship Id="rId4" Type="http://schemas.openxmlformats.org/officeDocument/2006/relationships/hyperlink" Target="https://www.ncbi.nlm.nih.gov/pubmed/12660641"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ncbi.nlm.nih.gov/pubmed/7714108" TargetMode="External"/><Relationship Id="rId2" Type="http://schemas.openxmlformats.org/officeDocument/2006/relationships/hyperlink" Target="https://chriskresser.com/the-thyroid-gut-connection/#fn-870-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536735" y="400803"/>
            <a:ext cx="8142136" cy="2186609"/>
          </a:xfrm>
        </p:spPr>
        <p:txBody>
          <a:bodyPr/>
          <a:lstStyle/>
          <a:p>
            <a:r>
              <a:rPr lang="en-US" sz="3200" dirty="0" err="1">
                <a:latin typeface="Arial Black" panose="020B0A04020102020204" pitchFamily="34" charset="0"/>
              </a:rPr>
              <a:t>Microbiom</a:t>
            </a:r>
            <a:r>
              <a:rPr lang="en-US" sz="3200" dirty="0">
                <a:latin typeface="Arial Black" panose="020B0A04020102020204" pitchFamily="34" charset="0"/>
              </a:rPr>
              <a:t>, </a:t>
            </a:r>
            <a:r>
              <a:rPr lang="en-US" sz="3200" dirty="0" err="1">
                <a:latin typeface="Arial Black" panose="020B0A04020102020204" pitchFamily="34" charset="0"/>
              </a:rPr>
              <a:t>virom</a:t>
            </a:r>
            <a:r>
              <a:rPr lang="en-US" sz="3200" dirty="0">
                <a:latin typeface="Arial Black" panose="020B0A04020102020204" pitchFamily="34" charset="0"/>
              </a:rPr>
              <a:t>, </a:t>
            </a:r>
            <a:r>
              <a:rPr lang="en-US" sz="3200" dirty="0" err="1">
                <a:latin typeface="Arial Black" panose="020B0A04020102020204" pitchFamily="34" charset="0"/>
              </a:rPr>
              <a:t>fungom</a:t>
            </a:r>
            <a:r>
              <a:rPr lang="en-US" sz="3200" dirty="0">
                <a:latin typeface="Arial Black" panose="020B0A04020102020204" pitchFamily="34" charset="0"/>
              </a:rPr>
              <a:t>(</a:t>
            </a:r>
            <a:r>
              <a:rPr lang="en-US" sz="3200" dirty="0" err="1">
                <a:latin typeface="Arial Black" panose="020B0A04020102020204" pitchFamily="34" charset="0"/>
              </a:rPr>
              <a:t>micobiom</a:t>
            </a:r>
            <a:r>
              <a:rPr lang="en-US" sz="3200" dirty="0">
                <a:latin typeface="Arial Black" panose="020B0A04020102020204" pitchFamily="34" charset="0"/>
              </a:rPr>
              <a:t>): </a:t>
            </a:r>
            <a:r>
              <a:rPr lang="en-US" sz="3200" dirty="0" err="1">
                <a:latin typeface="Arial Black" panose="020B0A04020102020204" pitchFamily="34" charset="0"/>
              </a:rPr>
              <a:t>triggeri</a:t>
            </a:r>
            <a:r>
              <a:rPr lang="en-US" sz="3200" dirty="0">
                <a:latin typeface="Arial Black" panose="020B0A04020102020204" pitchFamily="34" charset="0"/>
              </a:rPr>
              <a:t> </a:t>
            </a:r>
            <a:r>
              <a:rPr lang="en-US" sz="3200" dirty="0" err="1">
                <a:latin typeface="Arial Black" panose="020B0A04020102020204" pitchFamily="34" charset="0"/>
              </a:rPr>
              <a:t>sau</a:t>
            </a:r>
            <a:r>
              <a:rPr lang="en-US" sz="3200" dirty="0">
                <a:latin typeface="Arial Black" panose="020B0A04020102020204" pitchFamily="34" charset="0"/>
              </a:rPr>
              <a:t> </a:t>
            </a:r>
            <a:r>
              <a:rPr lang="en-US" sz="3200" dirty="0" err="1">
                <a:latin typeface="Arial Black" panose="020B0A04020102020204" pitchFamily="34" charset="0"/>
              </a:rPr>
              <a:t>stimulatori</a:t>
            </a:r>
            <a:r>
              <a:rPr lang="en-US" sz="3200" dirty="0">
                <a:latin typeface="Arial Black" panose="020B0A04020102020204" pitchFamily="34" charset="0"/>
              </a:rPr>
              <a:t> ai  </a:t>
            </a:r>
            <a:r>
              <a:rPr lang="en-US" sz="3200" dirty="0" err="1">
                <a:latin typeface="Arial Black" panose="020B0A04020102020204" pitchFamily="34" charset="0"/>
              </a:rPr>
              <a:t>bolilor</a:t>
            </a:r>
            <a:r>
              <a:rPr lang="en-US" sz="3200" dirty="0">
                <a:latin typeface="Arial Black" panose="020B0A04020102020204" pitchFamily="34" charset="0"/>
              </a:rPr>
              <a:t> </a:t>
            </a:r>
            <a:r>
              <a:rPr lang="en-US" sz="3200" dirty="0" err="1">
                <a:latin typeface="Arial Black" panose="020B0A04020102020204" pitchFamily="34" charset="0"/>
              </a:rPr>
              <a:t>autoimune</a:t>
            </a:r>
            <a:r>
              <a:rPr lang="en-US" sz="3200" dirty="0">
                <a:latin typeface="Arial Black" panose="020B0A04020102020204" pitchFamily="34" charset="0"/>
              </a:rPr>
              <a:t>. </a:t>
            </a:r>
            <a:r>
              <a:rPr lang="en-US" sz="3200" dirty="0" err="1">
                <a:latin typeface="Arial Black" panose="020B0A04020102020204" pitchFamily="34" charset="0"/>
              </a:rPr>
              <a:t>Nutritia</a:t>
            </a:r>
            <a:r>
              <a:rPr lang="en-US" sz="3200" dirty="0">
                <a:latin typeface="Arial Black" panose="020B0A04020102020204" pitchFamily="34" charset="0"/>
              </a:rPr>
              <a:t> </a:t>
            </a:r>
            <a:r>
              <a:rPr lang="en-US" sz="3200" dirty="0" err="1">
                <a:latin typeface="Arial Black" panose="020B0A04020102020204" pitchFamily="34" charset="0"/>
              </a:rPr>
              <a:t>clinica</a:t>
            </a:r>
            <a:r>
              <a:rPr lang="en-US" sz="3200" dirty="0">
                <a:latin typeface="Arial Black" panose="020B0A04020102020204" pitchFamily="34" charset="0"/>
              </a:rPr>
              <a:t>.</a:t>
            </a:r>
          </a:p>
        </p:txBody>
      </p:sp>
      <p:sp>
        <p:nvSpPr>
          <p:cNvPr id="3" name="Subtitlu 2"/>
          <p:cNvSpPr>
            <a:spLocks noGrp="1"/>
          </p:cNvSpPr>
          <p:nvPr>
            <p:ph type="subTitle" idx="1"/>
          </p:nvPr>
        </p:nvSpPr>
        <p:spPr>
          <a:xfrm>
            <a:off x="1027767" y="2875550"/>
            <a:ext cx="7236248" cy="1486881"/>
          </a:xfrm>
        </p:spPr>
        <p:txBody>
          <a:bodyPr>
            <a:normAutofit fontScale="77500" lnSpcReduction="20000"/>
          </a:bodyPr>
          <a:lstStyle/>
          <a:p>
            <a:r>
              <a:rPr lang="en-US" dirty="0">
                <a:solidFill>
                  <a:schemeClr val="tx1"/>
                </a:solidFill>
              </a:rPr>
              <a:t>Cristina Mocanu</a:t>
            </a:r>
          </a:p>
          <a:p>
            <a:r>
              <a:rPr lang="en-US" dirty="0" err="1">
                <a:solidFill>
                  <a:schemeClr val="tx1"/>
                </a:solidFill>
              </a:rPr>
              <a:t>Manole</a:t>
            </a:r>
            <a:r>
              <a:rPr lang="en-US" dirty="0">
                <a:solidFill>
                  <a:schemeClr val="tx1"/>
                </a:solidFill>
              </a:rPr>
              <a:t> </a:t>
            </a:r>
            <a:r>
              <a:rPr lang="en-US" dirty="0" err="1">
                <a:solidFill>
                  <a:schemeClr val="tx1"/>
                </a:solidFill>
              </a:rPr>
              <a:t>Cojocaru</a:t>
            </a:r>
            <a:endParaRPr lang="en-US" dirty="0">
              <a:solidFill>
                <a:schemeClr val="tx1"/>
              </a:solidFill>
            </a:endParaRPr>
          </a:p>
          <a:p>
            <a:r>
              <a:rPr lang="en-US" dirty="0" err="1">
                <a:solidFill>
                  <a:schemeClr val="tx1"/>
                </a:solidFill>
              </a:rPr>
              <a:t>Cursul</a:t>
            </a:r>
            <a:r>
              <a:rPr lang="en-US" dirty="0">
                <a:solidFill>
                  <a:schemeClr val="tx1"/>
                </a:solidFill>
              </a:rPr>
              <a:t> 3 de </a:t>
            </a:r>
            <a:r>
              <a:rPr lang="en-US" dirty="0" err="1">
                <a:solidFill>
                  <a:schemeClr val="tx1"/>
                </a:solidFill>
              </a:rPr>
              <a:t>Medicina</a:t>
            </a:r>
            <a:r>
              <a:rPr lang="en-US" dirty="0">
                <a:solidFill>
                  <a:schemeClr val="tx1"/>
                </a:solidFill>
              </a:rPr>
              <a:t> </a:t>
            </a:r>
            <a:r>
              <a:rPr lang="en-US" dirty="0" err="1">
                <a:solidFill>
                  <a:schemeClr val="tx1"/>
                </a:solidFill>
              </a:rPr>
              <a:t>Integrativa</a:t>
            </a:r>
            <a:r>
              <a:rPr lang="en-US" dirty="0">
                <a:solidFill>
                  <a:schemeClr val="tx1"/>
                </a:solidFill>
              </a:rPr>
              <a:t> 20.04.2018</a:t>
            </a:r>
          </a:p>
          <a:p>
            <a:r>
              <a:rPr lang="en-US" dirty="0">
                <a:solidFill>
                  <a:schemeClr val="tx1"/>
                </a:solidFill>
              </a:rPr>
              <a:t> </a:t>
            </a:r>
            <a:r>
              <a:rPr lang="en-US" dirty="0" err="1">
                <a:solidFill>
                  <a:schemeClr val="tx1"/>
                </a:solidFill>
              </a:rPr>
              <a:t>Totul</a:t>
            </a:r>
            <a:r>
              <a:rPr lang="en-US" dirty="0">
                <a:solidFill>
                  <a:schemeClr val="tx1"/>
                </a:solidFill>
              </a:rPr>
              <a:t> </a:t>
            </a:r>
            <a:r>
              <a:rPr lang="en-US" dirty="0" err="1">
                <a:solidFill>
                  <a:schemeClr val="tx1"/>
                </a:solidFill>
              </a:rPr>
              <a:t>despre</a:t>
            </a:r>
            <a:r>
              <a:rPr lang="en-US" dirty="0">
                <a:solidFill>
                  <a:schemeClr val="tx1"/>
                </a:solidFill>
              </a:rPr>
              <a:t> </a:t>
            </a:r>
            <a:r>
              <a:rPr lang="en-US" dirty="0" err="1">
                <a:solidFill>
                  <a:schemeClr val="tx1"/>
                </a:solidFill>
              </a:rPr>
              <a:t>bolile</a:t>
            </a:r>
            <a:r>
              <a:rPr lang="en-US" dirty="0">
                <a:solidFill>
                  <a:schemeClr val="tx1"/>
                </a:solidFill>
              </a:rPr>
              <a:t> autoimmune. </a:t>
            </a:r>
            <a:r>
              <a:rPr lang="en-US" dirty="0" err="1">
                <a:solidFill>
                  <a:schemeClr val="tx1"/>
                </a:solidFill>
              </a:rPr>
              <a:t>Tratament</a:t>
            </a:r>
            <a:r>
              <a:rPr lang="en-US" dirty="0">
                <a:solidFill>
                  <a:schemeClr val="tx1"/>
                </a:solidFill>
              </a:rPr>
              <a:t> integrative </a:t>
            </a:r>
            <a:r>
              <a:rPr lang="en-US" dirty="0" err="1">
                <a:solidFill>
                  <a:schemeClr val="tx1"/>
                </a:solidFill>
              </a:rPr>
              <a:t>personalizate</a:t>
            </a:r>
            <a:endParaRPr lang="en-US" dirty="0">
              <a:solidFill>
                <a:schemeClr val="tx1"/>
              </a:solidFill>
            </a:endParaRPr>
          </a:p>
          <a:p>
            <a:r>
              <a:rPr lang="en-US" dirty="0" err="1">
                <a:solidFill>
                  <a:schemeClr val="tx1"/>
                </a:solidFill>
              </a:rPr>
              <a:t>Biblioteca</a:t>
            </a:r>
            <a:r>
              <a:rPr lang="en-US" dirty="0">
                <a:solidFill>
                  <a:schemeClr val="tx1"/>
                </a:solidFill>
              </a:rPr>
              <a:t> </a:t>
            </a:r>
            <a:r>
              <a:rPr lang="en-US" dirty="0" err="1">
                <a:solidFill>
                  <a:schemeClr val="tx1"/>
                </a:solidFill>
              </a:rPr>
              <a:t>Academiei</a:t>
            </a:r>
            <a:r>
              <a:rPr lang="en-US" dirty="0">
                <a:solidFill>
                  <a:schemeClr val="tx1"/>
                </a:solidFill>
              </a:rPr>
              <a:t> </a:t>
            </a:r>
            <a:r>
              <a:rPr lang="en-US" dirty="0" err="1">
                <a:solidFill>
                  <a:schemeClr val="tx1"/>
                </a:solidFill>
              </a:rPr>
              <a:t>Romane</a:t>
            </a:r>
            <a:endParaRPr lang="en-US" dirty="0">
              <a:solidFill>
                <a:schemeClr val="tx1"/>
              </a:solidFill>
            </a:endParaRPr>
          </a:p>
          <a:p>
            <a:endParaRPr lang="en-US" dirty="0">
              <a:solidFill>
                <a:schemeClr val="tx1"/>
              </a:solidFill>
            </a:endParaRPr>
          </a:p>
        </p:txBody>
      </p:sp>
      <p:pic>
        <p:nvPicPr>
          <p:cNvPr id="4" name="Imagine 3"/>
          <p:cNvPicPr>
            <a:picLocks noChangeAspect="1"/>
          </p:cNvPicPr>
          <p:nvPr/>
        </p:nvPicPr>
        <p:blipFill>
          <a:blip r:embed="rId2"/>
          <a:stretch>
            <a:fillRect/>
          </a:stretch>
        </p:blipFill>
        <p:spPr>
          <a:xfrm>
            <a:off x="135734" y="149709"/>
            <a:ext cx="1547860" cy="1547860"/>
          </a:xfrm>
          <a:prstGeom prst="rect">
            <a:avLst/>
          </a:prstGeom>
        </p:spPr>
      </p:pic>
      <p:pic>
        <p:nvPicPr>
          <p:cNvPr id="1026" name="Picture 2" descr="Asociatia Medicala Romana pentru Plasmafere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91" y="5252274"/>
            <a:ext cx="86106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7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846667" y="1443841"/>
            <a:ext cx="8297333" cy="1815882"/>
          </a:xfrm>
          <a:prstGeom prst="rect">
            <a:avLst/>
          </a:prstGeom>
        </p:spPr>
        <p:txBody>
          <a:bodyPr wrap="square">
            <a:spAutoFit/>
          </a:bodyPr>
          <a:lstStyle/>
          <a:p>
            <a:endParaRPr lang="en-US" sz="2800"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Macrophagele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intestinale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inflamatorii</a:t>
            </a:r>
            <a:r>
              <a:rPr lang="en-US" sz="2800" dirty="0">
                <a:solidFill>
                  <a:srgbClr val="000000"/>
                </a:solidFill>
                <a:latin typeface="Arial" panose="020B0604020202020204" pitchFamily="34" charset="0"/>
                <a:cs typeface="Arial" panose="020B0604020202020204" pitchFamily="34" charset="0"/>
              </a:rPr>
              <a:t> ,in  </a:t>
            </a:r>
            <a:r>
              <a:rPr lang="en-US" sz="2800" dirty="0" err="1">
                <a:solidFill>
                  <a:srgbClr val="000000"/>
                </a:solidFill>
                <a:latin typeface="Arial" panose="020B0604020202020204" pitchFamily="34" charset="0"/>
                <a:cs typeface="Arial" panose="020B0604020202020204" pitchFamily="34" charset="0"/>
              </a:rPr>
              <a:t>boala</a:t>
            </a:r>
            <a:r>
              <a:rPr lang="en-US" sz="2800" dirty="0">
                <a:solidFill>
                  <a:srgbClr val="000000"/>
                </a:solidFill>
                <a:latin typeface="Arial" panose="020B0604020202020204" pitchFamily="34" charset="0"/>
                <a:cs typeface="Arial" panose="020B0604020202020204" pitchFamily="34" charset="0"/>
              </a:rPr>
              <a:t> Crohn, </a:t>
            </a:r>
            <a:r>
              <a:rPr lang="en-US" sz="2800" dirty="0" err="1">
                <a:solidFill>
                  <a:srgbClr val="000000"/>
                </a:solidFill>
                <a:latin typeface="Arial" panose="020B0604020202020204" pitchFamily="34" charset="0"/>
                <a:cs typeface="Arial" panose="020B0604020202020204" pitchFamily="34" charset="0"/>
              </a:rPr>
              <a:t>secreta</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citokinele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inflamatorii</a:t>
            </a:r>
            <a:r>
              <a:rPr lang="en-US" sz="2800" dirty="0">
                <a:solidFill>
                  <a:srgbClr val="000000"/>
                </a:solidFill>
                <a:latin typeface="Arial" panose="020B0604020202020204" pitchFamily="34" charset="0"/>
                <a:cs typeface="Arial" panose="020B0604020202020204" pitchFamily="34" charset="0"/>
              </a:rPr>
              <a:t> IL-23, tumor necrosis factor-alpha (TNF-α), </a:t>
            </a:r>
            <a:r>
              <a:rPr lang="en-US" sz="2800" dirty="0" err="1">
                <a:solidFill>
                  <a:srgbClr val="000000"/>
                </a:solidFill>
                <a:latin typeface="Arial" panose="020B0604020202020204" pitchFamily="34" charset="0"/>
                <a:cs typeface="Arial" panose="020B0604020202020204" pitchFamily="34" charset="0"/>
              </a:rPr>
              <a:t>si</a:t>
            </a:r>
            <a:r>
              <a:rPr lang="en-US" sz="2800" dirty="0">
                <a:solidFill>
                  <a:srgbClr val="000000"/>
                </a:solidFill>
                <a:latin typeface="Arial" panose="020B0604020202020204" pitchFamily="34" charset="0"/>
                <a:cs typeface="Arial" panose="020B0604020202020204" pitchFamily="34" charset="0"/>
              </a:rPr>
              <a:t> IL-6. </a:t>
            </a:r>
          </a:p>
        </p:txBody>
      </p:sp>
    </p:spTree>
    <p:extLst>
      <p:ext uri="{BB962C8B-B14F-4D97-AF65-F5344CB8AC3E}">
        <p14:creationId xmlns:p14="http://schemas.microsoft.com/office/powerpoint/2010/main" val="32464994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92667" y="1295400"/>
            <a:ext cx="8551333" cy="2585323"/>
          </a:xfrm>
          <a:prstGeom prst="rect">
            <a:avLst/>
          </a:prstGeom>
        </p:spPr>
        <p:txBody>
          <a:bodyPr wrap="square">
            <a:spAutoFit/>
          </a:bodyPr>
          <a:lstStyle/>
          <a:p>
            <a:r>
              <a:rPr lang="en-US" b="1" dirty="0">
                <a:solidFill>
                  <a:srgbClr val="2A2A2A"/>
                </a:solidFill>
                <a:latin typeface="schoolbook-web"/>
              </a:rPr>
              <a:t>Gut bacteria and LPS</a:t>
            </a:r>
          </a:p>
          <a:p>
            <a:r>
              <a:rPr lang="en-US" dirty="0">
                <a:solidFill>
                  <a:srgbClr val="2A2A2A"/>
                </a:solidFill>
                <a:latin typeface="proxima-nova"/>
              </a:rPr>
              <a:t>Lipopolysaccharide, or LPS, is a component of bacterial cell walls. When intestinal permeability is increased, often as a result of gut </a:t>
            </a:r>
            <a:r>
              <a:rPr lang="en-US" dirty="0" err="1">
                <a:solidFill>
                  <a:srgbClr val="2A2A2A"/>
                </a:solidFill>
                <a:latin typeface="proxima-nova"/>
              </a:rPr>
              <a:t>dysbiosis</a:t>
            </a:r>
            <a:r>
              <a:rPr lang="en-US" dirty="0">
                <a:solidFill>
                  <a:srgbClr val="2A2A2A"/>
                </a:solidFill>
                <a:latin typeface="proxima-nova"/>
              </a:rPr>
              <a:t>, LPS can “leak” into the bloodstream. This can wreak havoc on the thyroid in a number of ways.</a:t>
            </a:r>
          </a:p>
          <a:p>
            <a:r>
              <a:rPr lang="en-US" dirty="0">
                <a:solidFill>
                  <a:srgbClr val="2A2A2A"/>
                </a:solidFill>
                <a:latin typeface="proxima-nova"/>
              </a:rPr>
              <a:t>Thyroid-stimulating hormone (TSH) induces the thyroid to produce T4. T4 is the inactive form of thyroid hormone and must first be converted to T3, the active form.  Our bodies produce an enzyme called iodothyronine deiodinase that is responsible for making this conversion. LPS has been shown to inhibit this enzyme, decreasing the amount of active T3 in circulation</a:t>
            </a:r>
            <a:endParaRPr lang="en-US" b="0" i="0" dirty="0">
              <a:solidFill>
                <a:srgbClr val="2A2A2A"/>
              </a:solidFill>
              <a:effectLst/>
              <a:latin typeface="proxima-nova"/>
            </a:endParaRPr>
          </a:p>
        </p:txBody>
      </p:sp>
    </p:spTree>
    <p:extLst>
      <p:ext uri="{BB962C8B-B14F-4D97-AF65-F5344CB8AC3E}">
        <p14:creationId xmlns:p14="http://schemas.microsoft.com/office/powerpoint/2010/main" val="30587344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210733" y="1443841"/>
            <a:ext cx="7933267" cy="3139321"/>
          </a:xfrm>
          <a:prstGeom prst="rect">
            <a:avLst/>
          </a:prstGeom>
        </p:spPr>
        <p:txBody>
          <a:bodyPr wrap="square">
            <a:spAutoFit/>
          </a:bodyPr>
          <a:lstStyle/>
          <a:p>
            <a:r>
              <a:rPr lang="en-US" dirty="0">
                <a:solidFill>
                  <a:srgbClr val="2A2A2A"/>
                </a:solidFill>
                <a:latin typeface="proxima-nova"/>
              </a:rPr>
              <a:t>Not only do you need active thyroid hormone, but you also need receptors for thyroid hormone on cells throughout the body. Even someone whose thyroid hormone panel looks perfect could suffer from symptoms of hypothyroidism if their body does not produce enough receptors to receive signals from the thyroid. LPS has been shown to decrease expression of thyroid receptors, specifically in the liver (</a:t>
            </a:r>
            <a:r>
              <a:rPr lang="en-US" b="1" dirty="0">
                <a:solidFill>
                  <a:srgbClr val="4298B3"/>
                </a:solidFill>
                <a:latin typeface="proxima-nova"/>
                <a:hlinkClick r:id="rId2"/>
              </a:rPr>
              <a:t>10</a:t>
            </a:r>
            <a:r>
              <a:rPr lang="en-US" dirty="0">
                <a:solidFill>
                  <a:srgbClr val="2A2A2A"/>
                </a:solidFill>
                <a:latin typeface="proxima-nova"/>
              </a:rPr>
              <a:t>).</a:t>
            </a:r>
          </a:p>
          <a:p>
            <a:r>
              <a:rPr lang="en-US" dirty="0">
                <a:solidFill>
                  <a:srgbClr val="2A2A2A"/>
                </a:solidFill>
                <a:latin typeface="proxima-nova"/>
              </a:rPr>
              <a:t>LPS also induces expression of the sodium-iodine symporter (NIS) in thyroid cells, increasing iodine uptake in the thyroid (</a:t>
            </a:r>
            <a:r>
              <a:rPr lang="en-US" b="1" dirty="0">
                <a:solidFill>
                  <a:srgbClr val="4298B3"/>
                </a:solidFill>
                <a:latin typeface="proxima-nova"/>
                <a:hlinkClick r:id="rId3"/>
              </a:rPr>
              <a:t>11</a:t>
            </a:r>
            <a:r>
              <a:rPr lang="en-US" dirty="0">
                <a:solidFill>
                  <a:srgbClr val="2A2A2A"/>
                </a:solidFill>
                <a:latin typeface="proxima-nova"/>
              </a:rPr>
              <a:t>). Since iodine is important for thyroid health, this might sound like a good thing, but excess iodine (especially with concurrent selenium deficiency) has been found to contribute to the development of Hashimoto’s, the autoimmune form of hypothyroidism (</a:t>
            </a:r>
            <a:r>
              <a:rPr lang="en-US" b="1" dirty="0">
                <a:solidFill>
                  <a:srgbClr val="4298B3"/>
                </a:solidFill>
                <a:latin typeface="proxima-nova"/>
                <a:hlinkClick r:id="rId4"/>
              </a:rPr>
              <a:t>12</a:t>
            </a:r>
            <a:r>
              <a:rPr lang="en-US" dirty="0">
                <a:solidFill>
                  <a:srgbClr val="2A2A2A"/>
                </a:solidFill>
                <a:latin typeface="proxima-nova"/>
              </a:rPr>
              <a:t>).</a:t>
            </a:r>
            <a:endParaRPr lang="en-US" b="0" i="0" dirty="0">
              <a:solidFill>
                <a:srgbClr val="2A2A2A"/>
              </a:solidFill>
              <a:effectLst/>
              <a:latin typeface="proxima-nova"/>
            </a:endParaRPr>
          </a:p>
        </p:txBody>
      </p:sp>
    </p:spTree>
    <p:extLst>
      <p:ext uri="{BB962C8B-B14F-4D97-AF65-F5344CB8AC3E}">
        <p14:creationId xmlns:p14="http://schemas.microsoft.com/office/powerpoint/2010/main" val="8544294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2274838"/>
            <a:ext cx="6096000" cy="2308324"/>
          </a:xfrm>
          <a:prstGeom prst="rect">
            <a:avLst/>
          </a:prstGeom>
        </p:spPr>
        <p:txBody>
          <a:bodyPr>
            <a:spAutoFit/>
          </a:bodyPr>
          <a:lstStyle/>
          <a:p>
            <a:r>
              <a:rPr lang="en-US" dirty="0">
                <a:solidFill>
                  <a:srgbClr val="2A2A2A"/>
                </a:solidFill>
                <a:latin typeface="proxima-nova"/>
              </a:rPr>
              <a:t>Bile acids present another interesting connection between gut bacteria and thyroid function. Primary bile acids are produced in the gallbladder and secreted into the small intestine following the consumption of fats. Metabolism of primary bile acids by the gut bacteria results in the formation of secondary bile acids. These secondary bile acids increase activity of iodothyronine deiodinase (the main enzyme that converts T4 into T3)</a:t>
            </a:r>
            <a:endParaRPr lang="en-US" dirty="0"/>
          </a:p>
        </p:txBody>
      </p:sp>
    </p:spTree>
    <p:extLst>
      <p:ext uri="{BB962C8B-B14F-4D97-AF65-F5344CB8AC3E}">
        <p14:creationId xmlns:p14="http://schemas.microsoft.com/office/powerpoint/2010/main" val="24979843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2413338"/>
            <a:ext cx="6096000" cy="2031325"/>
          </a:xfrm>
          <a:prstGeom prst="rect">
            <a:avLst/>
          </a:prstGeom>
        </p:spPr>
        <p:txBody>
          <a:bodyPr>
            <a:spAutoFit/>
          </a:bodyPr>
          <a:lstStyle/>
          <a:p>
            <a:r>
              <a:rPr lang="en-US" b="1" dirty="0">
                <a:solidFill>
                  <a:srgbClr val="2A2A2A"/>
                </a:solidFill>
                <a:latin typeface="schoolbook-web"/>
              </a:rPr>
              <a:t>SIBO and the thyroid</a:t>
            </a:r>
          </a:p>
          <a:p>
            <a:r>
              <a:rPr lang="en-US" dirty="0">
                <a:solidFill>
                  <a:srgbClr val="2A2A2A"/>
                </a:solidFill>
                <a:latin typeface="proxima-nova"/>
              </a:rPr>
              <a:t>Thyroid function is also closely related to small intestinal bacterial overgrowth (SIBO). In a healthy individual, the majority of microbes are concentrated in the large intestine. In SIBO, certain bacteria and archaea are able to colonize the small intestine and proliferate, causing bloating, gas, and distention, among other unpleasant symptoms</a:t>
            </a:r>
            <a:endParaRPr lang="en-US" b="0" i="0" dirty="0">
              <a:solidFill>
                <a:srgbClr val="2A2A2A"/>
              </a:solidFill>
              <a:effectLst/>
              <a:latin typeface="proxima-nova"/>
            </a:endParaRPr>
          </a:p>
        </p:txBody>
      </p:sp>
    </p:spTree>
    <p:extLst>
      <p:ext uri="{BB962C8B-B14F-4D97-AF65-F5344CB8AC3E}">
        <p14:creationId xmlns:p14="http://schemas.microsoft.com/office/powerpoint/2010/main" val="5210267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1859340"/>
            <a:ext cx="6096000" cy="3139321"/>
          </a:xfrm>
          <a:prstGeom prst="rect">
            <a:avLst/>
          </a:prstGeom>
        </p:spPr>
        <p:txBody>
          <a:bodyPr>
            <a:spAutoFit/>
          </a:bodyPr>
          <a:lstStyle/>
          <a:p>
            <a:r>
              <a:rPr lang="en-US" dirty="0">
                <a:solidFill>
                  <a:srgbClr val="2A2A2A"/>
                </a:solidFill>
                <a:latin typeface="proxima-nova"/>
              </a:rPr>
              <a:t>The connection between SIBO and the thyroid is underappreciated. A 2007 study found that among people with a history of autoimmune hypothyroidism, 54 percent had a positive breath test for SIBO compared to 5 percent of controls (</a:t>
            </a:r>
            <a:r>
              <a:rPr lang="en-US" b="1" dirty="0">
                <a:solidFill>
                  <a:srgbClr val="4298B3"/>
                </a:solidFill>
                <a:latin typeface="proxima-nova"/>
                <a:hlinkClick r:id="rId2"/>
              </a:rPr>
              <a:t>15</a:t>
            </a:r>
            <a:r>
              <a:rPr lang="en-US" dirty="0">
                <a:solidFill>
                  <a:srgbClr val="2A2A2A"/>
                </a:solidFill>
                <a:latin typeface="proxima-nova"/>
              </a:rPr>
              <a:t>). It is currently unknown whether the relationship is causal. Since thyroid hormones help stimulate gut motility, it is also possible that low motility and constipation provide an environment in the small intestine that is conducive to bacterial overgrowth. This may be one of many examples of bidirectional interaction between the host and its resident microbes.</a:t>
            </a:r>
            <a:endParaRPr lang="en-US" dirty="0"/>
          </a:p>
        </p:txBody>
      </p:sp>
    </p:spTree>
    <p:extLst>
      <p:ext uri="{BB962C8B-B14F-4D97-AF65-F5344CB8AC3E}">
        <p14:creationId xmlns:p14="http://schemas.microsoft.com/office/powerpoint/2010/main" val="35677211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601133" y="905639"/>
            <a:ext cx="9423399" cy="4893647"/>
          </a:xfrm>
          <a:prstGeom prst="rect">
            <a:avLst/>
          </a:prstGeom>
        </p:spPr>
        <p:txBody>
          <a:bodyPr wrap="square">
            <a:spAutoFit/>
          </a:bodyPr>
          <a:lstStyle/>
          <a:p>
            <a:r>
              <a:rPr lang="en-US" sz="2400" b="1" dirty="0">
                <a:solidFill>
                  <a:srgbClr val="2A2A2A"/>
                </a:solidFill>
                <a:latin typeface="Arial" panose="020B0604020202020204" pitchFamily="34" charset="0"/>
                <a:cs typeface="Arial" panose="020B0604020202020204" pitchFamily="34" charset="0"/>
              </a:rPr>
              <a:t>Eat plenty of fermentable fiber</a:t>
            </a:r>
            <a:br>
              <a:rPr lang="en-US" sz="2400" b="1" dirty="0">
                <a:solidFill>
                  <a:srgbClr val="2A2A2A"/>
                </a:solidFill>
                <a:latin typeface="Arial" panose="020B0604020202020204" pitchFamily="34" charset="0"/>
                <a:cs typeface="Arial" panose="020B0604020202020204" pitchFamily="34" charset="0"/>
              </a:rPr>
            </a:br>
            <a:r>
              <a:rPr lang="en-US" sz="2400" dirty="0">
                <a:solidFill>
                  <a:srgbClr val="2A2A2A"/>
                </a:solidFill>
                <a:latin typeface="Arial" panose="020B0604020202020204" pitchFamily="34" charset="0"/>
                <a:cs typeface="Arial" panose="020B0604020202020204" pitchFamily="34" charset="0"/>
              </a:rPr>
              <a:t>Bacterial metabolites are potent endocrine modulators. </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When you consume fermentable fibers like cassava, sweet potato, or plantains (prebiotics), your gut bacteria ferment these fibers and produce short-chain fatty acids (SCFAs).</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 SCFAs have been shown to inhibit enzymes closely involved in epigenetic regulation. In other words, they help determine whether a gene is expressed or not. </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Among many other things, SCFA-mediated inhibition of these enzymes increases expression of thyroid receptors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2858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79400" y="626533"/>
            <a:ext cx="11226800" cy="6186309"/>
          </a:xfrm>
          <a:prstGeom prst="rect">
            <a:avLst/>
          </a:prstGeom>
        </p:spPr>
        <p:txBody>
          <a:bodyPr wrap="square">
            <a:spAutoFit/>
          </a:bodyPr>
          <a:lstStyle/>
          <a:p>
            <a:pPr fontAlgn="base">
              <a:buFont typeface="Arial" panose="020B0604020202020204" pitchFamily="34" charset="0"/>
              <a:buChar char="•"/>
            </a:pPr>
            <a:r>
              <a:rPr lang="en-US" dirty="0">
                <a:solidFill>
                  <a:srgbClr val="333333"/>
                </a:solidFill>
                <a:latin typeface="inherit"/>
              </a:rPr>
              <a:t>rheumatoid arthritis: inflammation of joints and surrounding tissues</a:t>
            </a:r>
          </a:p>
          <a:p>
            <a:pPr fontAlgn="base">
              <a:buFont typeface="Arial" panose="020B0604020202020204" pitchFamily="34" charset="0"/>
              <a:buChar char="•"/>
            </a:pPr>
            <a:endParaRPr lang="en-US" dirty="0">
              <a:solidFill>
                <a:srgbClr val="333333"/>
              </a:solidFill>
              <a:latin typeface="inherit"/>
            </a:endParaRPr>
          </a:p>
          <a:p>
            <a:pPr fontAlgn="base">
              <a:buFont typeface="Arial" panose="020B0604020202020204" pitchFamily="34" charset="0"/>
              <a:buChar char="•"/>
            </a:pPr>
            <a:r>
              <a:rPr lang="en-US" dirty="0">
                <a:solidFill>
                  <a:srgbClr val="333333"/>
                </a:solidFill>
                <a:latin typeface="inherit"/>
              </a:rPr>
              <a:t>systemic lupus erythematosus: affects skin, joints, kidneys, brain, and other organs</a:t>
            </a:r>
          </a:p>
          <a:p>
            <a:pPr fontAlgn="base">
              <a:buFont typeface="Arial" panose="020B0604020202020204" pitchFamily="34" charset="0"/>
              <a:buChar char="•"/>
            </a:pPr>
            <a:endParaRPr lang="en-US" dirty="0">
              <a:solidFill>
                <a:srgbClr val="333333"/>
              </a:solidFill>
              <a:latin typeface="inherit"/>
            </a:endParaRPr>
          </a:p>
          <a:p>
            <a:pPr fontAlgn="base">
              <a:buFont typeface="Arial" panose="020B0604020202020204" pitchFamily="34" charset="0"/>
              <a:buChar char="•"/>
            </a:pPr>
            <a:r>
              <a:rPr lang="en-US" dirty="0">
                <a:solidFill>
                  <a:srgbClr val="333333"/>
                </a:solidFill>
                <a:latin typeface="inherit"/>
              </a:rPr>
              <a:t>celiac sprue disease: a reaction to gluten (found in wheat, rye, and barley) that causes damage to the lining of the small intestine</a:t>
            </a:r>
          </a:p>
          <a:p>
            <a:pPr fontAlgn="base">
              <a:buFont typeface="Arial" panose="020B0604020202020204" pitchFamily="34" charset="0"/>
              <a:buChar char="•"/>
            </a:pPr>
            <a:endParaRPr lang="en-US" dirty="0">
              <a:solidFill>
                <a:srgbClr val="333333"/>
              </a:solidFill>
              <a:latin typeface="inherit"/>
            </a:endParaRPr>
          </a:p>
          <a:p>
            <a:pPr fontAlgn="base">
              <a:buFont typeface="Arial" panose="020B0604020202020204" pitchFamily="34" charset="0"/>
              <a:buChar char="•"/>
            </a:pPr>
            <a:r>
              <a:rPr lang="en-US" dirty="0">
                <a:solidFill>
                  <a:srgbClr val="333333"/>
                </a:solidFill>
                <a:latin typeface="inherit"/>
              </a:rPr>
              <a:t>pernicious anemia: decrease in red blood cells caused by inability to absorb vitamin B-12</a:t>
            </a:r>
          </a:p>
          <a:p>
            <a:pPr fontAlgn="base">
              <a:buFont typeface="Arial" panose="020B0604020202020204" pitchFamily="34" charset="0"/>
              <a:buChar char="•"/>
            </a:pPr>
            <a:r>
              <a:rPr lang="en-US" dirty="0">
                <a:solidFill>
                  <a:srgbClr val="333333"/>
                </a:solidFill>
                <a:latin typeface="inherit"/>
              </a:rPr>
              <a:t>vitiligo: white patches on the skin caused by loss of pigment</a:t>
            </a:r>
          </a:p>
          <a:p>
            <a:pPr fontAlgn="base">
              <a:buFont typeface="Arial" panose="020B0604020202020204" pitchFamily="34" charset="0"/>
              <a:buChar char="•"/>
            </a:pPr>
            <a:r>
              <a:rPr lang="en-US" dirty="0">
                <a:solidFill>
                  <a:srgbClr val="333333"/>
                </a:solidFill>
                <a:latin typeface="inherit"/>
              </a:rPr>
              <a:t>scleroderma: a connective tissue disease that causes changes in skin, blood vessels, muscles, and internal organs</a:t>
            </a:r>
          </a:p>
          <a:p>
            <a:pPr fontAlgn="base">
              <a:buFont typeface="Arial" panose="020B0604020202020204" pitchFamily="34" charset="0"/>
              <a:buChar char="•"/>
            </a:pPr>
            <a:r>
              <a:rPr lang="en-US" dirty="0">
                <a:solidFill>
                  <a:srgbClr val="333333"/>
                </a:solidFill>
                <a:latin typeface="inherit"/>
              </a:rPr>
              <a:t>psoriasis: a skin condition that causes redness and irritation as well as thick, flaky, silver-white patches</a:t>
            </a:r>
          </a:p>
          <a:p>
            <a:pPr fontAlgn="base">
              <a:buFont typeface="Arial" panose="020B0604020202020204" pitchFamily="34" charset="0"/>
              <a:buChar char="•"/>
            </a:pPr>
            <a:r>
              <a:rPr lang="en-US" dirty="0">
                <a:solidFill>
                  <a:srgbClr val="333333"/>
                </a:solidFill>
                <a:latin typeface="inherit"/>
              </a:rPr>
              <a:t>inflammatory bowel diseases: a group of inflammatory diseases of the colon and small intestine</a:t>
            </a:r>
          </a:p>
          <a:p>
            <a:pPr fontAlgn="base">
              <a:buFont typeface="Arial" panose="020B0604020202020204" pitchFamily="34" charset="0"/>
              <a:buChar char="•"/>
            </a:pPr>
            <a:r>
              <a:rPr lang="en-US" dirty="0">
                <a:solidFill>
                  <a:srgbClr val="333333"/>
                </a:solidFill>
                <a:latin typeface="inherit"/>
              </a:rPr>
              <a:t>Hashimoto’s disease: inflammation of the thyroid gland</a:t>
            </a:r>
          </a:p>
          <a:p>
            <a:pPr fontAlgn="base">
              <a:buFont typeface="Arial" panose="020B0604020202020204" pitchFamily="34" charset="0"/>
              <a:buChar char="•"/>
            </a:pPr>
            <a:r>
              <a:rPr lang="en-US" dirty="0">
                <a:solidFill>
                  <a:srgbClr val="333333"/>
                </a:solidFill>
                <a:latin typeface="inherit"/>
              </a:rPr>
              <a:t>Addison’s disease: adrenal hormone insufficiency</a:t>
            </a:r>
          </a:p>
          <a:p>
            <a:pPr fontAlgn="base">
              <a:buFont typeface="Arial" panose="020B0604020202020204" pitchFamily="34" charset="0"/>
              <a:buChar char="•"/>
            </a:pPr>
            <a:r>
              <a:rPr lang="en-US" dirty="0">
                <a:solidFill>
                  <a:srgbClr val="333333"/>
                </a:solidFill>
                <a:latin typeface="inherit"/>
              </a:rPr>
              <a:t>Graves’ disease: overactive thyroid gland</a:t>
            </a:r>
          </a:p>
          <a:p>
            <a:pPr fontAlgn="base">
              <a:buFont typeface="Arial" panose="020B0604020202020204" pitchFamily="34" charset="0"/>
              <a:buChar char="•"/>
            </a:pPr>
            <a:r>
              <a:rPr lang="en-US" dirty="0">
                <a:solidFill>
                  <a:srgbClr val="333333"/>
                </a:solidFill>
                <a:latin typeface="inherit"/>
              </a:rPr>
              <a:t>reactive arthritis: inflammation of joints, urethra, and eyes; may cause sores on the skin and mucus membranes</a:t>
            </a:r>
          </a:p>
          <a:p>
            <a:pPr fontAlgn="base">
              <a:buFont typeface="Arial" panose="020B0604020202020204" pitchFamily="34" charset="0"/>
              <a:buChar char="•"/>
            </a:pPr>
            <a:r>
              <a:rPr lang="en-US" dirty="0" err="1">
                <a:solidFill>
                  <a:srgbClr val="333333"/>
                </a:solidFill>
                <a:latin typeface="inherit"/>
              </a:rPr>
              <a:t>Sjögren’s</a:t>
            </a:r>
            <a:r>
              <a:rPr lang="en-US" dirty="0">
                <a:solidFill>
                  <a:srgbClr val="333333"/>
                </a:solidFill>
                <a:latin typeface="inherit"/>
              </a:rPr>
              <a:t> syndrome: destroys the glands that produce tears and saliva causing dry eyes and mouth; may affect kidneys and lungs</a:t>
            </a:r>
          </a:p>
          <a:p>
            <a:pPr fontAlgn="base">
              <a:buFont typeface="Arial" panose="020B0604020202020204" pitchFamily="34" charset="0"/>
              <a:buChar char="•"/>
            </a:pPr>
            <a:r>
              <a:rPr lang="en-US" dirty="0">
                <a:solidFill>
                  <a:srgbClr val="333333"/>
                </a:solidFill>
                <a:latin typeface="inherit"/>
              </a:rPr>
              <a:t>type 1 diabetes: destruction of insulin producing cells in the pancreas</a:t>
            </a:r>
          </a:p>
          <a:p>
            <a:pPr fontAlgn="base">
              <a:buFont typeface="Arial" panose="020B0604020202020204" pitchFamily="34" charset="0"/>
              <a:buChar char="•"/>
            </a:pPr>
            <a:r>
              <a:rPr lang="en-US" b="0" i="0" dirty="0">
                <a:solidFill>
                  <a:srgbClr val="333333"/>
                </a:solidFill>
                <a:effectLst/>
                <a:latin typeface="inherit"/>
              </a:rPr>
              <a:t>Multiple sclerosis</a:t>
            </a:r>
          </a:p>
          <a:p>
            <a:pPr fontAlgn="base">
              <a:buFont typeface="Arial" panose="020B0604020202020204" pitchFamily="34" charset="0"/>
              <a:buChar char="•"/>
            </a:pPr>
            <a:r>
              <a:rPr lang="en-US" dirty="0" err="1">
                <a:solidFill>
                  <a:srgbClr val="333333"/>
                </a:solidFill>
                <a:latin typeface="inherit"/>
              </a:rPr>
              <a:t>Pancreatita</a:t>
            </a:r>
            <a:r>
              <a:rPr lang="en-US" dirty="0">
                <a:solidFill>
                  <a:srgbClr val="333333"/>
                </a:solidFill>
                <a:latin typeface="inherit"/>
              </a:rPr>
              <a:t> </a:t>
            </a:r>
            <a:r>
              <a:rPr lang="en-US" dirty="0" err="1">
                <a:solidFill>
                  <a:srgbClr val="333333"/>
                </a:solidFill>
                <a:latin typeface="inherit"/>
              </a:rPr>
              <a:t>autoimuna</a:t>
            </a:r>
            <a:endParaRPr lang="en-US" b="0" i="0" dirty="0">
              <a:solidFill>
                <a:srgbClr val="333333"/>
              </a:solidFill>
              <a:effectLst/>
              <a:latin typeface="inherit"/>
            </a:endParaRPr>
          </a:p>
          <a:p>
            <a:pPr fontAlgn="base">
              <a:buFont typeface="Arial" panose="020B0604020202020204" pitchFamily="34" charset="0"/>
              <a:buChar char="•"/>
            </a:pPr>
            <a:endParaRPr lang="en-US" b="0" i="0" dirty="0">
              <a:solidFill>
                <a:srgbClr val="333333"/>
              </a:solidFill>
              <a:effectLst/>
              <a:latin typeface="inherit"/>
            </a:endParaRPr>
          </a:p>
        </p:txBody>
      </p:sp>
    </p:spTree>
    <p:extLst>
      <p:ext uri="{BB962C8B-B14F-4D97-AF65-F5344CB8AC3E}">
        <p14:creationId xmlns:p14="http://schemas.microsoft.com/office/powerpoint/2010/main" val="3774147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13D1F7-E2DF-49D4-9063-7D1408274102}"/>
              </a:ext>
            </a:extLst>
          </p:cNvPr>
          <p:cNvSpPr/>
          <p:nvPr/>
        </p:nvSpPr>
        <p:spPr>
          <a:xfrm>
            <a:off x="451262" y="520465"/>
            <a:ext cx="9856519" cy="5632311"/>
          </a:xfrm>
          <a:prstGeom prst="rect">
            <a:avLst/>
          </a:prstGeom>
        </p:spPr>
        <p:txBody>
          <a:bodyPr wrap="square">
            <a:spAutoFit/>
          </a:bodyPr>
          <a:lstStyle/>
          <a:p>
            <a:r>
              <a:rPr lang="en-US" dirty="0"/>
              <a:t>Un </a:t>
            </a:r>
            <a:r>
              <a:rPr lang="en-US" dirty="0" err="1"/>
              <a:t>scenariu</a:t>
            </a:r>
            <a:r>
              <a:rPr lang="en-US" dirty="0"/>
              <a:t> </a:t>
            </a:r>
            <a:r>
              <a:rPr lang="en-US" dirty="0" err="1"/>
              <a:t>ar</a:t>
            </a:r>
            <a:r>
              <a:rPr lang="en-US" dirty="0"/>
              <a:t> fi </a:t>
            </a:r>
            <a:r>
              <a:rPr lang="en-US" dirty="0" err="1"/>
              <a:t>infecția</a:t>
            </a:r>
            <a:r>
              <a:rPr lang="en-US" dirty="0"/>
              <a:t> </a:t>
            </a:r>
            <a:r>
              <a:rPr lang="en-US" dirty="0" err="1"/>
              <a:t>celulelor</a:t>
            </a:r>
            <a:r>
              <a:rPr lang="en-US" dirty="0"/>
              <a:t> </a:t>
            </a:r>
            <a:r>
              <a:rPr lang="el-GR" dirty="0"/>
              <a:t>β </a:t>
            </a:r>
            <a:r>
              <a:rPr lang="en-US" dirty="0"/>
              <a:t>de un enterovirus, </a:t>
            </a:r>
            <a:r>
              <a:rPr lang="en-US" dirty="0" err="1"/>
              <a:t>urmată</a:t>
            </a:r>
            <a:r>
              <a:rPr lang="en-US" dirty="0"/>
              <a:t> de </a:t>
            </a:r>
            <a:r>
              <a:rPr lang="en-US" dirty="0" err="1"/>
              <a:t>distrugerea</a:t>
            </a:r>
            <a:r>
              <a:rPr lang="en-US" dirty="0"/>
              <a:t> </a:t>
            </a:r>
            <a:r>
              <a:rPr lang="en-US" dirty="0" err="1"/>
              <a:t>celulelor</a:t>
            </a:r>
            <a:r>
              <a:rPr lang="en-US" dirty="0"/>
              <a:t> </a:t>
            </a:r>
            <a:r>
              <a:rPr lang="el-GR" dirty="0"/>
              <a:t>β - </a:t>
            </a:r>
            <a:r>
              <a:rPr lang="en-US" dirty="0"/>
              <a:t>fie din </a:t>
            </a:r>
            <a:r>
              <a:rPr lang="en-US" dirty="0" err="1"/>
              <a:t>cauza</a:t>
            </a:r>
            <a:r>
              <a:rPr lang="en-US" dirty="0"/>
              <a:t> </a:t>
            </a:r>
            <a:r>
              <a:rPr lang="en-US" dirty="0" err="1"/>
              <a:t>virusului</a:t>
            </a:r>
            <a:r>
              <a:rPr lang="en-US" dirty="0"/>
              <a:t> </a:t>
            </a:r>
            <a:r>
              <a:rPr lang="en-US" dirty="0" err="1"/>
              <a:t>însuși</a:t>
            </a:r>
            <a:r>
              <a:rPr lang="en-US" dirty="0"/>
              <a:t>, </a:t>
            </a:r>
            <a:r>
              <a:rPr lang="en-US" dirty="0" err="1"/>
              <a:t>datorită</a:t>
            </a:r>
            <a:r>
              <a:rPr lang="en-US" dirty="0"/>
              <a:t> </a:t>
            </a:r>
            <a:r>
              <a:rPr lang="en-US" dirty="0" err="1"/>
              <a:t>răspunsurilor</a:t>
            </a:r>
            <a:r>
              <a:rPr lang="en-US" dirty="0"/>
              <a:t> </a:t>
            </a:r>
            <a:r>
              <a:rPr lang="en-US" dirty="0" err="1"/>
              <a:t>imune</a:t>
            </a:r>
            <a:r>
              <a:rPr lang="en-US" dirty="0"/>
              <a:t> care </a:t>
            </a:r>
            <a:r>
              <a:rPr lang="en-US" dirty="0" err="1"/>
              <a:t>ucid</a:t>
            </a:r>
            <a:r>
              <a:rPr lang="en-US" dirty="0"/>
              <a:t> </a:t>
            </a:r>
            <a:r>
              <a:rPr lang="en-US" dirty="0" err="1"/>
              <a:t>celulele</a:t>
            </a:r>
            <a:r>
              <a:rPr lang="en-US" dirty="0"/>
              <a:t> </a:t>
            </a:r>
            <a:r>
              <a:rPr lang="en-US" dirty="0" err="1"/>
              <a:t>infectate</a:t>
            </a:r>
            <a:r>
              <a:rPr lang="en-US" dirty="0"/>
              <a:t> cu </a:t>
            </a:r>
            <a:r>
              <a:rPr lang="en-US" dirty="0" err="1"/>
              <a:t>virusul</a:t>
            </a:r>
            <a:r>
              <a:rPr lang="en-US" dirty="0"/>
              <a:t>, fie </a:t>
            </a:r>
            <a:r>
              <a:rPr lang="en-US" dirty="0" err="1"/>
              <a:t>datorită</a:t>
            </a:r>
            <a:r>
              <a:rPr lang="en-US" dirty="0"/>
              <a:t> </a:t>
            </a:r>
            <a:r>
              <a:rPr lang="en-US" dirty="0" err="1"/>
              <a:t>sechelelor</a:t>
            </a:r>
            <a:r>
              <a:rPr lang="en-US" dirty="0"/>
              <a:t> "</a:t>
            </a:r>
            <a:r>
              <a:rPr lang="en-US" dirty="0" err="1"/>
              <a:t>autoimune</a:t>
            </a:r>
            <a:r>
              <a:rPr lang="en-US" dirty="0"/>
              <a:t>" ale </a:t>
            </a:r>
            <a:r>
              <a:rPr lang="en-US" dirty="0" err="1"/>
              <a:t>unei</a:t>
            </a:r>
            <a:r>
              <a:rPr lang="en-US" dirty="0"/>
              <a:t> </a:t>
            </a:r>
            <a:r>
              <a:rPr lang="en-US" dirty="0" err="1"/>
              <a:t>astfel</a:t>
            </a:r>
            <a:r>
              <a:rPr lang="en-US" dirty="0"/>
              <a:t> de </a:t>
            </a:r>
            <a:r>
              <a:rPr lang="en-US" dirty="0" err="1"/>
              <a:t>infecții</a:t>
            </a:r>
            <a:r>
              <a:rPr lang="en-US" dirty="0"/>
              <a:t>. </a:t>
            </a:r>
            <a:r>
              <a:rPr lang="en-US" dirty="0" err="1"/>
              <a:t>În</a:t>
            </a:r>
            <a:r>
              <a:rPr lang="en-US" dirty="0"/>
              <a:t> ultima </a:t>
            </a:r>
            <a:r>
              <a:rPr lang="en-US" dirty="0" err="1"/>
              <a:t>vreme</a:t>
            </a:r>
            <a:r>
              <a:rPr lang="en-US" dirty="0"/>
              <a:t> au </a:t>
            </a:r>
            <a:r>
              <a:rPr lang="en-US" dirty="0" err="1"/>
              <a:t>fost</a:t>
            </a:r>
            <a:r>
              <a:rPr lang="en-US" dirty="0"/>
              <a:t> </a:t>
            </a:r>
            <a:r>
              <a:rPr lang="en-US" dirty="0" err="1"/>
              <a:t>publicate</a:t>
            </a:r>
            <a:r>
              <a:rPr lang="en-US" dirty="0"/>
              <a:t> </a:t>
            </a:r>
            <a:r>
              <a:rPr lang="en-US" dirty="0" err="1"/>
              <a:t>discuții</a:t>
            </a:r>
            <a:r>
              <a:rPr lang="en-US" dirty="0"/>
              <a:t> </a:t>
            </a:r>
            <a:r>
              <a:rPr lang="en-US" dirty="0" err="1"/>
              <a:t>detaliate</a:t>
            </a:r>
            <a:r>
              <a:rPr lang="en-US" dirty="0"/>
              <a:t> </a:t>
            </a:r>
            <a:r>
              <a:rPr lang="en-US" dirty="0" err="1"/>
              <a:t>despre</a:t>
            </a:r>
            <a:r>
              <a:rPr lang="en-US" dirty="0"/>
              <a:t> </a:t>
            </a:r>
            <a:r>
              <a:rPr lang="en-US" dirty="0" err="1"/>
              <a:t>posibile</a:t>
            </a:r>
            <a:r>
              <a:rPr lang="en-US" dirty="0"/>
              <a:t> mecanisme27,37,38,41. </a:t>
            </a:r>
            <a:r>
              <a:rPr lang="en-US" dirty="0" err="1"/>
              <a:t>Indiferent</a:t>
            </a:r>
            <a:r>
              <a:rPr lang="en-US" dirty="0"/>
              <a:t> de </a:t>
            </a:r>
            <a:r>
              <a:rPr lang="en-US" dirty="0" err="1"/>
              <a:t>mecanism</a:t>
            </a:r>
            <a:r>
              <a:rPr lang="en-US" dirty="0"/>
              <a:t>, </a:t>
            </a:r>
            <a:r>
              <a:rPr lang="en-US" dirty="0" err="1"/>
              <a:t>în</a:t>
            </a:r>
            <a:r>
              <a:rPr lang="en-US" dirty="0"/>
              <a:t> </a:t>
            </a:r>
            <a:r>
              <a:rPr lang="en-US" dirty="0" err="1"/>
              <a:t>acest</a:t>
            </a:r>
            <a:r>
              <a:rPr lang="en-US" dirty="0"/>
              <a:t> </a:t>
            </a:r>
            <a:r>
              <a:rPr lang="en-US" dirty="0" err="1"/>
              <a:t>scenariu</a:t>
            </a:r>
            <a:r>
              <a:rPr lang="en-US" dirty="0"/>
              <a:t>, </a:t>
            </a:r>
            <a:r>
              <a:rPr lang="en-US" dirty="0" err="1"/>
              <a:t>genotipul</a:t>
            </a:r>
            <a:r>
              <a:rPr lang="en-US" dirty="0"/>
              <a:t> </a:t>
            </a:r>
            <a:r>
              <a:rPr lang="en-US" dirty="0" err="1"/>
              <a:t>sistemului</a:t>
            </a:r>
            <a:r>
              <a:rPr lang="en-US" dirty="0"/>
              <a:t> </a:t>
            </a:r>
            <a:r>
              <a:rPr lang="en-US" dirty="0" err="1"/>
              <a:t>imunitar</a:t>
            </a:r>
            <a:r>
              <a:rPr lang="en-US" dirty="0"/>
              <a:t> al </a:t>
            </a:r>
            <a:r>
              <a:rPr lang="en-US" dirty="0" err="1"/>
              <a:t>gazdei</a:t>
            </a:r>
            <a:r>
              <a:rPr lang="en-US" dirty="0"/>
              <a:t> </a:t>
            </a:r>
            <a:r>
              <a:rPr lang="en-US" dirty="0" err="1"/>
              <a:t>este</a:t>
            </a:r>
            <a:r>
              <a:rPr lang="en-US" dirty="0"/>
              <a:t> </a:t>
            </a:r>
            <a:r>
              <a:rPr lang="en-US" dirty="0" err="1"/>
              <a:t>probabil</a:t>
            </a:r>
            <a:r>
              <a:rPr lang="en-US" dirty="0"/>
              <a:t> </a:t>
            </a:r>
            <a:r>
              <a:rPr lang="en-US" dirty="0" err="1"/>
              <a:t>să</a:t>
            </a:r>
            <a:r>
              <a:rPr lang="en-US" dirty="0"/>
              <a:t> fie critic. La </a:t>
            </a:r>
            <a:r>
              <a:rPr lang="en-US" dirty="0" err="1"/>
              <a:t>modelele</a:t>
            </a:r>
            <a:r>
              <a:rPr lang="en-US" dirty="0"/>
              <a:t> de </a:t>
            </a:r>
            <a:r>
              <a:rPr lang="en-US" dirty="0" err="1"/>
              <a:t>șoarece</a:t>
            </a:r>
            <a:r>
              <a:rPr lang="en-US" dirty="0"/>
              <a:t>, </a:t>
            </a:r>
            <a:r>
              <a:rPr lang="en-US" dirty="0" err="1"/>
              <a:t>picornavirusul</a:t>
            </a:r>
            <a:r>
              <a:rPr lang="en-US" dirty="0"/>
              <a:t> "diabetogenic", </a:t>
            </a:r>
            <a:r>
              <a:rPr lang="en-US" dirty="0" err="1"/>
              <a:t>varianta</a:t>
            </a:r>
            <a:r>
              <a:rPr lang="en-US" dirty="0"/>
              <a:t> M EMCV, </a:t>
            </a:r>
            <a:r>
              <a:rPr lang="en-US" dirty="0" err="1"/>
              <a:t>cauzează</a:t>
            </a:r>
            <a:r>
              <a:rPr lang="en-US" dirty="0"/>
              <a:t> </a:t>
            </a:r>
            <a:r>
              <a:rPr lang="en-US" dirty="0" err="1"/>
              <a:t>distrugerea</a:t>
            </a:r>
            <a:r>
              <a:rPr lang="en-US" dirty="0"/>
              <a:t> </a:t>
            </a:r>
            <a:r>
              <a:rPr lang="en-US" dirty="0" err="1"/>
              <a:t>celulelor</a:t>
            </a:r>
            <a:r>
              <a:rPr lang="en-US" dirty="0"/>
              <a:t> </a:t>
            </a:r>
            <a:r>
              <a:rPr lang="el-GR" dirty="0"/>
              <a:t>β </a:t>
            </a:r>
            <a:r>
              <a:rPr lang="en-US" dirty="0" err="1"/>
              <a:t>și</a:t>
            </a:r>
            <a:r>
              <a:rPr lang="en-US" dirty="0"/>
              <a:t> </a:t>
            </a:r>
            <a:r>
              <a:rPr lang="en-US" dirty="0" err="1"/>
              <a:t>diabetul</a:t>
            </a:r>
            <a:r>
              <a:rPr lang="en-US" dirty="0"/>
              <a:t>, </a:t>
            </a:r>
            <a:r>
              <a:rPr lang="en-US" dirty="0" err="1"/>
              <a:t>dar</a:t>
            </a:r>
            <a:r>
              <a:rPr lang="en-US" dirty="0"/>
              <a:t> </a:t>
            </a:r>
            <a:r>
              <a:rPr lang="en-US" dirty="0" err="1"/>
              <a:t>numai</a:t>
            </a:r>
            <a:r>
              <a:rPr lang="en-US" dirty="0"/>
              <a:t> </a:t>
            </a:r>
            <a:r>
              <a:rPr lang="en-US" dirty="0" err="1"/>
              <a:t>în</a:t>
            </a:r>
            <a:r>
              <a:rPr lang="en-US" dirty="0"/>
              <a:t> </a:t>
            </a:r>
            <a:r>
              <a:rPr lang="en-US" dirty="0" err="1"/>
              <a:t>unele</a:t>
            </a:r>
            <a:r>
              <a:rPr lang="en-US" dirty="0"/>
              <a:t> </a:t>
            </a:r>
            <a:r>
              <a:rPr lang="en-US" dirty="0" err="1"/>
              <a:t>genetice</a:t>
            </a:r>
            <a:r>
              <a:rPr lang="en-US" dirty="0"/>
              <a:t> genetice42,43. De </a:t>
            </a:r>
            <a:r>
              <a:rPr lang="en-US" dirty="0" err="1"/>
              <a:t>asemenea</a:t>
            </a:r>
            <a:r>
              <a:rPr lang="en-US" dirty="0"/>
              <a:t>, </a:t>
            </a:r>
            <a:r>
              <a:rPr lang="en-US" dirty="0" err="1"/>
              <a:t>infecțiile</a:t>
            </a:r>
            <a:r>
              <a:rPr lang="en-US" dirty="0"/>
              <a:t> </a:t>
            </a:r>
            <a:r>
              <a:rPr lang="en-US" dirty="0" err="1"/>
              <a:t>enterovirale</a:t>
            </a:r>
            <a:r>
              <a:rPr lang="en-US" dirty="0"/>
              <a:t> sunt </a:t>
            </a:r>
            <a:r>
              <a:rPr lang="en-US" dirty="0" err="1"/>
              <a:t>destul</a:t>
            </a:r>
            <a:r>
              <a:rPr lang="en-US" dirty="0"/>
              <a:t> de </a:t>
            </a:r>
            <a:r>
              <a:rPr lang="en-US" dirty="0" err="1"/>
              <a:t>frecvente</a:t>
            </a:r>
            <a:r>
              <a:rPr lang="en-US" dirty="0"/>
              <a:t> </a:t>
            </a:r>
            <a:r>
              <a:rPr lang="en-US" dirty="0" err="1"/>
              <a:t>și</a:t>
            </a:r>
            <a:r>
              <a:rPr lang="en-US" dirty="0"/>
              <a:t>, de </a:t>
            </a:r>
            <a:r>
              <a:rPr lang="en-US" dirty="0" err="1"/>
              <a:t>obicei</a:t>
            </a:r>
            <a:r>
              <a:rPr lang="en-US" dirty="0"/>
              <a:t>, nu </a:t>
            </a:r>
            <a:r>
              <a:rPr lang="en-US" dirty="0" err="1"/>
              <a:t>duc</a:t>
            </a:r>
            <a:r>
              <a:rPr lang="en-US" dirty="0"/>
              <a:t> la </a:t>
            </a:r>
            <a:r>
              <a:rPr lang="en-US" dirty="0" err="1"/>
              <a:t>diabet</a:t>
            </a:r>
            <a:r>
              <a:rPr lang="en-US" dirty="0"/>
              <a:t>, </a:t>
            </a:r>
            <a:r>
              <a:rPr lang="en-US" dirty="0" err="1"/>
              <a:t>invocând</a:t>
            </a:r>
            <a:r>
              <a:rPr lang="en-US" dirty="0"/>
              <a:t> </a:t>
            </a:r>
            <a:r>
              <a:rPr lang="en-US" dirty="0" err="1"/>
              <a:t>factori</a:t>
            </a:r>
            <a:r>
              <a:rPr lang="en-US" dirty="0"/>
              <a:t> </a:t>
            </a:r>
            <a:r>
              <a:rPr lang="en-US" dirty="0" err="1"/>
              <a:t>genetici</a:t>
            </a:r>
            <a:r>
              <a:rPr lang="en-US" dirty="0"/>
              <a:t> </a:t>
            </a:r>
            <a:r>
              <a:rPr lang="en-US" dirty="0" err="1"/>
              <a:t>suplimentari</a:t>
            </a:r>
            <a:r>
              <a:rPr lang="en-US" dirty="0"/>
              <a:t> ai </a:t>
            </a:r>
            <a:r>
              <a:rPr lang="en-US" dirty="0" err="1"/>
              <a:t>gazdei</a:t>
            </a:r>
            <a:r>
              <a:rPr lang="en-US" dirty="0"/>
              <a:t> (</a:t>
            </a:r>
            <a:r>
              <a:rPr lang="en-US" dirty="0" err="1"/>
              <a:t>sau</a:t>
            </a:r>
            <a:r>
              <a:rPr lang="en-US" dirty="0"/>
              <a:t> </a:t>
            </a:r>
            <a:r>
              <a:rPr lang="en-US" dirty="0" err="1"/>
              <a:t>virale</a:t>
            </a:r>
            <a:r>
              <a:rPr lang="en-US" dirty="0"/>
              <a:t>). </a:t>
            </a:r>
            <a:r>
              <a:rPr lang="en-US" dirty="0" err="1"/>
              <a:t>În</a:t>
            </a:r>
            <a:r>
              <a:rPr lang="en-US" dirty="0"/>
              <a:t> plus, </a:t>
            </a:r>
            <a:r>
              <a:rPr lang="en-US" dirty="0" err="1"/>
              <a:t>este</a:t>
            </a:r>
            <a:r>
              <a:rPr lang="en-US" dirty="0"/>
              <a:t> de </a:t>
            </a:r>
            <a:r>
              <a:rPr lang="en-US" dirty="0" err="1"/>
              <a:t>remarcat</a:t>
            </a:r>
            <a:r>
              <a:rPr lang="en-US" dirty="0"/>
              <a:t> </a:t>
            </a:r>
            <a:r>
              <a:rPr lang="en-US" dirty="0" err="1"/>
              <a:t>faptul</a:t>
            </a:r>
            <a:r>
              <a:rPr lang="en-US" dirty="0"/>
              <a:t> </a:t>
            </a:r>
            <a:r>
              <a:rPr lang="en-US" dirty="0" err="1"/>
              <a:t>că</a:t>
            </a:r>
            <a:r>
              <a:rPr lang="en-US" dirty="0"/>
              <a:t> </a:t>
            </a:r>
            <a:r>
              <a:rPr lang="en-US" dirty="0" err="1"/>
              <a:t>într</a:t>
            </a:r>
            <a:r>
              <a:rPr lang="en-US" dirty="0"/>
              <a:t>-o </a:t>
            </a:r>
            <a:r>
              <a:rPr lang="en-US" dirty="0" err="1"/>
              <a:t>boală</a:t>
            </a:r>
            <a:r>
              <a:rPr lang="en-US" dirty="0"/>
              <a:t> </a:t>
            </a:r>
            <a:r>
              <a:rPr lang="en-US" dirty="0" err="1"/>
              <a:t>infecțioasă</a:t>
            </a:r>
            <a:r>
              <a:rPr lang="en-US" dirty="0"/>
              <a:t> </a:t>
            </a:r>
            <a:r>
              <a:rPr lang="en-US" dirty="0" err="1"/>
              <a:t>tipică</a:t>
            </a:r>
            <a:r>
              <a:rPr lang="en-US" dirty="0"/>
              <a:t>, </a:t>
            </a:r>
            <a:r>
              <a:rPr lang="en-US" dirty="0" err="1"/>
              <a:t>agentul</a:t>
            </a:r>
            <a:r>
              <a:rPr lang="en-US" dirty="0"/>
              <a:t> </a:t>
            </a:r>
            <a:r>
              <a:rPr lang="en-US" dirty="0" err="1"/>
              <a:t>infecțios</a:t>
            </a:r>
            <a:r>
              <a:rPr lang="en-US" dirty="0"/>
              <a:t> </a:t>
            </a:r>
            <a:r>
              <a:rPr lang="en-US" dirty="0" err="1"/>
              <a:t>este</a:t>
            </a:r>
            <a:r>
              <a:rPr lang="en-US" dirty="0"/>
              <a:t> </a:t>
            </a:r>
            <a:r>
              <a:rPr lang="en-US" dirty="0" err="1"/>
              <a:t>mai</a:t>
            </a:r>
            <a:r>
              <a:rPr lang="en-US" dirty="0"/>
              <a:t> </a:t>
            </a:r>
            <a:r>
              <a:rPr lang="en-US" dirty="0" err="1"/>
              <a:t>patogen</a:t>
            </a:r>
            <a:r>
              <a:rPr lang="en-US" dirty="0"/>
              <a:t> </a:t>
            </a:r>
            <a:r>
              <a:rPr lang="en-US" dirty="0" err="1"/>
              <a:t>în</a:t>
            </a:r>
            <a:r>
              <a:rPr lang="en-US" dirty="0"/>
              <a:t> </a:t>
            </a:r>
            <a:r>
              <a:rPr lang="en-US" dirty="0" err="1"/>
              <a:t>stabilirea</a:t>
            </a:r>
            <a:r>
              <a:rPr lang="en-US" dirty="0"/>
              <a:t> </a:t>
            </a:r>
            <a:r>
              <a:rPr lang="en-US" dirty="0" err="1"/>
              <a:t>unui</a:t>
            </a:r>
            <a:r>
              <a:rPr lang="en-US" dirty="0"/>
              <a:t> </a:t>
            </a:r>
            <a:r>
              <a:rPr lang="en-US" dirty="0" err="1"/>
              <a:t>răspuns</a:t>
            </a:r>
            <a:r>
              <a:rPr lang="en-US" dirty="0"/>
              <a:t> </a:t>
            </a:r>
            <a:r>
              <a:rPr lang="en-US" dirty="0" err="1"/>
              <a:t>imun</a:t>
            </a:r>
            <a:r>
              <a:rPr lang="en-US" dirty="0"/>
              <a:t> </a:t>
            </a:r>
            <a:r>
              <a:rPr lang="en-US" dirty="0" err="1"/>
              <a:t>diminuat</a:t>
            </a:r>
            <a:r>
              <a:rPr lang="en-US" dirty="0"/>
              <a:t> (de </a:t>
            </a:r>
            <a:r>
              <a:rPr lang="en-US" dirty="0" err="1"/>
              <a:t>exemplu</a:t>
            </a:r>
            <a:r>
              <a:rPr lang="en-US" dirty="0"/>
              <a:t>, </a:t>
            </a:r>
            <a:r>
              <a:rPr lang="en-US" dirty="0" err="1"/>
              <a:t>imunosupresie</a:t>
            </a:r>
            <a:r>
              <a:rPr lang="en-US" dirty="0"/>
              <a:t>). </a:t>
            </a:r>
            <a:r>
              <a:rPr lang="en-US" dirty="0" err="1"/>
              <a:t>Totuși</a:t>
            </a:r>
            <a:r>
              <a:rPr lang="en-US" dirty="0"/>
              <a:t>, </a:t>
            </a:r>
            <a:r>
              <a:rPr lang="en-US" dirty="0" err="1"/>
              <a:t>studiile</a:t>
            </a:r>
            <a:r>
              <a:rPr lang="en-US" dirty="0"/>
              <a:t> </a:t>
            </a:r>
            <a:r>
              <a:rPr lang="en-US" dirty="0" err="1"/>
              <a:t>genetice</a:t>
            </a:r>
            <a:r>
              <a:rPr lang="en-US" dirty="0"/>
              <a:t> </a:t>
            </a:r>
            <a:r>
              <a:rPr lang="en-US" dirty="0" err="1"/>
              <a:t>descrise</a:t>
            </a:r>
            <a:r>
              <a:rPr lang="en-US" dirty="0"/>
              <a:t> </a:t>
            </a:r>
            <a:r>
              <a:rPr lang="en-US" dirty="0" err="1"/>
              <a:t>mai</a:t>
            </a:r>
            <a:r>
              <a:rPr lang="en-US" dirty="0"/>
              <a:t> sus </a:t>
            </a:r>
            <a:r>
              <a:rPr lang="en-US" dirty="0" err="1"/>
              <a:t>prevăd</a:t>
            </a:r>
            <a:r>
              <a:rPr lang="en-US" dirty="0"/>
              <a:t> </a:t>
            </a:r>
            <a:r>
              <a:rPr lang="en-US" dirty="0" err="1"/>
              <a:t>că</a:t>
            </a:r>
            <a:r>
              <a:rPr lang="en-US" dirty="0"/>
              <a:t> un </a:t>
            </a:r>
            <a:r>
              <a:rPr lang="en-US" dirty="0" err="1"/>
              <a:t>răspuns</a:t>
            </a:r>
            <a:r>
              <a:rPr lang="en-US" dirty="0"/>
              <a:t> robust anti-viral </a:t>
            </a:r>
            <a:r>
              <a:rPr lang="en-US" dirty="0" err="1"/>
              <a:t>corelează</a:t>
            </a:r>
            <a:r>
              <a:rPr lang="en-US" dirty="0"/>
              <a:t> cu </a:t>
            </a:r>
            <a:r>
              <a:rPr lang="en-US" dirty="0" err="1"/>
              <a:t>predispoziția</a:t>
            </a:r>
            <a:r>
              <a:rPr lang="en-US" dirty="0"/>
              <a:t> </a:t>
            </a:r>
            <a:r>
              <a:rPr lang="en-US" dirty="0" err="1"/>
              <a:t>pentru</a:t>
            </a:r>
            <a:r>
              <a:rPr lang="en-US" dirty="0"/>
              <a:t> T1D. </a:t>
            </a:r>
            <a:r>
              <a:rPr lang="en-US" dirty="0" err="1"/>
              <a:t>Acest</a:t>
            </a:r>
            <a:r>
              <a:rPr lang="en-US" dirty="0"/>
              <a:t> </a:t>
            </a:r>
            <a:r>
              <a:rPr lang="en-US" dirty="0" err="1"/>
              <a:t>lucru</a:t>
            </a:r>
            <a:r>
              <a:rPr lang="en-US" dirty="0"/>
              <a:t> are </a:t>
            </a:r>
            <a:r>
              <a:rPr lang="en-US" dirty="0" err="1"/>
              <a:t>sens</a:t>
            </a:r>
            <a:r>
              <a:rPr lang="en-US" dirty="0"/>
              <a:t> </a:t>
            </a:r>
            <a:r>
              <a:rPr lang="en-US" dirty="0" err="1"/>
              <a:t>dacă</a:t>
            </a:r>
            <a:r>
              <a:rPr lang="en-US" dirty="0"/>
              <a:t> </a:t>
            </a:r>
            <a:r>
              <a:rPr lang="en-US" dirty="0" err="1"/>
              <a:t>răspunsul</a:t>
            </a:r>
            <a:r>
              <a:rPr lang="en-US" dirty="0"/>
              <a:t> </a:t>
            </a:r>
            <a:r>
              <a:rPr lang="en-US" dirty="0" err="1"/>
              <a:t>imun</a:t>
            </a:r>
            <a:r>
              <a:rPr lang="en-US" dirty="0"/>
              <a:t> </a:t>
            </a:r>
            <a:r>
              <a:rPr lang="en-US" dirty="0" err="1"/>
              <a:t>gazdă</a:t>
            </a:r>
            <a:r>
              <a:rPr lang="en-US" dirty="0"/>
              <a:t> la </a:t>
            </a:r>
            <a:r>
              <a:rPr lang="en-US" dirty="0" err="1"/>
              <a:t>virusul</a:t>
            </a:r>
            <a:r>
              <a:rPr lang="en-US" dirty="0"/>
              <a:t> incitant </a:t>
            </a:r>
            <a:r>
              <a:rPr lang="en-US" dirty="0" err="1"/>
              <a:t>este</a:t>
            </a:r>
            <a:r>
              <a:rPr lang="en-US" dirty="0"/>
              <a:t> </a:t>
            </a:r>
            <a:r>
              <a:rPr lang="en-US" dirty="0" err="1"/>
              <a:t>mai</a:t>
            </a:r>
            <a:r>
              <a:rPr lang="en-US" dirty="0"/>
              <a:t> </a:t>
            </a:r>
            <a:r>
              <a:rPr lang="en-US" dirty="0" err="1"/>
              <a:t>patogen</a:t>
            </a:r>
            <a:r>
              <a:rPr lang="en-US" dirty="0"/>
              <a:t> </a:t>
            </a:r>
            <a:r>
              <a:rPr lang="en-US" dirty="0" err="1"/>
              <a:t>decât</a:t>
            </a:r>
            <a:r>
              <a:rPr lang="en-US" dirty="0"/>
              <a:t> </a:t>
            </a:r>
            <a:r>
              <a:rPr lang="en-US" dirty="0" err="1"/>
              <a:t>virusul</a:t>
            </a:r>
            <a:r>
              <a:rPr lang="en-US" dirty="0"/>
              <a:t> </a:t>
            </a:r>
            <a:r>
              <a:rPr lang="en-US" dirty="0" err="1"/>
              <a:t>în</a:t>
            </a:r>
            <a:r>
              <a:rPr lang="en-US" dirty="0"/>
              <a:t> sine. </a:t>
            </a:r>
            <a:r>
              <a:rPr lang="en-US" dirty="0" err="1"/>
              <a:t>În</a:t>
            </a:r>
            <a:r>
              <a:rPr lang="en-US" dirty="0"/>
              <a:t> </a:t>
            </a:r>
            <a:r>
              <a:rPr lang="en-US" dirty="0" err="1"/>
              <a:t>concordanță</a:t>
            </a:r>
            <a:r>
              <a:rPr lang="en-US" dirty="0"/>
              <a:t> cu </a:t>
            </a:r>
            <a:r>
              <a:rPr lang="en-US" dirty="0" err="1"/>
              <a:t>această</a:t>
            </a:r>
            <a:r>
              <a:rPr lang="en-US" dirty="0"/>
              <a:t> </a:t>
            </a:r>
            <a:r>
              <a:rPr lang="en-US" dirty="0" err="1"/>
              <a:t>idee</a:t>
            </a:r>
            <a:r>
              <a:rPr lang="en-US" dirty="0"/>
              <a:t>, </a:t>
            </a:r>
            <a:r>
              <a:rPr lang="en-US" dirty="0" err="1"/>
              <a:t>șoarecii</a:t>
            </a:r>
            <a:r>
              <a:rPr lang="en-US" dirty="0"/>
              <a:t> </a:t>
            </a:r>
            <a:r>
              <a:rPr lang="en-US" dirty="0" err="1"/>
              <a:t>modificați</a:t>
            </a:r>
            <a:r>
              <a:rPr lang="en-US" dirty="0"/>
              <a:t> genetic </a:t>
            </a:r>
            <a:r>
              <a:rPr lang="en-US" dirty="0" err="1"/>
              <a:t>pentru</a:t>
            </a:r>
            <a:r>
              <a:rPr lang="en-US" dirty="0"/>
              <a:t> a produce IFN alfa </a:t>
            </a:r>
            <a:r>
              <a:rPr lang="en-US" dirty="0" err="1"/>
              <a:t>în</a:t>
            </a:r>
            <a:r>
              <a:rPr lang="en-US" dirty="0"/>
              <a:t> </a:t>
            </a:r>
            <a:r>
              <a:rPr lang="en-US" dirty="0" err="1"/>
              <a:t>celulele</a:t>
            </a:r>
            <a:r>
              <a:rPr lang="en-US" dirty="0"/>
              <a:t> </a:t>
            </a:r>
            <a:r>
              <a:rPr lang="el-GR" dirty="0"/>
              <a:t>β </a:t>
            </a:r>
            <a:r>
              <a:rPr lang="en-US" dirty="0" err="1"/>
              <a:t>pancreatice</a:t>
            </a:r>
            <a:r>
              <a:rPr lang="en-US" dirty="0"/>
              <a:t> </a:t>
            </a:r>
            <a:r>
              <a:rPr lang="en-US" dirty="0" err="1"/>
              <a:t>dezvoltă</a:t>
            </a:r>
            <a:r>
              <a:rPr lang="en-US" dirty="0"/>
              <a:t> </a:t>
            </a:r>
            <a:r>
              <a:rPr lang="en-US" dirty="0" err="1"/>
              <a:t>inflamația</a:t>
            </a:r>
            <a:r>
              <a:rPr lang="en-US" dirty="0"/>
              <a:t> </a:t>
            </a:r>
            <a:r>
              <a:rPr lang="en-US" dirty="0" err="1"/>
              <a:t>insulinei</a:t>
            </a:r>
            <a:r>
              <a:rPr lang="en-US" dirty="0"/>
              <a:t> </a:t>
            </a:r>
            <a:r>
              <a:rPr lang="en-US" dirty="0" err="1"/>
              <a:t>și</a:t>
            </a:r>
            <a:r>
              <a:rPr lang="en-US" dirty="0"/>
              <a:t> diabetul44. </a:t>
            </a:r>
            <a:r>
              <a:rPr lang="en-US" dirty="0" err="1"/>
              <a:t>Astfel</a:t>
            </a:r>
            <a:r>
              <a:rPr lang="en-US" dirty="0"/>
              <a:t>, </a:t>
            </a:r>
            <a:r>
              <a:rPr lang="en-US" dirty="0" err="1"/>
              <a:t>diabetul</a:t>
            </a:r>
            <a:r>
              <a:rPr lang="en-US" dirty="0"/>
              <a:t> de tip 1 se </a:t>
            </a:r>
            <a:r>
              <a:rPr lang="en-US" dirty="0" err="1"/>
              <a:t>poate</a:t>
            </a:r>
            <a:r>
              <a:rPr lang="en-US" dirty="0"/>
              <a:t> </a:t>
            </a:r>
            <a:r>
              <a:rPr lang="en-US" dirty="0" err="1"/>
              <a:t>dovedi</a:t>
            </a:r>
            <a:r>
              <a:rPr lang="en-US" dirty="0"/>
              <a:t> a fi o </a:t>
            </a:r>
            <a:r>
              <a:rPr lang="en-US" dirty="0" err="1"/>
              <a:t>boală</a:t>
            </a:r>
            <a:r>
              <a:rPr lang="en-US" dirty="0"/>
              <a:t> </a:t>
            </a:r>
            <a:r>
              <a:rPr lang="en-US" dirty="0" err="1"/>
              <a:t>indusă</a:t>
            </a:r>
            <a:r>
              <a:rPr lang="en-US" dirty="0"/>
              <a:t> de virus, </a:t>
            </a:r>
            <a:r>
              <a:rPr lang="en-US" dirty="0" err="1"/>
              <a:t>în</a:t>
            </a:r>
            <a:r>
              <a:rPr lang="en-US" dirty="0"/>
              <a:t> </a:t>
            </a:r>
            <a:r>
              <a:rPr lang="en-US" dirty="0" err="1"/>
              <a:t>stabilirea</a:t>
            </a:r>
            <a:r>
              <a:rPr lang="en-US" dirty="0"/>
              <a:t> </a:t>
            </a:r>
            <a:r>
              <a:rPr lang="en-US" dirty="0" err="1"/>
              <a:t>unui</a:t>
            </a:r>
            <a:r>
              <a:rPr lang="en-US" dirty="0"/>
              <a:t> </a:t>
            </a:r>
            <a:r>
              <a:rPr lang="en-US" dirty="0" err="1"/>
              <a:t>răspuns</a:t>
            </a:r>
            <a:r>
              <a:rPr lang="en-US" dirty="0"/>
              <a:t> </a:t>
            </a:r>
            <a:r>
              <a:rPr lang="en-US" dirty="0" err="1"/>
              <a:t>negativ</a:t>
            </a:r>
            <a:r>
              <a:rPr lang="en-US" dirty="0"/>
              <a:t> al </a:t>
            </a:r>
            <a:r>
              <a:rPr lang="en-US" dirty="0" err="1"/>
              <a:t>gazdei</a:t>
            </a:r>
            <a:r>
              <a:rPr lang="en-US" dirty="0"/>
              <a:t> dictate </a:t>
            </a:r>
            <a:r>
              <a:rPr lang="en-US" dirty="0" err="1"/>
              <a:t>parțial</a:t>
            </a:r>
            <a:r>
              <a:rPr lang="en-US" dirty="0"/>
              <a:t> de </a:t>
            </a:r>
            <a:r>
              <a:rPr lang="en-US" dirty="0" err="1"/>
              <a:t>genotip</a:t>
            </a:r>
            <a:r>
              <a:rPr lang="en-US" dirty="0"/>
              <a:t> </a:t>
            </a:r>
            <a:r>
              <a:rPr lang="en-US" dirty="0" err="1"/>
              <a:t>și</a:t>
            </a:r>
            <a:r>
              <a:rPr lang="en-US" dirty="0"/>
              <a:t> </a:t>
            </a:r>
            <a:r>
              <a:rPr lang="en-US" dirty="0" err="1"/>
              <a:t>parțial</a:t>
            </a:r>
            <a:r>
              <a:rPr lang="en-US" dirty="0"/>
              <a:t> de </a:t>
            </a:r>
            <a:r>
              <a:rPr lang="en-US" dirty="0" err="1"/>
              <a:t>alți</a:t>
            </a:r>
            <a:r>
              <a:rPr lang="en-US" dirty="0"/>
              <a:t> </a:t>
            </a:r>
            <a:r>
              <a:rPr lang="en-US" dirty="0" err="1"/>
              <a:t>factori</a:t>
            </a:r>
            <a:r>
              <a:rPr lang="en-US" dirty="0"/>
              <a:t> de </a:t>
            </a:r>
            <a:r>
              <a:rPr lang="en-US" dirty="0" err="1"/>
              <a:t>mediu</a:t>
            </a:r>
            <a:r>
              <a:rPr lang="en-US" dirty="0"/>
              <a:t> (de </a:t>
            </a:r>
            <a:r>
              <a:rPr lang="en-US" dirty="0" err="1"/>
              <a:t>exemplu</a:t>
            </a:r>
            <a:r>
              <a:rPr lang="en-US" dirty="0"/>
              <a:t> microbiota comensă45). </a:t>
            </a:r>
            <a:r>
              <a:rPr lang="en-US" dirty="0" err="1"/>
              <a:t>În</a:t>
            </a:r>
            <a:r>
              <a:rPr lang="en-US" dirty="0"/>
              <a:t> mod evident, </a:t>
            </a:r>
            <a:r>
              <a:rPr lang="en-US" dirty="0" err="1"/>
              <a:t>vor</a:t>
            </a:r>
            <a:r>
              <a:rPr lang="en-US" dirty="0"/>
              <a:t> fi </a:t>
            </a:r>
            <a:r>
              <a:rPr lang="en-US" dirty="0" err="1"/>
              <a:t>necesare</a:t>
            </a:r>
            <a:r>
              <a:rPr lang="en-US" dirty="0"/>
              <a:t> </a:t>
            </a:r>
            <a:r>
              <a:rPr lang="en-US" dirty="0" err="1"/>
              <a:t>mai</a:t>
            </a:r>
            <a:r>
              <a:rPr lang="en-US" dirty="0"/>
              <a:t> </a:t>
            </a:r>
            <a:r>
              <a:rPr lang="en-US" dirty="0" err="1"/>
              <a:t>multe</a:t>
            </a:r>
            <a:r>
              <a:rPr lang="en-US" dirty="0"/>
              <a:t> </a:t>
            </a:r>
            <a:r>
              <a:rPr lang="en-US" dirty="0" err="1"/>
              <a:t>investigații</a:t>
            </a:r>
            <a:r>
              <a:rPr lang="en-US" dirty="0"/>
              <a:t> </a:t>
            </a:r>
            <a:r>
              <a:rPr lang="en-US" dirty="0" err="1"/>
              <a:t>pentru</a:t>
            </a:r>
            <a:r>
              <a:rPr lang="en-US" dirty="0"/>
              <a:t> a </a:t>
            </a:r>
            <a:r>
              <a:rPr lang="en-US" dirty="0" err="1"/>
              <a:t>delimita</a:t>
            </a:r>
            <a:r>
              <a:rPr lang="en-US" dirty="0"/>
              <a:t> </a:t>
            </a:r>
            <a:r>
              <a:rPr lang="en-US" dirty="0" err="1"/>
              <a:t>rolul</a:t>
            </a:r>
            <a:r>
              <a:rPr lang="en-US" dirty="0"/>
              <a:t> </a:t>
            </a:r>
            <a:r>
              <a:rPr lang="en-US" dirty="0" err="1"/>
              <a:t>virușilor</a:t>
            </a:r>
            <a:r>
              <a:rPr lang="en-US" dirty="0"/>
              <a:t> </a:t>
            </a:r>
            <a:r>
              <a:rPr lang="en-US" dirty="0" err="1"/>
              <a:t>în</a:t>
            </a:r>
            <a:r>
              <a:rPr lang="en-US" dirty="0"/>
              <a:t> T1D. </a:t>
            </a:r>
            <a:r>
              <a:rPr lang="en-US" dirty="0" err="1"/>
              <a:t>În</a:t>
            </a:r>
            <a:r>
              <a:rPr lang="en-US" dirty="0"/>
              <a:t> </a:t>
            </a:r>
            <a:r>
              <a:rPr lang="en-US" dirty="0" err="1"/>
              <a:t>acest</a:t>
            </a:r>
            <a:r>
              <a:rPr lang="en-US" dirty="0"/>
              <a:t> moment, </a:t>
            </a:r>
            <a:r>
              <a:rPr lang="en-US" dirty="0" err="1"/>
              <a:t>putem</a:t>
            </a:r>
            <a:r>
              <a:rPr lang="en-US" dirty="0"/>
              <a:t> </a:t>
            </a:r>
            <a:r>
              <a:rPr lang="en-US" dirty="0" err="1"/>
              <a:t>spune</a:t>
            </a:r>
            <a:r>
              <a:rPr lang="en-US" dirty="0"/>
              <a:t> </a:t>
            </a:r>
            <a:r>
              <a:rPr lang="en-US" dirty="0" err="1"/>
              <a:t>doar</a:t>
            </a:r>
            <a:r>
              <a:rPr lang="en-US" dirty="0"/>
              <a:t> </a:t>
            </a:r>
            <a:r>
              <a:rPr lang="en-US" dirty="0" err="1"/>
              <a:t>că</a:t>
            </a:r>
            <a:r>
              <a:rPr lang="en-US" dirty="0"/>
              <a:t> </a:t>
            </a:r>
            <a:r>
              <a:rPr lang="en-US" dirty="0" err="1"/>
              <a:t>dovezile</a:t>
            </a:r>
            <a:r>
              <a:rPr lang="en-US" dirty="0"/>
              <a:t> </a:t>
            </a:r>
            <a:r>
              <a:rPr lang="en-US" dirty="0" err="1"/>
              <a:t>convergente</a:t>
            </a:r>
            <a:r>
              <a:rPr lang="en-US" dirty="0"/>
              <a:t> </a:t>
            </a:r>
            <a:r>
              <a:rPr lang="en-US" dirty="0" err="1"/>
              <a:t>implică</a:t>
            </a:r>
            <a:r>
              <a:rPr lang="en-US" dirty="0"/>
              <a:t> o </a:t>
            </a:r>
            <a:r>
              <a:rPr lang="en-US" dirty="0" err="1"/>
              <a:t>infecție</a:t>
            </a:r>
            <a:r>
              <a:rPr lang="en-US" dirty="0"/>
              <a:t> </a:t>
            </a:r>
            <a:r>
              <a:rPr lang="en-US" dirty="0" err="1"/>
              <a:t>mucoasă</a:t>
            </a:r>
            <a:r>
              <a:rPr lang="en-US" dirty="0"/>
              <a:t> </a:t>
            </a:r>
            <a:r>
              <a:rPr lang="en-US" dirty="0" err="1"/>
              <a:t>frecvent</a:t>
            </a:r>
            <a:r>
              <a:rPr lang="en-US" dirty="0"/>
              <a:t> </a:t>
            </a:r>
            <a:r>
              <a:rPr lang="en-US" dirty="0" err="1"/>
              <a:t>întâlnită</a:t>
            </a:r>
            <a:r>
              <a:rPr lang="en-US" dirty="0"/>
              <a:t> (</a:t>
            </a:r>
            <a:r>
              <a:rPr lang="en-US" dirty="0" err="1"/>
              <a:t>în</a:t>
            </a:r>
            <a:r>
              <a:rPr lang="en-US" dirty="0"/>
              <a:t> </a:t>
            </a:r>
            <a:r>
              <a:rPr lang="en-US" dirty="0" err="1"/>
              <a:t>acest</a:t>
            </a:r>
            <a:r>
              <a:rPr lang="en-US" dirty="0"/>
              <a:t> </a:t>
            </a:r>
            <a:r>
              <a:rPr lang="en-US" dirty="0" err="1"/>
              <a:t>caz</a:t>
            </a:r>
            <a:r>
              <a:rPr lang="en-US" dirty="0"/>
              <a:t>, enterovirus) ca factor </a:t>
            </a:r>
            <a:r>
              <a:rPr lang="en-US" dirty="0" err="1"/>
              <a:t>cheie</a:t>
            </a:r>
            <a:r>
              <a:rPr lang="en-US" dirty="0"/>
              <a:t> de </a:t>
            </a:r>
            <a:r>
              <a:rPr lang="en-US" dirty="0" err="1"/>
              <a:t>mediu</a:t>
            </a:r>
            <a:r>
              <a:rPr lang="en-US" dirty="0"/>
              <a:t> </a:t>
            </a:r>
            <a:r>
              <a:rPr lang="en-US" dirty="0" err="1"/>
              <a:t>în</a:t>
            </a:r>
            <a:r>
              <a:rPr lang="en-US" dirty="0"/>
              <a:t> </a:t>
            </a:r>
            <a:r>
              <a:rPr lang="en-US" dirty="0" err="1"/>
              <a:t>patogeneza</a:t>
            </a:r>
            <a:r>
              <a:rPr lang="en-US" dirty="0"/>
              <a:t> TID.</a:t>
            </a:r>
          </a:p>
        </p:txBody>
      </p:sp>
    </p:spTree>
    <p:extLst>
      <p:ext uri="{BB962C8B-B14F-4D97-AF65-F5344CB8AC3E}">
        <p14:creationId xmlns:p14="http://schemas.microsoft.com/office/powerpoint/2010/main" val="20860228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FC5D08-5E10-46C9-83D5-F1898808A7A1}"/>
              </a:ext>
            </a:extLst>
          </p:cNvPr>
          <p:cNvSpPr/>
          <p:nvPr/>
        </p:nvSpPr>
        <p:spPr>
          <a:xfrm>
            <a:off x="285008" y="117693"/>
            <a:ext cx="10456223" cy="6463308"/>
          </a:xfrm>
          <a:prstGeom prst="rect">
            <a:avLst/>
          </a:prstGeom>
        </p:spPr>
        <p:txBody>
          <a:bodyPr wrap="square">
            <a:spAutoFit/>
          </a:bodyPr>
          <a:lstStyle/>
          <a:p>
            <a:r>
              <a:rPr lang="en-US" dirty="0" err="1"/>
              <a:t>Boala</a:t>
            </a:r>
            <a:r>
              <a:rPr lang="en-US" dirty="0"/>
              <a:t> Crohn</a:t>
            </a:r>
          </a:p>
          <a:p>
            <a:r>
              <a:rPr lang="en-US" dirty="0"/>
              <a:t>Ca </a:t>
            </a:r>
            <a:r>
              <a:rPr lang="en-US" dirty="0" err="1"/>
              <a:t>și</a:t>
            </a:r>
            <a:r>
              <a:rPr lang="en-US" dirty="0"/>
              <a:t> </a:t>
            </a:r>
            <a:r>
              <a:rPr lang="en-US" dirty="0" err="1"/>
              <a:t>în</a:t>
            </a:r>
            <a:r>
              <a:rPr lang="en-US" dirty="0"/>
              <a:t> </a:t>
            </a:r>
            <a:r>
              <a:rPr lang="en-US" dirty="0" err="1"/>
              <a:t>diabetul</a:t>
            </a:r>
            <a:r>
              <a:rPr lang="en-US" dirty="0"/>
              <a:t> de tip I, </a:t>
            </a:r>
            <a:r>
              <a:rPr lang="en-US" dirty="0" err="1"/>
              <a:t>studiile</a:t>
            </a:r>
            <a:r>
              <a:rPr lang="en-US" dirty="0"/>
              <a:t> </a:t>
            </a:r>
            <a:r>
              <a:rPr lang="en-US" dirty="0" err="1"/>
              <a:t>genetice</a:t>
            </a:r>
            <a:r>
              <a:rPr lang="en-US" dirty="0"/>
              <a:t> au </a:t>
            </a:r>
            <a:r>
              <a:rPr lang="en-US" dirty="0" err="1"/>
              <a:t>oferit</a:t>
            </a:r>
            <a:r>
              <a:rPr lang="en-US" dirty="0"/>
              <a:t> </a:t>
            </a:r>
            <a:r>
              <a:rPr lang="en-US" dirty="0" err="1"/>
              <a:t>multe</a:t>
            </a:r>
            <a:r>
              <a:rPr lang="en-US" dirty="0"/>
              <a:t> </a:t>
            </a:r>
            <a:r>
              <a:rPr lang="en-US" dirty="0" err="1"/>
              <a:t>indicii</a:t>
            </a:r>
            <a:r>
              <a:rPr lang="en-US" dirty="0"/>
              <a:t> </a:t>
            </a:r>
            <a:r>
              <a:rPr lang="en-US" dirty="0" err="1"/>
              <a:t>privind</a:t>
            </a:r>
            <a:r>
              <a:rPr lang="en-US" dirty="0"/>
              <a:t> </a:t>
            </a:r>
            <a:r>
              <a:rPr lang="en-US" dirty="0" err="1"/>
              <a:t>patogeneza</a:t>
            </a:r>
            <a:r>
              <a:rPr lang="en-US" dirty="0"/>
              <a:t> </a:t>
            </a:r>
            <a:r>
              <a:rPr lang="en-US" dirty="0" err="1"/>
              <a:t>bolii</a:t>
            </a:r>
            <a:r>
              <a:rPr lang="en-US" dirty="0"/>
              <a:t> Crohn (CD), un </a:t>
            </a:r>
            <a:r>
              <a:rPr lang="en-US" dirty="0" err="1"/>
              <a:t>subtip</a:t>
            </a:r>
            <a:r>
              <a:rPr lang="en-US" dirty="0"/>
              <a:t> major al </a:t>
            </a:r>
            <a:r>
              <a:rPr lang="en-US" dirty="0" err="1"/>
              <a:t>bolii</a:t>
            </a:r>
            <a:r>
              <a:rPr lang="en-US" dirty="0"/>
              <a:t> </a:t>
            </a:r>
            <a:r>
              <a:rPr lang="en-US" dirty="0" err="1"/>
              <a:t>intestinale</a:t>
            </a:r>
            <a:r>
              <a:rPr lang="en-US" dirty="0"/>
              <a:t> </a:t>
            </a:r>
            <a:r>
              <a:rPr lang="en-US" dirty="0" err="1"/>
              <a:t>inflamatorii</a:t>
            </a:r>
            <a:r>
              <a:rPr lang="en-US" dirty="0"/>
              <a:t>. </a:t>
            </a:r>
            <a:r>
              <a:rPr lang="en-US" dirty="0" err="1"/>
              <a:t>Boala</a:t>
            </a:r>
            <a:r>
              <a:rPr lang="en-US" dirty="0"/>
              <a:t> Crohn </a:t>
            </a:r>
            <a:r>
              <a:rPr lang="en-US" dirty="0" err="1"/>
              <a:t>apare</a:t>
            </a:r>
            <a:r>
              <a:rPr lang="en-US" dirty="0"/>
              <a:t>, de </a:t>
            </a:r>
            <a:r>
              <a:rPr lang="en-US" dirty="0" err="1"/>
              <a:t>obicei</a:t>
            </a:r>
            <a:r>
              <a:rPr lang="en-US" dirty="0"/>
              <a:t>, la </a:t>
            </a:r>
            <a:r>
              <a:rPr lang="en-US" dirty="0" err="1"/>
              <a:t>adulții</a:t>
            </a:r>
            <a:r>
              <a:rPr lang="en-US" dirty="0"/>
              <a:t> </a:t>
            </a:r>
            <a:r>
              <a:rPr lang="en-US" dirty="0" err="1"/>
              <a:t>tineri</a:t>
            </a:r>
            <a:r>
              <a:rPr lang="en-US" dirty="0"/>
              <a:t>, cu un </a:t>
            </a:r>
            <a:r>
              <a:rPr lang="en-US" dirty="0" err="1"/>
              <a:t>vârf</a:t>
            </a:r>
            <a:r>
              <a:rPr lang="en-US" dirty="0"/>
              <a:t> </a:t>
            </a:r>
            <a:r>
              <a:rPr lang="en-US" dirty="0" err="1"/>
              <a:t>secundar</a:t>
            </a:r>
            <a:r>
              <a:rPr lang="en-US" dirty="0"/>
              <a:t>, </a:t>
            </a:r>
            <a:r>
              <a:rPr lang="en-US" dirty="0" err="1"/>
              <a:t>mai</a:t>
            </a:r>
            <a:r>
              <a:rPr lang="en-US" dirty="0"/>
              <a:t> mic de debut la </a:t>
            </a:r>
            <a:r>
              <a:rPr lang="en-US" dirty="0" err="1"/>
              <a:t>adulții</a:t>
            </a:r>
            <a:r>
              <a:rPr lang="en-US" dirty="0"/>
              <a:t> </a:t>
            </a:r>
            <a:r>
              <a:rPr lang="en-US" dirty="0" err="1"/>
              <a:t>mai</a:t>
            </a:r>
            <a:r>
              <a:rPr lang="en-US" dirty="0"/>
              <a:t> </a:t>
            </a:r>
            <a:r>
              <a:rPr lang="en-US" dirty="0" err="1"/>
              <a:t>în</a:t>
            </a:r>
            <a:r>
              <a:rPr lang="en-US" dirty="0"/>
              <a:t> </a:t>
            </a:r>
            <a:r>
              <a:rPr lang="en-US" dirty="0" err="1"/>
              <a:t>vârstă</a:t>
            </a:r>
            <a:r>
              <a:rPr lang="en-US" dirty="0"/>
              <a:t> </a:t>
            </a:r>
            <a:r>
              <a:rPr lang="en-US" dirty="0" err="1"/>
              <a:t>și</a:t>
            </a:r>
            <a:r>
              <a:rPr lang="en-US" dirty="0"/>
              <a:t> </a:t>
            </a:r>
            <a:r>
              <a:rPr lang="en-US" dirty="0" err="1"/>
              <a:t>implică</a:t>
            </a:r>
            <a:r>
              <a:rPr lang="en-US" dirty="0"/>
              <a:t> </a:t>
            </a:r>
            <a:r>
              <a:rPr lang="en-US" dirty="0" err="1"/>
              <a:t>inflamația</a:t>
            </a:r>
            <a:r>
              <a:rPr lang="en-US" dirty="0"/>
              <a:t> </a:t>
            </a:r>
            <a:r>
              <a:rPr lang="en-US" dirty="0" err="1"/>
              <a:t>transmurală</a:t>
            </a:r>
            <a:r>
              <a:rPr lang="en-US" dirty="0"/>
              <a:t> a </a:t>
            </a:r>
            <a:r>
              <a:rPr lang="en-US" dirty="0" err="1"/>
              <a:t>peretelui</a:t>
            </a:r>
            <a:r>
              <a:rPr lang="en-US" dirty="0"/>
              <a:t> intestinal46. </a:t>
            </a:r>
            <a:r>
              <a:rPr lang="en-US" dirty="0" err="1"/>
              <a:t>Inflamația</a:t>
            </a:r>
            <a:r>
              <a:rPr lang="en-US" dirty="0"/>
              <a:t> </a:t>
            </a:r>
            <a:r>
              <a:rPr lang="en-US" dirty="0" err="1"/>
              <a:t>apare</a:t>
            </a:r>
            <a:r>
              <a:rPr lang="en-US" dirty="0"/>
              <a:t> </a:t>
            </a:r>
            <a:r>
              <a:rPr lang="en-US" dirty="0" err="1"/>
              <a:t>în</a:t>
            </a:r>
            <a:r>
              <a:rPr lang="en-US" dirty="0"/>
              <a:t> mod </a:t>
            </a:r>
            <a:r>
              <a:rPr lang="en-US" dirty="0" err="1"/>
              <a:t>obișnuit</a:t>
            </a:r>
            <a:r>
              <a:rPr lang="en-US" dirty="0"/>
              <a:t> </a:t>
            </a:r>
            <a:r>
              <a:rPr lang="en-US" dirty="0" err="1"/>
              <a:t>în</a:t>
            </a:r>
            <a:r>
              <a:rPr lang="en-US" dirty="0"/>
              <a:t> </a:t>
            </a:r>
            <a:r>
              <a:rPr lang="en-US" dirty="0" err="1"/>
              <a:t>ileonul</a:t>
            </a:r>
            <a:r>
              <a:rPr lang="en-US" dirty="0"/>
              <a:t> </a:t>
            </a:r>
            <a:r>
              <a:rPr lang="en-US" dirty="0" err="1"/>
              <a:t>și</a:t>
            </a:r>
            <a:r>
              <a:rPr lang="en-US" dirty="0"/>
              <a:t> </a:t>
            </a:r>
            <a:r>
              <a:rPr lang="en-US" dirty="0" err="1"/>
              <a:t>colonul</a:t>
            </a:r>
            <a:r>
              <a:rPr lang="en-US" dirty="0"/>
              <a:t> dens de </a:t>
            </a:r>
            <a:r>
              <a:rPr lang="en-US" dirty="0" err="1"/>
              <a:t>bacterii</a:t>
            </a:r>
            <a:r>
              <a:rPr lang="en-US" dirty="0"/>
              <a:t>, </a:t>
            </a:r>
            <a:r>
              <a:rPr lang="en-US" dirty="0" err="1"/>
              <a:t>deși</a:t>
            </a:r>
            <a:r>
              <a:rPr lang="en-US" dirty="0"/>
              <a:t> pot fi </a:t>
            </a:r>
            <a:r>
              <a:rPr lang="en-US" dirty="0" err="1"/>
              <a:t>afectate</a:t>
            </a:r>
            <a:r>
              <a:rPr lang="en-US" dirty="0"/>
              <a:t> multiple </a:t>
            </a:r>
            <a:r>
              <a:rPr lang="en-US" dirty="0" err="1"/>
              <a:t>regiuni</a:t>
            </a:r>
            <a:r>
              <a:rPr lang="en-US" dirty="0"/>
              <a:t> discontinue ale </a:t>
            </a:r>
            <a:r>
              <a:rPr lang="en-US" dirty="0" err="1"/>
              <a:t>intestinului</a:t>
            </a:r>
            <a:r>
              <a:rPr lang="en-US" dirty="0"/>
              <a:t>. </a:t>
            </a:r>
            <a:r>
              <a:rPr lang="en-US" dirty="0" err="1"/>
              <a:t>Pacienții</a:t>
            </a:r>
            <a:r>
              <a:rPr lang="en-US" dirty="0"/>
              <a:t> </a:t>
            </a:r>
            <a:r>
              <a:rPr lang="en-US" dirty="0" err="1"/>
              <a:t>prezintă</a:t>
            </a:r>
            <a:r>
              <a:rPr lang="en-US" dirty="0"/>
              <a:t> </a:t>
            </a:r>
            <a:r>
              <a:rPr lang="en-US" dirty="0" err="1"/>
              <a:t>în</a:t>
            </a:r>
            <a:r>
              <a:rPr lang="en-US" dirty="0"/>
              <a:t> mod </a:t>
            </a:r>
            <a:r>
              <a:rPr lang="en-US" dirty="0" err="1"/>
              <a:t>obișnuit</a:t>
            </a:r>
            <a:r>
              <a:rPr lang="en-US" dirty="0"/>
              <a:t> </a:t>
            </a:r>
            <a:r>
              <a:rPr lang="en-US" dirty="0" err="1"/>
              <a:t>simptome</a:t>
            </a:r>
            <a:r>
              <a:rPr lang="en-US" dirty="0"/>
              <a:t> </a:t>
            </a:r>
            <a:r>
              <a:rPr lang="en-US" dirty="0" err="1"/>
              <a:t>episodice</a:t>
            </a:r>
            <a:r>
              <a:rPr lang="en-US" dirty="0"/>
              <a:t>, </a:t>
            </a:r>
            <a:r>
              <a:rPr lang="en-US" dirty="0" err="1"/>
              <a:t>inclusiv</a:t>
            </a:r>
            <a:r>
              <a:rPr lang="en-US" dirty="0"/>
              <a:t> </a:t>
            </a:r>
            <a:r>
              <a:rPr lang="en-US" dirty="0" err="1"/>
              <a:t>febră</a:t>
            </a:r>
            <a:r>
              <a:rPr lang="en-US" dirty="0"/>
              <a:t>, </a:t>
            </a:r>
            <a:r>
              <a:rPr lang="en-US" dirty="0" err="1"/>
              <a:t>dureri</a:t>
            </a:r>
            <a:r>
              <a:rPr lang="en-US" dirty="0"/>
              <a:t> </a:t>
            </a:r>
            <a:r>
              <a:rPr lang="en-US" dirty="0" err="1"/>
              <a:t>abdominale</a:t>
            </a:r>
            <a:r>
              <a:rPr lang="en-US" dirty="0"/>
              <a:t> </a:t>
            </a:r>
            <a:r>
              <a:rPr lang="en-US" dirty="0" err="1"/>
              <a:t>și</a:t>
            </a:r>
            <a:r>
              <a:rPr lang="en-US" dirty="0"/>
              <a:t> </a:t>
            </a:r>
            <a:r>
              <a:rPr lang="en-US" dirty="0" err="1"/>
              <a:t>diaree</a:t>
            </a:r>
            <a:r>
              <a:rPr lang="en-US" dirty="0"/>
              <a:t>, </a:t>
            </a:r>
            <a:r>
              <a:rPr lang="en-US" dirty="0" err="1"/>
              <a:t>și</a:t>
            </a:r>
            <a:r>
              <a:rPr lang="en-US" dirty="0"/>
              <a:t> pot </a:t>
            </a:r>
            <a:r>
              <a:rPr lang="en-US" dirty="0" err="1"/>
              <a:t>avea</a:t>
            </a:r>
            <a:r>
              <a:rPr lang="en-US" dirty="0"/>
              <a:t>, de </a:t>
            </a:r>
            <a:r>
              <a:rPr lang="en-US" dirty="0" err="1"/>
              <a:t>asemenea</a:t>
            </a:r>
            <a:r>
              <a:rPr lang="en-US" dirty="0"/>
              <a:t>, </a:t>
            </a:r>
            <a:r>
              <a:rPr lang="en-US" dirty="0" err="1"/>
              <a:t>probleme</a:t>
            </a:r>
            <a:r>
              <a:rPr lang="en-US" dirty="0"/>
              <a:t> gastro-</a:t>
            </a:r>
            <a:r>
              <a:rPr lang="en-US" dirty="0" err="1"/>
              <a:t>intestinale</a:t>
            </a:r>
            <a:r>
              <a:rPr lang="en-US" dirty="0"/>
              <a:t> </a:t>
            </a:r>
            <a:r>
              <a:rPr lang="en-US" dirty="0" err="1"/>
              <a:t>mai</a:t>
            </a:r>
            <a:r>
              <a:rPr lang="en-US" dirty="0"/>
              <a:t> grave. </a:t>
            </a:r>
            <a:r>
              <a:rPr lang="en-US" dirty="0" err="1"/>
              <a:t>Factorii</a:t>
            </a:r>
            <a:r>
              <a:rPr lang="en-US" dirty="0"/>
              <a:t> de </a:t>
            </a:r>
            <a:r>
              <a:rPr lang="en-US" dirty="0" err="1"/>
              <a:t>risc</a:t>
            </a:r>
            <a:r>
              <a:rPr lang="en-US" dirty="0"/>
              <a:t> CD sunt </a:t>
            </a:r>
            <a:r>
              <a:rPr lang="en-US" dirty="0" err="1"/>
              <a:t>atât</a:t>
            </a:r>
            <a:r>
              <a:rPr lang="en-US" dirty="0"/>
              <a:t> </a:t>
            </a:r>
            <a:r>
              <a:rPr lang="en-US" dirty="0" err="1"/>
              <a:t>genetici</a:t>
            </a:r>
            <a:r>
              <a:rPr lang="en-US" dirty="0"/>
              <a:t>, </a:t>
            </a:r>
            <a:r>
              <a:rPr lang="en-US" dirty="0" err="1"/>
              <a:t>cât</a:t>
            </a:r>
            <a:r>
              <a:rPr lang="en-US" dirty="0"/>
              <a:t> </a:t>
            </a:r>
            <a:r>
              <a:rPr lang="en-US" dirty="0" err="1"/>
              <a:t>și</a:t>
            </a:r>
            <a:r>
              <a:rPr lang="en-US" dirty="0"/>
              <a:t> de </a:t>
            </a:r>
            <a:r>
              <a:rPr lang="en-US" dirty="0" err="1"/>
              <a:t>mediu</a:t>
            </a:r>
            <a:r>
              <a:rPr lang="en-US" dirty="0"/>
              <a:t>, cu rate de </a:t>
            </a:r>
            <a:r>
              <a:rPr lang="en-US" dirty="0" err="1"/>
              <a:t>concordanță</a:t>
            </a:r>
            <a:r>
              <a:rPr lang="en-US" dirty="0"/>
              <a:t> </a:t>
            </a:r>
            <a:r>
              <a:rPr lang="en-US" dirty="0" err="1"/>
              <a:t>gemene</a:t>
            </a:r>
            <a:r>
              <a:rPr lang="en-US" dirty="0"/>
              <a:t> </a:t>
            </a:r>
            <a:r>
              <a:rPr lang="en-US" dirty="0" err="1"/>
              <a:t>monozigotice</a:t>
            </a:r>
            <a:r>
              <a:rPr lang="en-US" dirty="0"/>
              <a:t> </a:t>
            </a:r>
            <a:r>
              <a:rPr lang="en-US" dirty="0" err="1"/>
              <a:t>în</a:t>
            </a:r>
            <a:r>
              <a:rPr lang="en-US" dirty="0"/>
              <a:t> </a:t>
            </a:r>
            <a:r>
              <a:rPr lang="en-US" dirty="0" err="1"/>
              <a:t>jur</a:t>
            </a:r>
            <a:r>
              <a:rPr lang="en-US" dirty="0"/>
              <a:t> de 60% 47,48. La </a:t>
            </a:r>
            <a:r>
              <a:rPr lang="en-US" dirty="0" err="1"/>
              <a:t>sfârșitul</a:t>
            </a:r>
            <a:r>
              <a:rPr lang="en-US" dirty="0"/>
              <a:t> </a:t>
            </a:r>
            <a:r>
              <a:rPr lang="en-US" dirty="0" err="1"/>
              <a:t>anilor</a:t>
            </a:r>
            <a:r>
              <a:rPr lang="en-US" dirty="0"/>
              <a:t> 1990, </a:t>
            </a:r>
            <a:r>
              <a:rPr lang="en-US" dirty="0" err="1"/>
              <a:t>studiile</a:t>
            </a:r>
            <a:r>
              <a:rPr lang="en-US" dirty="0"/>
              <a:t> la </a:t>
            </a:r>
            <a:r>
              <a:rPr lang="en-US" dirty="0" err="1"/>
              <a:t>nivelul</a:t>
            </a:r>
            <a:r>
              <a:rPr lang="en-US" dirty="0"/>
              <a:t> </a:t>
            </a:r>
            <a:r>
              <a:rPr lang="en-US" dirty="0" err="1"/>
              <a:t>genomului</a:t>
            </a:r>
            <a:r>
              <a:rPr lang="en-US" dirty="0"/>
              <a:t> au </a:t>
            </a:r>
            <a:r>
              <a:rPr lang="en-US" dirty="0" err="1"/>
              <a:t>evidențiat</a:t>
            </a:r>
            <a:r>
              <a:rPr lang="en-US" dirty="0"/>
              <a:t> </a:t>
            </a:r>
            <a:r>
              <a:rPr lang="en-US" dirty="0" err="1"/>
              <a:t>legături</a:t>
            </a:r>
            <a:r>
              <a:rPr lang="en-US" dirty="0"/>
              <a:t> </a:t>
            </a:r>
            <a:r>
              <a:rPr lang="en-US" dirty="0" err="1"/>
              <a:t>între</a:t>
            </a:r>
            <a:r>
              <a:rPr lang="en-US" dirty="0"/>
              <a:t> </a:t>
            </a:r>
            <a:r>
              <a:rPr lang="en-US" dirty="0" err="1"/>
              <a:t>mai</a:t>
            </a:r>
            <a:r>
              <a:rPr lang="en-US" dirty="0"/>
              <a:t> </a:t>
            </a:r>
            <a:r>
              <a:rPr lang="en-US" dirty="0" err="1"/>
              <a:t>multe</a:t>
            </a:r>
            <a:r>
              <a:rPr lang="en-US" dirty="0"/>
              <a:t> </a:t>
            </a:r>
            <a:r>
              <a:rPr lang="en-US" dirty="0" err="1"/>
              <a:t>regiuni</a:t>
            </a:r>
            <a:r>
              <a:rPr lang="en-US" dirty="0"/>
              <a:t> </a:t>
            </a:r>
            <a:r>
              <a:rPr lang="en-US" dirty="0" err="1"/>
              <a:t>cromozomiale</a:t>
            </a:r>
            <a:r>
              <a:rPr lang="en-US" dirty="0"/>
              <a:t> </a:t>
            </a:r>
            <a:r>
              <a:rPr lang="en-US" dirty="0" err="1"/>
              <a:t>și</a:t>
            </a:r>
            <a:r>
              <a:rPr lang="en-US" dirty="0"/>
              <a:t> </a:t>
            </a:r>
            <a:r>
              <a:rPr lang="en-US" dirty="0" err="1"/>
              <a:t>boala</a:t>
            </a:r>
            <a:r>
              <a:rPr lang="en-US" dirty="0"/>
              <a:t> </a:t>
            </a:r>
            <a:r>
              <a:rPr lang="en-US" dirty="0" err="1"/>
              <a:t>lui</a:t>
            </a:r>
            <a:r>
              <a:rPr lang="en-US" dirty="0"/>
              <a:t> Crohn49. Prima </a:t>
            </a:r>
            <a:r>
              <a:rPr lang="en-US" dirty="0" err="1"/>
              <a:t>gena</a:t>
            </a:r>
            <a:r>
              <a:rPr lang="en-US" dirty="0"/>
              <a:t> CD </a:t>
            </a:r>
            <a:r>
              <a:rPr lang="en-US" dirty="0" err="1"/>
              <a:t>identificată</a:t>
            </a:r>
            <a:r>
              <a:rPr lang="en-US" dirty="0"/>
              <a:t> </a:t>
            </a:r>
            <a:r>
              <a:rPr lang="en-US" dirty="0" err="1"/>
              <a:t>în</a:t>
            </a:r>
            <a:r>
              <a:rPr lang="en-US" dirty="0"/>
              <a:t> una din </a:t>
            </a:r>
            <a:r>
              <a:rPr lang="en-US" dirty="0" err="1"/>
              <a:t>aceste</a:t>
            </a:r>
            <a:r>
              <a:rPr lang="en-US" dirty="0"/>
              <a:t> </a:t>
            </a:r>
            <a:r>
              <a:rPr lang="en-US" dirty="0" err="1"/>
              <a:t>regiuni</a:t>
            </a:r>
            <a:r>
              <a:rPr lang="en-US" dirty="0"/>
              <a:t> a </a:t>
            </a:r>
            <a:r>
              <a:rPr lang="en-US" dirty="0" err="1"/>
              <a:t>fost</a:t>
            </a:r>
            <a:r>
              <a:rPr lang="en-US" dirty="0"/>
              <a:t> NOD-2, care </a:t>
            </a:r>
            <a:r>
              <a:rPr lang="en-US" dirty="0" err="1"/>
              <a:t>codifică</a:t>
            </a:r>
            <a:r>
              <a:rPr lang="en-US" dirty="0"/>
              <a:t> un receptor </a:t>
            </a:r>
            <a:r>
              <a:rPr lang="en-US" dirty="0" err="1"/>
              <a:t>imunitar</a:t>
            </a:r>
            <a:r>
              <a:rPr lang="en-US" dirty="0"/>
              <a:t> </a:t>
            </a:r>
            <a:r>
              <a:rPr lang="en-US" dirty="0" err="1"/>
              <a:t>înnăscut</a:t>
            </a:r>
            <a:r>
              <a:rPr lang="en-US" dirty="0"/>
              <a:t> care </a:t>
            </a:r>
            <a:r>
              <a:rPr lang="en-US" dirty="0" err="1"/>
              <a:t>recunoaște</a:t>
            </a:r>
            <a:r>
              <a:rPr lang="en-US" dirty="0"/>
              <a:t> </a:t>
            </a:r>
            <a:r>
              <a:rPr lang="en-US" dirty="0" err="1"/>
              <a:t>componentele</a:t>
            </a:r>
            <a:r>
              <a:rPr lang="en-US" dirty="0"/>
              <a:t> </a:t>
            </a:r>
            <a:r>
              <a:rPr lang="en-US" dirty="0" err="1"/>
              <a:t>peretelui</a:t>
            </a:r>
            <a:r>
              <a:rPr lang="en-US" dirty="0"/>
              <a:t> </a:t>
            </a:r>
            <a:r>
              <a:rPr lang="en-US" dirty="0" err="1"/>
              <a:t>celular</a:t>
            </a:r>
            <a:r>
              <a:rPr lang="en-US" dirty="0"/>
              <a:t> </a:t>
            </a:r>
            <a:r>
              <a:rPr lang="en-US" dirty="0" err="1"/>
              <a:t>bacterian</a:t>
            </a:r>
            <a:r>
              <a:rPr lang="en-US" dirty="0"/>
              <a:t> 50,51. Ulterior, </a:t>
            </a:r>
            <a:r>
              <a:rPr lang="en-US" dirty="0" err="1"/>
              <a:t>studiile</a:t>
            </a:r>
            <a:r>
              <a:rPr lang="en-US" dirty="0"/>
              <a:t> </a:t>
            </a:r>
            <a:r>
              <a:rPr lang="en-US" dirty="0" err="1"/>
              <a:t>genetice</a:t>
            </a:r>
            <a:r>
              <a:rPr lang="en-US" dirty="0"/>
              <a:t> au </a:t>
            </a:r>
            <a:r>
              <a:rPr lang="en-US" dirty="0" err="1"/>
              <a:t>implicat</a:t>
            </a:r>
            <a:r>
              <a:rPr lang="en-US" dirty="0"/>
              <a:t> un </a:t>
            </a:r>
            <a:r>
              <a:rPr lang="en-US" dirty="0" err="1"/>
              <a:t>număr</a:t>
            </a:r>
            <a:r>
              <a:rPr lang="en-US" dirty="0"/>
              <a:t> de gene </a:t>
            </a:r>
            <a:r>
              <a:rPr lang="en-US" dirty="0" err="1"/>
              <a:t>în</a:t>
            </a:r>
            <a:r>
              <a:rPr lang="en-US" dirty="0"/>
              <a:t> CD, </a:t>
            </a:r>
            <a:r>
              <a:rPr lang="en-US" dirty="0" err="1"/>
              <a:t>majoritatea</a:t>
            </a:r>
            <a:r>
              <a:rPr lang="en-US" dirty="0"/>
              <a:t> </a:t>
            </a:r>
            <a:r>
              <a:rPr lang="en-US" dirty="0" err="1"/>
              <a:t>cărora</a:t>
            </a:r>
            <a:r>
              <a:rPr lang="en-US" dirty="0"/>
              <a:t> au </a:t>
            </a:r>
            <a:r>
              <a:rPr lang="en-US" dirty="0" err="1"/>
              <a:t>roluri</a:t>
            </a:r>
            <a:r>
              <a:rPr lang="en-US" dirty="0"/>
              <a:t> </a:t>
            </a:r>
            <a:r>
              <a:rPr lang="en-US" dirty="0" err="1"/>
              <a:t>în</a:t>
            </a:r>
            <a:r>
              <a:rPr lang="en-US" dirty="0"/>
              <a:t> </a:t>
            </a:r>
            <a:r>
              <a:rPr lang="en-US" dirty="0" err="1"/>
              <a:t>căile</a:t>
            </a:r>
            <a:r>
              <a:rPr lang="en-US" dirty="0"/>
              <a:t> </a:t>
            </a:r>
            <a:r>
              <a:rPr lang="en-US" dirty="0" err="1"/>
              <a:t>imunologice</a:t>
            </a:r>
            <a:r>
              <a:rPr lang="en-US" dirty="0"/>
              <a:t> </a:t>
            </a:r>
            <a:r>
              <a:rPr lang="en-US" dirty="0" err="1"/>
              <a:t>sau</a:t>
            </a:r>
            <a:r>
              <a:rPr lang="en-US" dirty="0"/>
              <a:t> </a:t>
            </a:r>
            <a:r>
              <a:rPr lang="en-US" dirty="0" err="1"/>
              <a:t>în</a:t>
            </a:r>
            <a:r>
              <a:rPr lang="en-US" dirty="0"/>
              <a:t> </a:t>
            </a:r>
            <a:r>
              <a:rPr lang="en-US" dirty="0" err="1"/>
              <a:t>funcțiile</a:t>
            </a:r>
            <a:r>
              <a:rPr lang="en-US" dirty="0"/>
              <a:t> de </a:t>
            </a:r>
            <a:r>
              <a:rPr lang="en-US" dirty="0" err="1"/>
              <a:t>barieră</a:t>
            </a:r>
            <a:r>
              <a:rPr lang="en-US" dirty="0"/>
              <a:t> </a:t>
            </a:r>
            <a:r>
              <a:rPr lang="en-US" dirty="0" err="1"/>
              <a:t>epiteliale</a:t>
            </a:r>
            <a:r>
              <a:rPr lang="en-US" dirty="0"/>
              <a:t>. </a:t>
            </a:r>
            <a:r>
              <a:rPr lang="en-US" dirty="0" err="1"/>
              <a:t>Aceste</a:t>
            </a:r>
            <a:r>
              <a:rPr lang="en-US" dirty="0"/>
              <a:t> </a:t>
            </a:r>
            <a:r>
              <a:rPr lang="en-US" dirty="0" err="1"/>
              <a:t>constatări</a:t>
            </a:r>
            <a:r>
              <a:rPr lang="en-US" dirty="0"/>
              <a:t> se </a:t>
            </a:r>
            <a:r>
              <a:rPr lang="en-US" dirty="0" err="1"/>
              <a:t>potrivesc</a:t>
            </a:r>
            <a:r>
              <a:rPr lang="en-US" dirty="0"/>
              <a:t> cu o </a:t>
            </a:r>
            <a:r>
              <a:rPr lang="en-US" dirty="0" err="1"/>
              <a:t>ipoteză</a:t>
            </a:r>
            <a:r>
              <a:rPr lang="en-US" dirty="0"/>
              <a:t> </a:t>
            </a:r>
            <a:r>
              <a:rPr lang="en-US" dirty="0" err="1"/>
              <a:t>actuală</a:t>
            </a:r>
            <a:r>
              <a:rPr lang="en-US" dirty="0"/>
              <a:t> </a:t>
            </a:r>
            <a:r>
              <a:rPr lang="en-US" dirty="0" err="1"/>
              <a:t>că</a:t>
            </a:r>
            <a:r>
              <a:rPr lang="en-US" dirty="0"/>
              <a:t> </a:t>
            </a:r>
            <a:r>
              <a:rPr lang="en-US" dirty="0" err="1"/>
              <a:t>patogeneza</a:t>
            </a:r>
            <a:r>
              <a:rPr lang="en-US" dirty="0"/>
              <a:t> CD </a:t>
            </a:r>
            <a:r>
              <a:rPr lang="en-US" dirty="0" err="1"/>
              <a:t>implică</a:t>
            </a:r>
            <a:r>
              <a:rPr lang="en-US" dirty="0"/>
              <a:t> </a:t>
            </a:r>
            <a:r>
              <a:rPr lang="en-US" dirty="0" err="1"/>
              <a:t>întreruperea</a:t>
            </a:r>
            <a:r>
              <a:rPr lang="en-US" dirty="0"/>
              <a:t> </a:t>
            </a:r>
            <a:r>
              <a:rPr lang="en-US" dirty="0" err="1"/>
              <a:t>interacțiunilor</a:t>
            </a:r>
            <a:r>
              <a:rPr lang="en-US" dirty="0"/>
              <a:t> </a:t>
            </a:r>
            <a:r>
              <a:rPr lang="en-US" dirty="0" err="1"/>
              <a:t>homeostatice</a:t>
            </a:r>
            <a:r>
              <a:rPr lang="en-US" dirty="0"/>
              <a:t> </a:t>
            </a:r>
            <a:r>
              <a:rPr lang="en-US" dirty="0" err="1"/>
              <a:t>normale</a:t>
            </a:r>
            <a:r>
              <a:rPr lang="en-US" dirty="0"/>
              <a:t> </a:t>
            </a:r>
            <a:r>
              <a:rPr lang="en-US" dirty="0" err="1"/>
              <a:t>între</a:t>
            </a:r>
            <a:r>
              <a:rPr lang="en-US" dirty="0"/>
              <a:t> </a:t>
            </a:r>
            <a:r>
              <a:rPr lang="en-US" dirty="0" err="1"/>
              <a:t>gazdă</a:t>
            </a:r>
            <a:r>
              <a:rPr lang="en-US" dirty="0"/>
              <a:t> </a:t>
            </a:r>
            <a:r>
              <a:rPr lang="en-US" dirty="0" err="1"/>
              <a:t>și</a:t>
            </a:r>
            <a:r>
              <a:rPr lang="en-US" dirty="0"/>
              <a:t> </a:t>
            </a:r>
            <a:r>
              <a:rPr lang="en-US" dirty="0" err="1"/>
              <a:t>microbiomul</a:t>
            </a:r>
            <a:r>
              <a:rPr lang="en-US" dirty="0"/>
              <a:t> </a:t>
            </a:r>
            <a:r>
              <a:rPr lang="en-US" dirty="0" err="1"/>
              <a:t>bacterian</a:t>
            </a:r>
            <a:r>
              <a:rPr lang="en-US" dirty="0"/>
              <a:t> intestinal. </a:t>
            </a:r>
            <a:r>
              <a:rPr lang="en-US" dirty="0" err="1"/>
              <a:t>În</a:t>
            </a:r>
            <a:r>
              <a:rPr lang="en-US" dirty="0"/>
              <a:t> plus, </a:t>
            </a:r>
            <a:r>
              <a:rPr lang="en-US" dirty="0" err="1"/>
              <a:t>mai</a:t>
            </a:r>
            <a:r>
              <a:rPr lang="en-US" dirty="0"/>
              <a:t> </a:t>
            </a:r>
            <a:r>
              <a:rPr lang="en-US" dirty="0" err="1"/>
              <a:t>multe</a:t>
            </a:r>
            <a:r>
              <a:rPr lang="en-US" dirty="0"/>
              <a:t> </a:t>
            </a:r>
            <a:r>
              <a:rPr lang="en-US" dirty="0" err="1"/>
              <a:t>studii</a:t>
            </a:r>
            <a:r>
              <a:rPr lang="en-US" dirty="0"/>
              <a:t> au </a:t>
            </a:r>
            <a:r>
              <a:rPr lang="en-US" dirty="0" err="1"/>
              <a:t>legat</a:t>
            </a:r>
            <a:r>
              <a:rPr lang="en-US" dirty="0"/>
              <a:t> CD-urile </a:t>
            </a:r>
            <a:r>
              <a:rPr lang="en-US" dirty="0" err="1"/>
              <a:t>membrilor</a:t>
            </a:r>
            <a:r>
              <a:rPr lang="en-US" dirty="0"/>
              <a:t> </a:t>
            </a:r>
            <a:r>
              <a:rPr lang="en-US" dirty="0" err="1"/>
              <a:t>căii</a:t>
            </a:r>
            <a:r>
              <a:rPr lang="en-US" dirty="0"/>
              <a:t> autophagy, ATG16L1 </a:t>
            </a:r>
            <a:r>
              <a:rPr lang="en-US" dirty="0" err="1"/>
              <a:t>și</a:t>
            </a:r>
            <a:r>
              <a:rPr lang="en-US" dirty="0"/>
              <a:t> IRGM54-57. </a:t>
            </a:r>
            <a:r>
              <a:rPr lang="en-US" dirty="0" err="1"/>
              <a:t>Autofagia</a:t>
            </a:r>
            <a:r>
              <a:rPr lang="en-US" dirty="0"/>
              <a:t> </a:t>
            </a:r>
            <a:r>
              <a:rPr lang="en-US" dirty="0" err="1"/>
              <a:t>este</a:t>
            </a:r>
            <a:r>
              <a:rPr lang="en-US" dirty="0"/>
              <a:t> un </a:t>
            </a:r>
            <a:r>
              <a:rPr lang="en-US" dirty="0" err="1"/>
              <a:t>proces</a:t>
            </a:r>
            <a:r>
              <a:rPr lang="en-US" dirty="0"/>
              <a:t> </a:t>
            </a:r>
            <a:r>
              <a:rPr lang="en-US" dirty="0" err="1"/>
              <a:t>celular</a:t>
            </a:r>
            <a:r>
              <a:rPr lang="en-US" dirty="0"/>
              <a:t> </a:t>
            </a:r>
            <a:r>
              <a:rPr lang="en-US" dirty="0" err="1"/>
              <a:t>vechi</a:t>
            </a:r>
            <a:r>
              <a:rPr lang="en-US" dirty="0"/>
              <a:t> important </a:t>
            </a:r>
            <a:r>
              <a:rPr lang="en-US" dirty="0" err="1"/>
              <a:t>pentru</a:t>
            </a:r>
            <a:r>
              <a:rPr lang="en-US" dirty="0"/>
              <a:t> </a:t>
            </a:r>
            <a:r>
              <a:rPr lang="en-US" dirty="0" err="1"/>
              <a:t>eliminarea</a:t>
            </a:r>
            <a:r>
              <a:rPr lang="en-US" dirty="0"/>
              <a:t> </a:t>
            </a:r>
            <a:r>
              <a:rPr lang="en-US" dirty="0" err="1"/>
              <a:t>resturilor</a:t>
            </a:r>
            <a:r>
              <a:rPr lang="en-US" dirty="0"/>
              <a:t> </a:t>
            </a:r>
            <a:r>
              <a:rPr lang="en-US" dirty="0" err="1"/>
              <a:t>nedorite</a:t>
            </a:r>
            <a:r>
              <a:rPr lang="en-US" dirty="0"/>
              <a:t> din </a:t>
            </a:r>
            <a:r>
              <a:rPr lang="en-US" dirty="0" err="1"/>
              <a:t>citozol</a:t>
            </a:r>
            <a:r>
              <a:rPr lang="en-US" dirty="0"/>
              <a:t> </a:t>
            </a:r>
            <a:r>
              <a:rPr lang="en-US" dirty="0" err="1"/>
              <a:t>și</a:t>
            </a:r>
            <a:r>
              <a:rPr lang="en-US" dirty="0"/>
              <a:t> </a:t>
            </a:r>
            <a:r>
              <a:rPr lang="en-US" dirty="0" err="1"/>
              <a:t>poate</a:t>
            </a:r>
            <a:r>
              <a:rPr lang="en-US" dirty="0"/>
              <a:t> </a:t>
            </a:r>
            <a:r>
              <a:rPr lang="en-US" dirty="0" err="1"/>
              <a:t>afecta</a:t>
            </a:r>
            <a:r>
              <a:rPr lang="en-US" dirty="0"/>
              <a:t> CD-ul </a:t>
            </a:r>
            <a:r>
              <a:rPr lang="en-US" dirty="0" err="1"/>
              <a:t>în</a:t>
            </a:r>
            <a:r>
              <a:rPr lang="en-US" dirty="0"/>
              <a:t> </a:t>
            </a:r>
            <a:r>
              <a:rPr lang="en-US" dirty="0" err="1"/>
              <a:t>mai</a:t>
            </a:r>
            <a:r>
              <a:rPr lang="en-US" dirty="0"/>
              <a:t> </a:t>
            </a:r>
            <a:r>
              <a:rPr lang="en-US" dirty="0" err="1"/>
              <a:t>multe</a:t>
            </a:r>
            <a:r>
              <a:rPr lang="en-US" dirty="0"/>
              <a:t> </a:t>
            </a:r>
            <a:r>
              <a:rPr lang="en-US" dirty="0" err="1"/>
              <a:t>moduri</a:t>
            </a:r>
            <a:r>
              <a:rPr lang="en-US" dirty="0"/>
              <a:t>. </a:t>
            </a:r>
            <a:r>
              <a:rPr lang="en-US" dirty="0" err="1"/>
              <a:t>În</a:t>
            </a:r>
            <a:r>
              <a:rPr lang="en-US" dirty="0"/>
              <a:t> </a:t>
            </a:r>
            <a:r>
              <a:rPr lang="en-US" dirty="0" err="1"/>
              <a:t>timpul</a:t>
            </a:r>
            <a:r>
              <a:rPr lang="en-US" dirty="0"/>
              <a:t> </a:t>
            </a:r>
            <a:r>
              <a:rPr lang="en-US" dirty="0" err="1"/>
              <a:t>autofagiei</a:t>
            </a:r>
            <a:r>
              <a:rPr lang="en-US" dirty="0"/>
              <a:t>, o </a:t>
            </a:r>
            <a:r>
              <a:rPr lang="en-US" dirty="0" err="1"/>
              <a:t>veziculă</a:t>
            </a:r>
            <a:r>
              <a:rPr lang="en-US" dirty="0"/>
              <a:t> cu </a:t>
            </a:r>
            <a:r>
              <a:rPr lang="en-US" dirty="0" err="1"/>
              <a:t>dublă</a:t>
            </a:r>
            <a:r>
              <a:rPr lang="en-US" dirty="0"/>
              <a:t> </a:t>
            </a:r>
            <a:r>
              <a:rPr lang="en-US" dirty="0" err="1"/>
              <a:t>membrană</a:t>
            </a:r>
            <a:r>
              <a:rPr lang="en-US" dirty="0"/>
              <a:t> </a:t>
            </a:r>
            <a:r>
              <a:rPr lang="en-US" dirty="0" err="1"/>
              <a:t>înconjoară</a:t>
            </a:r>
            <a:r>
              <a:rPr lang="en-US" dirty="0"/>
              <a:t> </a:t>
            </a:r>
            <a:r>
              <a:rPr lang="en-US" dirty="0" err="1"/>
              <a:t>deșeurile</a:t>
            </a:r>
            <a:r>
              <a:rPr lang="en-US" dirty="0"/>
              <a:t> </a:t>
            </a:r>
            <a:r>
              <a:rPr lang="en-US" dirty="0" err="1"/>
              <a:t>citosolice</a:t>
            </a:r>
            <a:r>
              <a:rPr lang="en-US" dirty="0"/>
              <a:t> </a:t>
            </a:r>
            <a:r>
              <a:rPr lang="en-US" dirty="0" err="1"/>
              <a:t>sau</a:t>
            </a:r>
            <a:r>
              <a:rPr lang="en-US" dirty="0"/>
              <a:t>, </a:t>
            </a:r>
            <a:r>
              <a:rPr lang="en-US" dirty="0" err="1"/>
              <a:t>în</a:t>
            </a:r>
            <a:r>
              <a:rPr lang="en-US" dirty="0"/>
              <a:t> </a:t>
            </a:r>
            <a:r>
              <a:rPr lang="en-US" dirty="0" err="1"/>
              <a:t>unele</a:t>
            </a:r>
            <a:r>
              <a:rPr lang="en-US" dirty="0"/>
              <a:t> </a:t>
            </a:r>
            <a:r>
              <a:rPr lang="en-US" dirty="0" err="1"/>
              <a:t>cazuri</a:t>
            </a:r>
            <a:r>
              <a:rPr lang="en-US" dirty="0"/>
              <a:t>, </a:t>
            </a:r>
            <a:r>
              <a:rPr lang="en-US" dirty="0" err="1"/>
              <a:t>agenți</a:t>
            </a:r>
            <a:r>
              <a:rPr lang="en-US" dirty="0"/>
              <a:t> </a:t>
            </a:r>
            <a:r>
              <a:rPr lang="en-US" dirty="0" err="1"/>
              <a:t>patogeni</a:t>
            </a:r>
            <a:r>
              <a:rPr lang="en-US" dirty="0"/>
              <a:t>. </a:t>
            </a:r>
            <a:r>
              <a:rPr lang="en-US" dirty="0" err="1"/>
              <a:t>Acest</a:t>
            </a:r>
            <a:r>
              <a:rPr lang="en-US" dirty="0"/>
              <a:t> </a:t>
            </a:r>
            <a:r>
              <a:rPr lang="en-US" dirty="0" err="1"/>
              <a:t>autofagozom</a:t>
            </a:r>
            <a:r>
              <a:rPr lang="en-US" dirty="0"/>
              <a:t> se </a:t>
            </a:r>
            <a:r>
              <a:rPr lang="en-US" dirty="0" err="1"/>
              <a:t>conectează</a:t>
            </a:r>
            <a:r>
              <a:rPr lang="en-US" dirty="0"/>
              <a:t> </a:t>
            </a:r>
            <a:r>
              <a:rPr lang="en-US" dirty="0" err="1"/>
              <a:t>în</a:t>
            </a:r>
            <a:r>
              <a:rPr lang="en-US" dirty="0"/>
              <a:t> </a:t>
            </a:r>
            <a:r>
              <a:rPr lang="en-US" dirty="0" err="1"/>
              <a:t>cele</a:t>
            </a:r>
            <a:r>
              <a:rPr lang="en-US" dirty="0"/>
              <a:t> din </a:t>
            </a:r>
            <a:r>
              <a:rPr lang="en-US" dirty="0" err="1"/>
              <a:t>urmă</a:t>
            </a:r>
            <a:r>
              <a:rPr lang="en-US" dirty="0"/>
              <a:t> cu un </a:t>
            </a:r>
            <a:r>
              <a:rPr lang="en-US" dirty="0" err="1"/>
              <a:t>lizozom</a:t>
            </a:r>
            <a:r>
              <a:rPr lang="en-US" dirty="0"/>
              <a:t> care duce la </a:t>
            </a:r>
            <a:r>
              <a:rPr lang="en-US" dirty="0" err="1"/>
              <a:t>digestia</a:t>
            </a:r>
            <a:r>
              <a:rPr lang="en-US" dirty="0"/>
              <a:t> </a:t>
            </a:r>
            <a:r>
              <a:rPr lang="en-US" dirty="0" err="1"/>
              <a:t>și</a:t>
            </a:r>
            <a:r>
              <a:rPr lang="en-US" dirty="0"/>
              <a:t> </a:t>
            </a:r>
            <a:r>
              <a:rPr lang="en-US" dirty="0" err="1"/>
              <a:t>reciclarea</a:t>
            </a:r>
            <a:r>
              <a:rPr lang="en-US" dirty="0"/>
              <a:t> </a:t>
            </a:r>
            <a:r>
              <a:rPr lang="en-US" dirty="0" err="1"/>
              <a:t>conținutului</a:t>
            </a:r>
            <a:r>
              <a:rPr lang="en-US" dirty="0"/>
              <a:t> de </a:t>
            </a:r>
            <a:r>
              <a:rPr lang="en-US" dirty="0" err="1"/>
              <a:t>vezicule</a:t>
            </a:r>
            <a:r>
              <a:rPr lang="en-US" dirty="0"/>
              <a:t>. </a:t>
            </a:r>
            <a:r>
              <a:rPr lang="en-US" dirty="0" err="1"/>
              <a:t>În</a:t>
            </a:r>
            <a:r>
              <a:rPr lang="en-US" dirty="0"/>
              <a:t> </a:t>
            </a:r>
            <a:r>
              <a:rPr lang="en-US" dirty="0" err="1"/>
              <a:t>apărarea</a:t>
            </a:r>
            <a:r>
              <a:rPr lang="en-US" dirty="0"/>
              <a:t> </a:t>
            </a:r>
            <a:r>
              <a:rPr lang="en-US" dirty="0" err="1"/>
              <a:t>imună</a:t>
            </a:r>
            <a:r>
              <a:rPr lang="en-US" dirty="0"/>
              <a:t>, </a:t>
            </a:r>
            <a:r>
              <a:rPr lang="en-US" dirty="0" err="1"/>
              <a:t>autofagia</a:t>
            </a:r>
            <a:r>
              <a:rPr lang="en-US" dirty="0"/>
              <a:t> </a:t>
            </a:r>
            <a:r>
              <a:rPr lang="en-US" dirty="0" err="1"/>
              <a:t>poate</a:t>
            </a:r>
            <a:r>
              <a:rPr lang="en-US" dirty="0"/>
              <a:t> fi </a:t>
            </a:r>
            <a:r>
              <a:rPr lang="en-US" dirty="0" err="1"/>
              <a:t>importantă</a:t>
            </a:r>
            <a:r>
              <a:rPr lang="en-US" dirty="0"/>
              <a:t> </a:t>
            </a:r>
            <a:r>
              <a:rPr lang="en-US" dirty="0" err="1"/>
              <a:t>atât</a:t>
            </a:r>
            <a:r>
              <a:rPr lang="en-US" dirty="0"/>
              <a:t> </a:t>
            </a:r>
            <a:r>
              <a:rPr lang="en-US" dirty="0" err="1"/>
              <a:t>pentru</a:t>
            </a:r>
            <a:r>
              <a:rPr lang="en-US" dirty="0"/>
              <a:t> </a:t>
            </a:r>
            <a:r>
              <a:rPr lang="en-US" dirty="0" err="1"/>
              <a:t>îndepărtarea</a:t>
            </a:r>
            <a:r>
              <a:rPr lang="en-US" dirty="0"/>
              <a:t> </a:t>
            </a:r>
            <a:r>
              <a:rPr lang="en-US" dirty="0" err="1"/>
              <a:t>agenților</a:t>
            </a:r>
            <a:r>
              <a:rPr lang="en-US" dirty="0"/>
              <a:t> </a:t>
            </a:r>
            <a:r>
              <a:rPr lang="en-US" dirty="0" err="1"/>
              <a:t>patogeni</a:t>
            </a:r>
            <a:r>
              <a:rPr lang="en-US" dirty="0"/>
              <a:t> </a:t>
            </a:r>
            <a:r>
              <a:rPr lang="en-US" dirty="0" err="1"/>
              <a:t>cât</a:t>
            </a:r>
            <a:r>
              <a:rPr lang="en-US" dirty="0"/>
              <a:t> </a:t>
            </a:r>
            <a:r>
              <a:rPr lang="en-US" dirty="0" err="1"/>
              <a:t>și</a:t>
            </a:r>
            <a:r>
              <a:rPr lang="en-US" dirty="0"/>
              <a:t> </a:t>
            </a:r>
            <a:r>
              <a:rPr lang="en-US" dirty="0" err="1"/>
              <a:t>pentru</a:t>
            </a:r>
            <a:r>
              <a:rPr lang="en-US" dirty="0"/>
              <a:t> </a:t>
            </a:r>
            <a:r>
              <a:rPr lang="en-US" dirty="0" err="1"/>
              <a:t>recunoașterea</a:t>
            </a:r>
            <a:r>
              <a:rPr lang="en-US" dirty="0"/>
              <a:t> patogenului58-60. </a:t>
            </a:r>
            <a:r>
              <a:rPr lang="en-US" dirty="0" err="1"/>
              <a:t>Rolul</a:t>
            </a:r>
            <a:r>
              <a:rPr lang="en-US" dirty="0"/>
              <a:t> </a:t>
            </a:r>
            <a:r>
              <a:rPr lang="en-US" dirty="0" err="1"/>
              <a:t>autofagiei</a:t>
            </a:r>
            <a:r>
              <a:rPr lang="en-US" dirty="0"/>
              <a:t> </a:t>
            </a:r>
            <a:r>
              <a:rPr lang="en-US" dirty="0" err="1"/>
              <a:t>în</a:t>
            </a:r>
            <a:r>
              <a:rPr lang="en-US" dirty="0"/>
              <a:t> </a:t>
            </a:r>
            <a:r>
              <a:rPr lang="en-US" dirty="0" err="1"/>
              <a:t>patogeneza</a:t>
            </a:r>
            <a:r>
              <a:rPr lang="en-US" dirty="0"/>
              <a:t> CD </a:t>
            </a:r>
            <a:r>
              <a:rPr lang="en-US" dirty="0" err="1"/>
              <a:t>este</a:t>
            </a:r>
            <a:r>
              <a:rPr lang="en-US" dirty="0"/>
              <a:t> o </a:t>
            </a:r>
            <a:r>
              <a:rPr lang="en-US" dirty="0" err="1"/>
              <a:t>zonă</a:t>
            </a:r>
            <a:r>
              <a:rPr lang="en-US" dirty="0"/>
              <a:t> de </a:t>
            </a:r>
            <a:r>
              <a:rPr lang="en-US" dirty="0" err="1"/>
              <a:t>investigație</a:t>
            </a:r>
            <a:r>
              <a:rPr lang="en-US" dirty="0"/>
              <a:t> </a:t>
            </a:r>
            <a:r>
              <a:rPr lang="en-US" dirty="0" err="1"/>
              <a:t>activă</a:t>
            </a:r>
            <a:r>
              <a:rPr lang="en-US" dirty="0"/>
              <a:t>.</a:t>
            </a:r>
          </a:p>
        </p:txBody>
      </p:sp>
    </p:spTree>
    <p:extLst>
      <p:ext uri="{BB962C8B-B14F-4D97-AF65-F5344CB8AC3E}">
        <p14:creationId xmlns:p14="http://schemas.microsoft.com/office/powerpoint/2010/main" val="17307155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 external file that holds a picture, illustration, etc.&#10;Object name is ar42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75" y="678583"/>
            <a:ext cx="6697352" cy="4143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234F58E-8428-4EF4-B9DF-9F189BC987F8}"/>
              </a:ext>
            </a:extLst>
          </p:cNvPr>
          <p:cNvSpPr/>
          <p:nvPr/>
        </p:nvSpPr>
        <p:spPr>
          <a:xfrm>
            <a:off x="927950" y="5089152"/>
            <a:ext cx="8596059" cy="1200329"/>
          </a:xfrm>
          <a:prstGeom prst="rect">
            <a:avLst/>
          </a:prstGeom>
        </p:spPr>
        <p:txBody>
          <a:bodyPr wrap="square">
            <a:spAutoFit/>
          </a:bodyPr>
          <a:lstStyle/>
          <a:p>
            <a:r>
              <a:rPr lang="en-US" dirty="0" err="1"/>
              <a:t>Celulele</a:t>
            </a:r>
            <a:r>
              <a:rPr lang="en-US" dirty="0"/>
              <a:t> </a:t>
            </a:r>
            <a:r>
              <a:rPr lang="en-US" dirty="0" err="1"/>
              <a:t>dendritice</a:t>
            </a:r>
            <a:r>
              <a:rPr lang="en-US" dirty="0"/>
              <a:t> (DC) </a:t>
            </a:r>
            <a:r>
              <a:rPr lang="en-US" dirty="0" err="1"/>
              <a:t>și</a:t>
            </a:r>
            <a:r>
              <a:rPr lang="en-US" dirty="0"/>
              <a:t> </a:t>
            </a:r>
            <a:r>
              <a:rPr lang="en-US" dirty="0" err="1"/>
              <a:t>macrofagele</a:t>
            </a:r>
            <a:r>
              <a:rPr lang="en-US" dirty="0"/>
              <a:t> </a:t>
            </a:r>
            <a:r>
              <a:rPr lang="en-US" dirty="0" err="1"/>
              <a:t>patruleaza</a:t>
            </a:r>
            <a:r>
              <a:rPr lang="en-US" dirty="0"/>
              <a:t> </a:t>
            </a:r>
            <a:r>
              <a:rPr lang="en-US" dirty="0" err="1"/>
              <a:t>tractul</a:t>
            </a:r>
            <a:r>
              <a:rPr lang="en-US" dirty="0"/>
              <a:t> gastrointestinal </a:t>
            </a:r>
            <a:r>
              <a:rPr lang="en-US" dirty="0" err="1"/>
              <a:t>în</a:t>
            </a:r>
            <a:r>
              <a:rPr lang="en-US" dirty="0"/>
              <a:t> </a:t>
            </a:r>
            <a:r>
              <a:rPr lang="en-US" dirty="0" err="1"/>
              <a:t>număr</a:t>
            </a:r>
            <a:r>
              <a:rPr lang="en-US" dirty="0"/>
              <a:t> mare. </a:t>
            </a:r>
            <a:r>
              <a:rPr lang="en-US" dirty="0" err="1"/>
              <a:t>Populația</a:t>
            </a:r>
            <a:r>
              <a:rPr lang="en-US" dirty="0"/>
              <a:t> </a:t>
            </a:r>
            <a:r>
              <a:rPr lang="en-US" dirty="0" err="1"/>
              <a:t>densă</a:t>
            </a:r>
            <a:r>
              <a:rPr lang="en-US" dirty="0"/>
              <a:t> a </a:t>
            </a:r>
            <a:r>
              <a:rPr lang="en-US" dirty="0" err="1"/>
              <a:t>laminei</a:t>
            </a:r>
            <a:r>
              <a:rPr lang="en-US" dirty="0"/>
              <a:t> </a:t>
            </a:r>
            <a:r>
              <a:rPr lang="en-US" dirty="0" err="1"/>
              <a:t>intestinale</a:t>
            </a:r>
            <a:r>
              <a:rPr lang="en-US" dirty="0"/>
              <a:t> propria </a:t>
            </a:r>
            <a:r>
              <a:rPr lang="en-US" dirty="0" err="1"/>
              <a:t>și</a:t>
            </a:r>
            <a:r>
              <a:rPr lang="en-US" dirty="0"/>
              <a:t> </a:t>
            </a:r>
            <a:r>
              <a:rPr lang="en-US" dirty="0" err="1"/>
              <a:t>formarea</a:t>
            </a:r>
            <a:r>
              <a:rPr lang="en-US" dirty="0"/>
              <a:t> </a:t>
            </a:r>
            <a:r>
              <a:rPr lang="en-US" dirty="0" err="1"/>
              <a:t>unei</a:t>
            </a:r>
            <a:r>
              <a:rPr lang="en-US" dirty="0"/>
              <a:t> </a:t>
            </a:r>
            <a:r>
              <a:rPr lang="en-US" dirty="0" err="1"/>
              <a:t>rețele</a:t>
            </a:r>
            <a:r>
              <a:rPr lang="en-US" dirty="0"/>
              <a:t> de </a:t>
            </a:r>
            <a:r>
              <a:rPr lang="en-US" dirty="0" err="1"/>
              <a:t>detectare</a:t>
            </a:r>
            <a:r>
              <a:rPr lang="en-US" dirty="0"/>
              <a:t> a </a:t>
            </a:r>
            <a:r>
              <a:rPr lang="en-US" dirty="0" err="1"/>
              <a:t>microbilor</a:t>
            </a:r>
            <a:r>
              <a:rPr lang="en-US" dirty="0"/>
              <a:t> pe </a:t>
            </a:r>
            <a:r>
              <a:rPr lang="en-US" dirty="0" err="1"/>
              <a:t>scară</a:t>
            </a:r>
            <a:r>
              <a:rPr lang="en-US" dirty="0"/>
              <a:t> </a:t>
            </a:r>
            <a:r>
              <a:rPr lang="en-US" dirty="0" err="1"/>
              <a:t>largă</a:t>
            </a:r>
            <a:r>
              <a:rPr lang="en-US" dirty="0"/>
              <a:t>. DC activate pot </a:t>
            </a:r>
            <a:r>
              <a:rPr lang="en-US" dirty="0" err="1"/>
              <a:t>secreta</a:t>
            </a:r>
            <a:r>
              <a:rPr lang="en-US" dirty="0"/>
              <a:t> un </a:t>
            </a:r>
            <a:r>
              <a:rPr lang="en-US" dirty="0" err="1"/>
              <a:t>număr</a:t>
            </a:r>
            <a:r>
              <a:rPr lang="en-US" dirty="0"/>
              <a:t> de cytokine </a:t>
            </a:r>
            <a:r>
              <a:rPr lang="en-US" dirty="0" err="1"/>
              <a:t>inflamatorii</a:t>
            </a:r>
            <a:r>
              <a:rPr lang="en-US" dirty="0"/>
              <a:t>.</a:t>
            </a:r>
          </a:p>
        </p:txBody>
      </p:sp>
    </p:spTree>
    <p:extLst>
      <p:ext uri="{BB962C8B-B14F-4D97-AF65-F5344CB8AC3E}">
        <p14:creationId xmlns:p14="http://schemas.microsoft.com/office/powerpoint/2010/main" val="2173465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32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47133" y="335846"/>
            <a:ext cx="11015134" cy="5940088"/>
          </a:xfrm>
          <a:prstGeom prst="rect">
            <a:avLst/>
          </a:prstGeom>
        </p:spPr>
        <p:txBody>
          <a:bodyPr wrap="square">
            <a:spAutoFit/>
          </a:bodyPr>
          <a:lstStyle/>
          <a:p>
            <a:r>
              <a:rPr lang="en-US" dirty="0">
                <a:solidFill>
                  <a:srgbClr val="000000"/>
                </a:solidFill>
                <a:latin typeface="Times New Roman" panose="02020603050405020304" pitchFamily="18" charset="0"/>
              </a:rPr>
              <a:t> </a:t>
            </a:r>
            <a:r>
              <a:rPr lang="en-US" sz="2000" dirty="0">
                <a:solidFill>
                  <a:srgbClr val="000000"/>
                </a:solidFill>
                <a:latin typeface="Arial" panose="020B0604020202020204" pitchFamily="34" charset="0"/>
                <a:cs typeface="Arial" panose="020B0604020202020204" pitchFamily="34" charset="0"/>
              </a:rPr>
              <a:t>2 </a:t>
            </a:r>
            <a:r>
              <a:rPr lang="en-US" sz="2000" dirty="0" err="1">
                <a:solidFill>
                  <a:srgbClr val="000000"/>
                </a:solidFill>
                <a:latin typeface="Arial" panose="020B0604020202020204" pitchFamily="34" charset="0"/>
                <a:cs typeface="Arial" panose="020B0604020202020204" pitchFamily="34" charset="0"/>
              </a:rPr>
              <a:t>studii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mari</a:t>
            </a:r>
            <a:r>
              <a:rPr lang="en-US" sz="2000" dirty="0">
                <a:solidFill>
                  <a:srgbClr val="000000"/>
                </a:solidFill>
                <a:latin typeface="Arial" panose="020B0604020202020204" pitchFamily="34" charset="0"/>
                <a:cs typeface="Arial" panose="020B0604020202020204" pitchFamily="34" charset="0"/>
              </a:rPr>
              <a:t> au </a:t>
            </a:r>
            <a:r>
              <a:rPr lang="en-US" sz="2000" dirty="0" err="1">
                <a:solidFill>
                  <a:srgbClr val="000000"/>
                </a:solidFill>
                <a:latin typeface="Arial" panose="020B0604020202020204" pitchFamily="34" charset="0"/>
                <a:cs typeface="Arial" panose="020B0604020202020204" pitchFamily="34" charset="0"/>
              </a:rPr>
              <a:t>catalogat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analizat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microbiomurile</a:t>
            </a:r>
            <a:r>
              <a:rPr lang="en-US" sz="2000" dirty="0">
                <a:solidFill>
                  <a:srgbClr val="000000"/>
                </a:solidFill>
                <a:latin typeface="Arial" panose="020B0604020202020204" pitchFamily="34" charset="0"/>
                <a:cs typeface="Arial" panose="020B0604020202020204" pitchFamily="34" charset="0"/>
              </a:rPr>
              <a:t> specific </a:t>
            </a:r>
            <a:r>
              <a:rPr lang="en-US" sz="2000" dirty="0" err="1">
                <a:solidFill>
                  <a:srgbClr val="000000"/>
                </a:solidFill>
                <a:latin typeface="Arial" panose="020B0604020202020204" pitchFamily="34" charset="0"/>
                <a:cs typeface="Arial" panose="020B0604020202020204" pitchFamily="34" charset="0"/>
              </a:rPr>
              <a:t>diferitelor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parti</a:t>
            </a:r>
            <a:r>
              <a:rPr lang="en-US" sz="2000" dirty="0">
                <a:solidFill>
                  <a:srgbClr val="000000"/>
                </a:solidFill>
                <a:latin typeface="Arial" panose="020B0604020202020204" pitchFamily="34" charset="0"/>
                <a:cs typeface="Arial" panose="020B0604020202020204" pitchFamily="34" charset="0"/>
              </a:rPr>
              <a:t> ale </a:t>
            </a:r>
            <a:r>
              <a:rPr lang="en-US" sz="2000" dirty="0" err="1">
                <a:solidFill>
                  <a:srgbClr val="000000"/>
                </a:solidFill>
                <a:latin typeface="Arial" panose="020B0604020202020204" pitchFamily="34" charset="0"/>
                <a:cs typeface="Arial" panose="020B0604020202020204" pitchFamily="34" charset="0"/>
              </a:rPr>
              <a:t>corpului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uman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subiecti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sanatosi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suferinzi</a:t>
            </a:r>
            <a:r>
              <a:rPr lang="en-US" sz="2000" dirty="0">
                <a:solidFill>
                  <a:srgbClr val="000000"/>
                </a:solidFill>
                <a:latin typeface="Arial" panose="020B0604020202020204" pitchFamily="34" charset="0"/>
                <a:cs typeface="Arial" panose="020B0604020202020204" pitchFamily="34" charset="0"/>
              </a:rPr>
              <a:t>(National Institutes of Health Human Microbiome Project in the US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European </a:t>
            </a:r>
            <a:r>
              <a:rPr lang="en-US" sz="2000" dirty="0" err="1">
                <a:solidFill>
                  <a:srgbClr val="000000"/>
                </a:solidFill>
                <a:latin typeface="Arial" panose="020B0604020202020204" pitchFamily="34" charset="0"/>
                <a:cs typeface="Arial" panose="020B0604020202020204" pitchFamily="34" charset="0"/>
              </a:rPr>
              <a:t>MetaHit</a:t>
            </a:r>
            <a:r>
              <a:rPr lang="en-US" sz="2000" dirty="0">
                <a:solidFill>
                  <a:srgbClr val="000000"/>
                </a:solidFill>
                <a:latin typeface="Arial" panose="020B0604020202020204" pitchFamily="34" charset="0"/>
                <a:cs typeface="Arial" panose="020B0604020202020204" pitchFamily="34" charset="0"/>
              </a:rPr>
              <a:t> project )</a:t>
            </a:r>
          </a:p>
          <a:p>
            <a:endParaRPr lang="en-US" sz="20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Consortiul</a:t>
            </a:r>
            <a:r>
              <a:rPr lang="en-US" sz="2000" dirty="0">
                <a:solidFill>
                  <a:srgbClr val="000000"/>
                </a:solidFill>
                <a:latin typeface="Arial" panose="020B0604020202020204" pitchFamily="34" charset="0"/>
                <a:cs typeface="Arial" panose="020B0604020202020204" pitchFamily="34" charset="0"/>
              </a:rPr>
              <a:t> European </a:t>
            </a:r>
            <a:r>
              <a:rPr lang="en-US" sz="2000" dirty="0" err="1">
                <a:solidFill>
                  <a:srgbClr val="000000"/>
                </a:solidFill>
                <a:latin typeface="Arial" panose="020B0604020202020204" pitchFamily="34" charset="0"/>
                <a:cs typeface="Arial" panose="020B0604020202020204" pitchFamily="34" charset="0"/>
              </a:rPr>
              <a:t>MetaHit</a:t>
            </a:r>
            <a:r>
              <a:rPr lang="en-US" sz="2000" dirty="0">
                <a:solidFill>
                  <a:srgbClr val="000000"/>
                </a:solidFill>
                <a:latin typeface="Arial" panose="020B0604020202020204" pitchFamily="34" charset="0"/>
                <a:cs typeface="Arial" panose="020B0604020202020204" pitchFamily="34" charset="0"/>
              </a:rPr>
              <a:t>  a </a:t>
            </a:r>
            <a:r>
              <a:rPr lang="en-US" sz="2000" dirty="0" err="1">
                <a:solidFill>
                  <a:srgbClr val="000000"/>
                </a:solidFill>
                <a:latin typeface="Arial" panose="020B0604020202020204" pitchFamily="34" charset="0"/>
                <a:cs typeface="Arial" panose="020B0604020202020204" pitchFamily="34" charset="0"/>
              </a:rPr>
              <a:t>combinat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datele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publicate</a:t>
            </a:r>
            <a:r>
              <a:rPr lang="en-US" sz="2000" dirty="0">
                <a:solidFill>
                  <a:srgbClr val="000000"/>
                </a:solidFill>
                <a:latin typeface="Arial" panose="020B0604020202020204" pitchFamily="34" charset="0"/>
                <a:cs typeface="Arial" panose="020B0604020202020204" pitchFamily="34" charset="0"/>
              </a:rPr>
              <a:t> din </a:t>
            </a:r>
            <a:r>
              <a:rPr lang="en-US" sz="2000" dirty="0" err="1">
                <a:solidFill>
                  <a:srgbClr val="000000"/>
                </a:solidFill>
                <a:latin typeface="Arial" panose="020B0604020202020204" pitchFamily="34" charset="0"/>
                <a:cs typeface="Arial" panose="020B0604020202020204" pitchFamily="34" charset="0"/>
              </a:rPr>
              <a:t>mai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multe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tari</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pe</a:t>
            </a:r>
            <a:r>
              <a:rPr lang="en-US" sz="2000" dirty="0">
                <a:solidFill>
                  <a:srgbClr val="000000"/>
                </a:solidFill>
                <a:latin typeface="Arial" panose="020B0604020202020204" pitchFamily="34" charset="0"/>
                <a:cs typeface="Arial" panose="020B0604020202020204" pitchFamily="34" charset="0"/>
              </a:rPr>
              <a:t> glob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a </a:t>
            </a:r>
            <a:r>
              <a:rPr lang="en-US" sz="2000" dirty="0" err="1">
                <a:solidFill>
                  <a:srgbClr val="000000"/>
                </a:solidFill>
                <a:latin typeface="Arial" panose="020B0604020202020204" pitchFamily="34" charset="0"/>
                <a:cs typeface="Arial" panose="020B0604020202020204" pitchFamily="34" charset="0"/>
              </a:rPr>
              <a:t>adaugat</a:t>
            </a:r>
            <a:r>
              <a:rPr lang="en-US" sz="2000" dirty="0">
                <a:solidFill>
                  <a:srgbClr val="000000"/>
                </a:solidFill>
                <a:latin typeface="Arial" panose="020B0604020202020204" pitchFamily="34" charset="0"/>
                <a:cs typeface="Arial" panose="020B0604020202020204" pitchFamily="34" charset="0"/>
              </a:rPr>
              <a:t> 22  de </a:t>
            </a:r>
            <a:r>
              <a:rPr lang="en-US" sz="2000" dirty="0" err="1">
                <a:solidFill>
                  <a:srgbClr val="000000"/>
                </a:solidFill>
                <a:latin typeface="Arial" panose="020B0604020202020204" pitchFamily="34" charset="0"/>
                <a:cs typeface="Arial" panose="020B0604020202020204" pitchFamily="34" charset="0"/>
              </a:rPr>
              <a:t>secventieri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metagenomice</a:t>
            </a:r>
            <a:r>
              <a:rPr lang="en-US" sz="2000" dirty="0">
                <a:solidFill>
                  <a:srgbClr val="000000"/>
                </a:solidFill>
                <a:latin typeface="Arial" panose="020B0604020202020204" pitchFamily="34" charset="0"/>
                <a:cs typeface="Arial" panose="020B0604020202020204" pitchFamily="34" charset="0"/>
              </a:rPr>
              <a:t> ale </a:t>
            </a:r>
            <a:r>
              <a:rPr lang="en-US" sz="2000" dirty="0" err="1">
                <a:solidFill>
                  <a:srgbClr val="000000"/>
                </a:solidFill>
                <a:latin typeface="Arial" panose="020B0604020202020204" pitchFamily="34" charset="0"/>
                <a:cs typeface="Arial" panose="020B0604020202020204" pitchFamily="34" charset="0"/>
              </a:rPr>
              <a:t>materiilor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fecale</a:t>
            </a:r>
            <a:r>
              <a:rPr lang="en-US" sz="2000" dirty="0">
                <a:solidFill>
                  <a:srgbClr val="000000"/>
                </a:solidFill>
                <a:latin typeface="Arial" panose="020B0604020202020204" pitchFamily="34" charset="0"/>
                <a:cs typeface="Arial" panose="020B0604020202020204" pitchFamily="34" charset="0"/>
              </a:rPr>
              <a:t> din 4 </a:t>
            </a:r>
            <a:r>
              <a:rPr lang="en-US" sz="2000" dirty="0" err="1">
                <a:solidFill>
                  <a:srgbClr val="000000"/>
                </a:solidFill>
                <a:latin typeface="Arial" panose="020B0604020202020204" pitchFamily="34" charset="0"/>
                <a:cs typeface="Arial" panose="020B0604020202020204" pitchFamily="34" charset="0"/>
              </a:rPr>
              <a:t>tari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europene</a:t>
            </a:r>
            <a:r>
              <a:rPr lang="en-US" sz="2000" dirty="0">
                <a:solidFill>
                  <a:srgbClr val="000000"/>
                </a:solidFill>
                <a:latin typeface="Arial" panose="020B0604020202020204" pitchFamily="34" charset="0"/>
                <a:cs typeface="Arial" panose="020B0604020202020204" pitchFamily="34" charset="0"/>
              </a:rPr>
              <a:t> .</a:t>
            </a:r>
          </a:p>
          <a:p>
            <a:endParaRPr lang="en-US" sz="20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Au </a:t>
            </a:r>
            <a:r>
              <a:rPr lang="en-US" sz="2000" dirty="0" err="1">
                <a:solidFill>
                  <a:srgbClr val="000000"/>
                </a:solidFill>
                <a:latin typeface="Arial" panose="020B0604020202020204" pitchFamily="34" charset="0"/>
                <a:cs typeface="Arial" panose="020B0604020202020204" pitchFamily="34" charset="0"/>
              </a:rPr>
              <a:t>identificat</a:t>
            </a:r>
            <a:r>
              <a:rPr lang="en-US" sz="2000" dirty="0">
                <a:solidFill>
                  <a:srgbClr val="000000"/>
                </a:solidFill>
                <a:latin typeface="Arial" panose="020B0604020202020204" pitchFamily="34" charset="0"/>
                <a:cs typeface="Arial" panose="020B0604020202020204" pitchFamily="34" charset="0"/>
              </a:rPr>
              <a:t> 3 </a:t>
            </a:r>
            <a:r>
              <a:rPr lang="en-US" sz="2000" dirty="0" err="1">
                <a:solidFill>
                  <a:srgbClr val="000000"/>
                </a:solidFill>
                <a:latin typeface="Arial" panose="020B0604020202020204" pitchFamily="34" charset="0"/>
                <a:cs typeface="Arial" panose="020B0604020202020204" pitchFamily="34" charset="0"/>
              </a:rPr>
              <a:t>clusteri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majori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denumiti</a:t>
            </a:r>
            <a:r>
              <a:rPr lang="en-US" sz="2000" dirty="0">
                <a:solidFill>
                  <a:srgbClr val="000000"/>
                </a:solidFill>
                <a:latin typeface="Arial" panose="020B0604020202020204" pitchFamily="34" charset="0"/>
                <a:cs typeface="Arial" panose="020B0604020202020204" pitchFamily="34" charset="0"/>
              </a:rPr>
              <a:t> 'enterotypes',</a:t>
            </a:r>
            <a:r>
              <a:rPr lang="en-US" sz="2000" dirty="0" err="1">
                <a:solidFill>
                  <a:srgbClr val="000000"/>
                </a:solidFill>
                <a:latin typeface="Arial" panose="020B0604020202020204" pitchFamily="34" charset="0"/>
                <a:cs typeface="Arial" panose="020B0604020202020204" pitchFamily="34" charset="0"/>
              </a:rPr>
              <a:t>ce</a:t>
            </a:r>
            <a:r>
              <a:rPr lang="en-US" sz="2000" dirty="0">
                <a:solidFill>
                  <a:srgbClr val="000000"/>
                </a:solidFill>
                <a:latin typeface="Arial" panose="020B0604020202020204" pitchFamily="34" charset="0"/>
                <a:cs typeface="Arial" panose="020B0604020202020204" pitchFamily="34" charset="0"/>
              </a:rPr>
              <a:t> nu </a:t>
            </a:r>
            <a:r>
              <a:rPr lang="en-US" sz="2000" dirty="0" err="1">
                <a:solidFill>
                  <a:srgbClr val="000000"/>
                </a:solidFill>
                <a:latin typeface="Arial" panose="020B0604020202020204" pitchFamily="34" charset="0"/>
                <a:cs typeface="Arial" panose="020B0604020202020204" pitchFamily="34" charset="0"/>
              </a:rPr>
              <a:t>erau</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specifici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vreunei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etnii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sau</a:t>
            </a:r>
            <a:r>
              <a:rPr lang="en-US" sz="2000" dirty="0">
                <a:solidFill>
                  <a:srgbClr val="000000"/>
                </a:solidFill>
                <a:latin typeface="Arial" panose="020B0604020202020204" pitchFamily="34" charset="0"/>
                <a:cs typeface="Arial" panose="020B0604020202020204" pitchFamily="34" charset="0"/>
              </a:rPr>
              <a:t> continent </a:t>
            </a:r>
            <a:r>
              <a:rPr lang="en-US" sz="2000" dirty="0" err="1">
                <a:solidFill>
                  <a:srgbClr val="000000"/>
                </a:solidFill>
                <a:latin typeface="Arial" panose="020B0604020202020204" pitchFamily="34" charset="0"/>
                <a:cs typeface="Arial" panose="020B0604020202020204" pitchFamily="34" charset="0"/>
              </a:rPr>
              <a:t>anume</a:t>
            </a:r>
            <a:r>
              <a:rPr lang="en-US" sz="2000" dirty="0">
                <a:solidFill>
                  <a:srgbClr val="000000"/>
                </a:solidFill>
                <a:latin typeface="Arial" panose="020B0604020202020204" pitchFamily="34" charset="0"/>
                <a:cs typeface="Arial" panose="020B0604020202020204" pitchFamily="34" charset="0"/>
              </a:rPr>
              <a:t>.</a:t>
            </a:r>
          </a:p>
          <a:p>
            <a:endParaRPr lang="en-US" sz="2000" dirty="0">
              <a:solidFill>
                <a:srgbClr val="000000"/>
              </a:solidFill>
              <a:latin typeface="Arial" panose="020B0604020202020204" pitchFamily="34" charset="0"/>
              <a:cs typeface="Arial" panose="020B0604020202020204" pitchFamily="34" charset="0"/>
            </a:endParaRPr>
          </a:p>
          <a:p>
            <a:r>
              <a:rPr lang="en-US" sz="2000" dirty="0" err="1">
                <a:solidFill>
                  <a:srgbClr val="000000"/>
                </a:solidFill>
                <a:latin typeface="Arial" panose="020B0604020202020204" pitchFamily="34" charset="0"/>
                <a:cs typeface="Arial" panose="020B0604020202020204" pitchFamily="34" charset="0"/>
              </a:rPr>
              <a:t>Aceste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enteroptipuri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sunt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specifici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variatiilor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filogenetice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microbiene</a:t>
            </a:r>
            <a:r>
              <a:rPr lang="en-US" sz="2000" dirty="0">
                <a:solidFill>
                  <a:srgbClr val="000000"/>
                </a:solidFill>
                <a:latin typeface="Arial" panose="020B0604020202020204" pitchFamily="34" charset="0"/>
                <a:cs typeface="Arial" panose="020B0604020202020204" pitchFamily="34" charset="0"/>
              </a:rPr>
              <a:t>, precum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variatiilor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clusterilor</a:t>
            </a:r>
            <a:r>
              <a:rPr lang="en-US" sz="2000" dirty="0">
                <a:solidFill>
                  <a:srgbClr val="000000"/>
                </a:solidFill>
                <a:latin typeface="Arial" panose="020B0604020202020204" pitchFamily="34" charset="0"/>
                <a:cs typeface="Arial" panose="020B0604020202020204" pitchFamily="34" charset="0"/>
              </a:rPr>
              <a:t> la </a:t>
            </a:r>
            <a:r>
              <a:rPr lang="en-US" sz="2000" dirty="0" err="1">
                <a:solidFill>
                  <a:srgbClr val="000000"/>
                </a:solidFill>
                <a:latin typeface="Arial" panose="020B0604020202020204" pitchFamily="34" charset="0"/>
                <a:cs typeface="Arial" panose="020B0604020202020204" pitchFamily="34" charset="0"/>
              </a:rPr>
              <a:t>nivelul</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claselor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functionale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si</a:t>
            </a:r>
            <a:endParaRPr lang="en-US" sz="2000" dirty="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r>
              <a:rPr lang="en-US" sz="2000" dirty="0" err="1">
                <a:solidFill>
                  <a:srgbClr val="000000"/>
                </a:solidFill>
                <a:latin typeface="Arial" panose="020B0604020202020204" pitchFamily="34" charset="0"/>
                <a:cs typeface="Arial" panose="020B0604020202020204" pitchFamily="34" charset="0"/>
              </a:rPr>
              <a:t>Fiecare</a:t>
            </a:r>
            <a:r>
              <a:rPr lang="en-US" sz="2000" dirty="0">
                <a:solidFill>
                  <a:srgbClr val="000000"/>
                </a:solidFill>
                <a:latin typeface="Arial" panose="020B0604020202020204" pitchFamily="34" charset="0"/>
                <a:cs typeface="Arial" panose="020B0604020202020204" pitchFamily="34" charset="0"/>
              </a:rPr>
              <a:t> enterotype </a:t>
            </a:r>
            <a:r>
              <a:rPr lang="en-US" sz="2000" dirty="0" err="1">
                <a:solidFill>
                  <a:srgbClr val="000000"/>
                </a:solidFill>
                <a:latin typeface="Arial" panose="020B0604020202020204" pitchFamily="34" charset="0"/>
                <a:cs typeface="Arial" panose="020B0604020202020204" pitchFamily="34" charset="0"/>
              </a:rPr>
              <a:t>avea</a:t>
            </a:r>
            <a:r>
              <a:rPr lang="en-US" sz="2000" dirty="0">
                <a:solidFill>
                  <a:srgbClr val="000000"/>
                </a:solidFill>
                <a:latin typeface="Arial" panose="020B0604020202020204" pitchFamily="34" charset="0"/>
                <a:cs typeface="Arial" panose="020B0604020202020204" pitchFamily="34" charset="0"/>
              </a:rPr>
              <a:t> o </a:t>
            </a:r>
            <a:r>
              <a:rPr lang="en-US" sz="2000" dirty="0" err="1">
                <a:solidFill>
                  <a:srgbClr val="000000"/>
                </a:solidFill>
                <a:latin typeface="Arial" panose="020B0604020202020204" pitchFamily="34" charset="0"/>
                <a:cs typeface="Arial" panose="020B0604020202020204" pitchFamily="34" charset="0"/>
              </a:rPr>
              <a:t>dominanta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bacteriana</a:t>
            </a:r>
            <a:r>
              <a:rPr lang="en-US" sz="2000" dirty="0">
                <a:solidFill>
                  <a:srgbClr val="000000"/>
                </a:solidFill>
                <a:latin typeface="Arial" panose="020B0604020202020204" pitchFamily="34" charset="0"/>
                <a:cs typeface="Arial" panose="020B0604020202020204" pitchFamily="34" charset="0"/>
              </a:rPr>
              <a:t> :</a:t>
            </a:r>
          </a:p>
          <a:p>
            <a:pPr marL="342900" indent="-342900">
              <a:buFontTx/>
              <a:buChar char="-"/>
            </a:pPr>
            <a:r>
              <a:rPr lang="en-US" sz="2000" dirty="0">
                <a:solidFill>
                  <a:srgbClr val="000000"/>
                </a:solidFill>
                <a:latin typeface="Arial" panose="020B0604020202020204" pitchFamily="34" charset="0"/>
                <a:cs typeface="Arial" panose="020B0604020202020204" pitchFamily="34" charset="0"/>
              </a:rPr>
              <a:t>enterotype 1 </a:t>
            </a:r>
            <a:r>
              <a:rPr lang="en-US" sz="2000" dirty="0" err="1">
                <a:solidFill>
                  <a:srgbClr val="000000"/>
                </a:solidFill>
                <a:latin typeface="Arial" panose="020B0604020202020204" pitchFamily="34" charset="0"/>
                <a:cs typeface="Arial" panose="020B0604020202020204" pitchFamily="34" charset="0"/>
              </a:rPr>
              <a:t>dominat</a:t>
            </a:r>
            <a:r>
              <a:rPr lang="en-US" sz="2000" dirty="0">
                <a:solidFill>
                  <a:srgbClr val="000000"/>
                </a:solidFill>
                <a:latin typeface="Arial" panose="020B0604020202020204" pitchFamily="34" charset="0"/>
                <a:cs typeface="Arial" panose="020B0604020202020204" pitchFamily="34" charset="0"/>
              </a:rPr>
              <a:t> de genus </a:t>
            </a:r>
            <a:r>
              <a:rPr lang="en-US" sz="2000" dirty="0" err="1">
                <a:solidFill>
                  <a:srgbClr val="000000"/>
                </a:solidFill>
                <a:latin typeface="Arial" panose="020B0604020202020204" pitchFamily="34" charset="0"/>
                <a:cs typeface="Arial" panose="020B0604020202020204" pitchFamily="34" charset="0"/>
              </a:rPr>
              <a:t>Bacteriodes</a:t>
            </a:r>
            <a:r>
              <a:rPr lang="en-US" sz="2000" dirty="0">
                <a:solidFill>
                  <a:srgbClr val="000000"/>
                </a:solidFill>
                <a:latin typeface="Arial" panose="020B0604020202020204" pitchFamily="34" charset="0"/>
                <a:cs typeface="Arial" panose="020B0604020202020204" pitchFamily="34" charset="0"/>
              </a:rPr>
              <a:t>, enterotype 2 by </a:t>
            </a:r>
            <a:r>
              <a:rPr lang="en-US" sz="2000" dirty="0" err="1">
                <a:solidFill>
                  <a:srgbClr val="000000"/>
                </a:solidFill>
                <a:latin typeface="Arial" panose="020B0604020202020204" pitchFamily="34" charset="0"/>
                <a:cs typeface="Arial" panose="020B0604020202020204" pitchFamily="34" charset="0"/>
              </a:rPr>
              <a:t>Prevotella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enterotype 3 by </a:t>
            </a:r>
            <a:r>
              <a:rPr lang="en-US" sz="2000" dirty="0" err="1">
                <a:solidFill>
                  <a:srgbClr val="000000"/>
                </a:solidFill>
                <a:latin typeface="Arial" panose="020B0604020202020204" pitchFamily="34" charset="0"/>
                <a:cs typeface="Arial" panose="020B0604020202020204" pitchFamily="34" charset="0"/>
              </a:rPr>
              <a:t>Ruminococcus</a:t>
            </a:r>
            <a:r>
              <a:rPr lang="en-US" sz="2000" dirty="0">
                <a:solidFill>
                  <a:srgbClr val="000000"/>
                </a:solidFill>
                <a:latin typeface="Arial" panose="020B0604020202020204" pitchFamily="34" charset="0"/>
                <a:cs typeface="Arial" panose="020B0604020202020204" pitchFamily="34" charset="0"/>
              </a:rPr>
              <a:t>. </a:t>
            </a:r>
          </a:p>
          <a:p>
            <a:endParaRPr lang="en-US" sz="20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Fiecare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enterotip</a:t>
            </a:r>
            <a:r>
              <a:rPr lang="en-US" sz="2000" dirty="0">
                <a:solidFill>
                  <a:srgbClr val="000000"/>
                </a:solidFill>
                <a:latin typeface="Arial" panose="020B0604020202020204" pitchFamily="34" charset="0"/>
                <a:cs typeface="Arial" panose="020B0604020202020204" pitchFamily="34" charset="0"/>
              </a:rPr>
              <a:t> are o </a:t>
            </a:r>
            <a:r>
              <a:rPr lang="en-US" sz="2000" dirty="0" err="1">
                <a:solidFill>
                  <a:srgbClr val="000000"/>
                </a:solidFill>
                <a:latin typeface="Arial" panose="020B0604020202020204" pitchFamily="34" charset="0"/>
                <a:cs typeface="Arial" panose="020B0604020202020204" pitchFamily="34" charset="0"/>
              </a:rPr>
              <a:t>functionalitate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diferita</a:t>
            </a:r>
            <a:r>
              <a:rPr lang="en-US" sz="2000" dirty="0">
                <a:solidFill>
                  <a:srgbClr val="000000"/>
                </a:solidFill>
                <a:latin typeface="Arial" panose="020B0604020202020204" pitchFamily="34" charset="0"/>
                <a:cs typeface="Arial" panose="020B0604020202020204" pitchFamily="34" charset="0"/>
              </a:rPr>
              <a:t>.</a:t>
            </a:r>
          </a:p>
          <a:p>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58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685799" y="1016338"/>
            <a:ext cx="9338733" cy="4616648"/>
          </a:xfrm>
          <a:prstGeom prst="rect">
            <a:avLst/>
          </a:prstGeom>
        </p:spPr>
        <p:txBody>
          <a:bodyPr wrap="square">
            <a:spAutoFit/>
          </a:bodyPr>
          <a:lstStyle/>
          <a:p>
            <a:r>
              <a:rPr lang="en-US" sz="2400" dirty="0">
                <a:solidFill>
                  <a:srgbClr val="000000"/>
                </a:solidFill>
                <a:latin typeface="Arial" panose="020B0604020202020204" pitchFamily="34" charset="0"/>
                <a:cs typeface="Arial" panose="020B0604020202020204" pitchFamily="34" charset="0"/>
              </a:rPr>
              <a:t>De </a:t>
            </a:r>
            <a:r>
              <a:rPr lang="en-US" sz="2400" dirty="0" err="1">
                <a:solidFill>
                  <a:srgbClr val="000000"/>
                </a:solidFill>
                <a:latin typeface="Arial" panose="020B0604020202020204" pitchFamily="34" charset="0"/>
                <a:cs typeface="Arial" panose="020B0604020202020204" pitchFamily="34" charset="0"/>
              </a:rPr>
              <a:t>exemplu</a:t>
            </a:r>
            <a:endParaRPr lang="en-US" sz="2400" dirty="0">
              <a:solidFill>
                <a:srgbClr val="000000"/>
              </a:solidFill>
              <a:latin typeface="Arial" panose="020B0604020202020204" pitchFamily="34" charset="0"/>
              <a:cs typeface="Arial" panose="020B0604020202020204" pitchFamily="34" charset="0"/>
            </a:endParaRP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Enterotype 2, care </a:t>
            </a:r>
            <a:r>
              <a:rPr lang="en-US" sz="2400" dirty="0" err="1">
                <a:solidFill>
                  <a:srgbClr val="000000"/>
                </a:solidFill>
                <a:latin typeface="Arial" panose="020B0604020202020204" pitchFamily="34" charset="0"/>
                <a:cs typeface="Arial" panose="020B0604020202020204" pitchFamily="34" charset="0"/>
              </a:rPr>
              <a:t>este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Prevotella</a:t>
            </a:r>
            <a:r>
              <a:rPr lang="en-US" sz="2400" dirty="0">
                <a:solidFill>
                  <a:srgbClr val="000000"/>
                </a:solidFill>
                <a:latin typeface="Arial" panose="020B0604020202020204" pitchFamily="34" charset="0"/>
                <a:cs typeface="Arial" panose="020B0604020202020204" pitchFamily="34" charset="0"/>
              </a:rPr>
              <a:t>-dominant, </a:t>
            </a:r>
            <a:r>
              <a:rPr lang="en-US" sz="2400" dirty="0" err="1">
                <a:solidFill>
                  <a:srgbClr val="000000"/>
                </a:solidFill>
                <a:latin typeface="Arial" panose="020B0604020202020204" pitchFamily="34" charset="0"/>
                <a:cs typeface="Arial" panose="020B0604020202020204" pitchFamily="34" charset="0"/>
              </a:rPr>
              <a:t>contine</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asemenea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Desfulfovibrio,ce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poate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actiona</a:t>
            </a:r>
            <a:r>
              <a:rPr lang="en-US" sz="2400" dirty="0">
                <a:solidFill>
                  <a:srgbClr val="000000"/>
                </a:solidFill>
                <a:latin typeface="Arial" panose="020B0604020202020204" pitchFamily="34" charset="0"/>
                <a:cs typeface="Arial" panose="020B0604020202020204" pitchFamily="34" charset="0"/>
              </a:rPr>
              <a:t> in </a:t>
            </a:r>
            <a:r>
              <a:rPr lang="en-US" sz="2400" dirty="0" err="1">
                <a:solidFill>
                  <a:srgbClr val="000000"/>
                </a:solidFill>
                <a:latin typeface="Arial" panose="020B0604020202020204" pitchFamily="34" charset="0"/>
                <a:cs typeface="Arial" panose="020B0604020202020204" pitchFamily="34" charset="0"/>
              </a:rPr>
              <a:t>sinergie</a:t>
            </a:r>
            <a:r>
              <a:rPr lang="en-US" sz="2400" dirty="0">
                <a:solidFill>
                  <a:srgbClr val="000000"/>
                </a:solidFill>
                <a:latin typeface="Arial" panose="020B0604020202020204" pitchFamily="34" charset="0"/>
                <a:cs typeface="Arial" panose="020B0604020202020204" pitchFamily="34" charset="0"/>
              </a:rPr>
              <a:t> cu </a:t>
            </a:r>
            <a:r>
              <a:rPr lang="en-US" sz="2400" dirty="0" err="1">
                <a:solidFill>
                  <a:srgbClr val="000000"/>
                </a:solidFill>
                <a:latin typeface="Arial" panose="020B0604020202020204" pitchFamily="34" charset="0"/>
                <a:cs typeface="Arial" panose="020B0604020202020204" pitchFamily="34" charset="0"/>
              </a:rPr>
              <a:t>Prevotella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pentru</a:t>
            </a:r>
            <a:r>
              <a:rPr lang="en-US" sz="2400" dirty="0">
                <a:solidFill>
                  <a:srgbClr val="000000"/>
                </a:solidFill>
                <a:latin typeface="Arial" panose="020B0604020202020204" pitchFamily="34" charset="0"/>
                <a:cs typeface="Arial" panose="020B0604020202020204" pitchFamily="34" charset="0"/>
              </a:rPr>
              <a:t> a </a:t>
            </a:r>
            <a:r>
              <a:rPr lang="en-US" sz="2400" dirty="0" err="1">
                <a:solidFill>
                  <a:srgbClr val="000000"/>
                </a:solidFill>
                <a:latin typeface="Arial" panose="020B0604020202020204" pitchFamily="34" charset="0"/>
                <a:cs typeface="Arial" panose="020B0604020202020204" pitchFamily="34" charset="0"/>
              </a:rPr>
              <a:t>descompune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mucina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glycoproteica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prezenta</a:t>
            </a:r>
            <a:r>
              <a:rPr lang="en-US" sz="2400" dirty="0">
                <a:solidFill>
                  <a:srgbClr val="000000"/>
                </a:solidFill>
                <a:latin typeface="Arial" panose="020B0604020202020204" pitchFamily="34" charset="0"/>
                <a:cs typeface="Arial" panose="020B0604020202020204" pitchFamily="34" charset="0"/>
              </a:rPr>
              <a:t> in  </a:t>
            </a:r>
            <a:r>
              <a:rPr lang="en-US" sz="2400" dirty="0" err="1">
                <a:solidFill>
                  <a:srgbClr val="000000"/>
                </a:solidFill>
                <a:latin typeface="Arial" panose="020B0604020202020204" pitchFamily="34" charset="0"/>
                <a:cs typeface="Arial" panose="020B0604020202020204" pitchFamily="34" charset="0"/>
              </a:rPr>
              <a:t>stratul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mucoasei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intestinale</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Se pare ca  </a:t>
            </a:r>
            <a:r>
              <a:rPr lang="en-US" sz="2400" dirty="0" err="1">
                <a:solidFill>
                  <a:srgbClr val="000000"/>
                </a:solidFill>
                <a:latin typeface="Arial" panose="020B0604020202020204" pitchFamily="34" charset="0"/>
                <a:cs typeface="Arial" panose="020B0604020202020204" pitchFamily="34" charset="0"/>
              </a:rPr>
              <a:t>Enterotipul</a:t>
            </a:r>
            <a:r>
              <a:rPr lang="en-US" sz="2400" dirty="0">
                <a:solidFill>
                  <a:srgbClr val="000000"/>
                </a:solidFill>
                <a:latin typeface="Arial" panose="020B0604020202020204" pitchFamily="34" charset="0"/>
                <a:cs typeface="Arial" panose="020B0604020202020204" pitchFamily="34" charset="0"/>
              </a:rPr>
              <a:t> 2 </a:t>
            </a:r>
            <a:r>
              <a:rPr lang="en-US" sz="2400" dirty="0" err="1">
                <a:solidFill>
                  <a:srgbClr val="000000"/>
                </a:solidFill>
                <a:latin typeface="Arial" panose="020B0604020202020204" pitchFamily="34" charset="0"/>
                <a:cs typeface="Arial" panose="020B0604020202020204" pitchFamily="34" charset="0"/>
              </a:rPr>
              <a:t>este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asociat</a:t>
            </a:r>
            <a:r>
              <a:rPr lang="en-US" sz="2400" dirty="0">
                <a:solidFill>
                  <a:srgbClr val="000000"/>
                </a:solidFill>
                <a:latin typeface="Arial" panose="020B0604020202020204" pitchFamily="34" charset="0"/>
                <a:cs typeface="Arial" panose="020B0604020202020204" pitchFamily="34" charset="0"/>
              </a:rPr>
              <a:t> cu </a:t>
            </a:r>
            <a:r>
              <a:rPr lang="en-US" sz="2400" dirty="0" err="1">
                <a:solidFill>
                  <a:srgbClr val="000000"/>
                </a:solidFill>
                <a:latin typeface="Arial" panose="020B0604020202020204" pitchFamily="34" charset="0"/>
                <a:cs typeface="Arial" panose="020B0604020202020204" pitchFamily="34" charset="0"/>
              </a:rPr>
              <a:t>obezitatea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sindromul</a:t>
            </a:r>
            <a:r>
              <a:rPr lang="en-US" sz="2400" dirty="0">
                <a:solidFill>
                  <a:srgbClr val="000000"/>
                </a:solidFill>
                <a:latin typeface="Arial" panose="020B0604020202020204" pitchFamily="34" charset="0"/>
                <a:cs typeface="Arial" panose="020B0604020202020204" pitchFamily="34" charset="0"/>
              </a:rPr>
              <a:t> de colon </a:t>
            </a:r>
            <a:r>
              <a:rPr lang="en-US" sz="2400" dirty="0" err="1">
                <a:solidFill>
                  <a:srgbClr val="000000"/>
                </a:solidFill>
                <a:latin typeface="Arial" panose="020B0604020202020204" pitchFamily="34" charset="0"/>
                <a:cs typeface="Arial" panose="020B0604020202020204" pitchFamily="34" charset="0"/>
              </a:rPr>
              <a:t>iritabil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reprezentand</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mai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mult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decat</a:t>
            </a:r>
            <a:r>
              <a:rPr lang="en-US" sz="2400" dirty="0">
                <a:solidFill>
                  <a:srgbClr val="000000"/>
                </a:solidFill>
                <a:latin typeface="Arial" panose="020B0604020202020204" pitchFamily="34" charset="0"/>
                <a:cs typeface="Arial" panose="020B0604020202020204" pitchFamily="34" charset="0"/>
              </a:rPr>
              <a:t> o specie </a:t>
            </a:r>
            <a:r>
              <a:rPr lang="en-US" sz="2400" dirty="0" err="1">
                <a:solidFill>
                  <a:srgbClr val="000000"/>
                </a:solidFill>
                <a:latin typeface="Arial" panose="020B0604020202020204" pitchFamily="34" charset="0"/>
                <a:cs typeface="Arial" panose="020B0604020202020204" pitchFamily="34" charset="0"/>
              </a:rPr>
              <a:t>bacteriana</a:t>
            </a:r>
            <a:r>
              <a:rPr lang="en-US" sz="2400" dirty="0">
                <a:solidFill>
                  <a:srgbClr val="000000"/>
                </a:solidFill>
                <a:latin typeface="Arial" panose="020B0604020202020204" pitchFamily="34" charset="0"/>
                <a:cs typeface="Arial" panose="020B0604020202020204" pitchFamily="34" charset="0"/>
              </a:rPr>
              <a:t> in sine, </a:t>
            </a:r>
            <a:r>
              <a:rPr lang="en-US" sz="2400" dirty="0" err="1">
                <a:solidFill>
                  <a:srgbClr val="000000"/>
                </a:solidFill>
                <a:latin typeface="Arial" panose="020B0604020202020204" pitchFamily="34" charset="0"/>
                <a:cs typeface="Arial" panose="020B0604020202020204" pitchFamily="34" charset="0"/>
              </a:rPr>
              <a:t>capatand</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astfel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functii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diferite</a:t>
            </a:r>
            <a:r>
              <a:rPr lang="en-US" sz="2400" dirty="0">
                <a:solidFill>
                  <a:srgbClr val="000000"/>
                </a:solidFill>
                <a:latin typeface="Arial" panose="020B0604020202020204" pitchFamily="34" charset="0"/>
                <a:cs typeface="Arial" panose="020B0604020202020204" pitchFamily="34" charset="0"/>
              </a:rPr>
              <a:t>. </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11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77A0BB-98C8-4F16-9ED5-761CAD0D663C}"/>
              </a:ext>
            </a:extLst>
          </p:cNvPr>
          <p:cNvSpPr/>
          <p:nvPr/>
        </p:nvSpPr>
        <p:spPr>
          <a:xfrm>
            <a:off x="290945" y="436372"/>
            <a:ext cx="8568047" cy="4801314"/>
          </a:xfrm>
          <a:prstGeom prst="rect">
            <a:avLst/>
          </a:prstGeom>
        </p:spPr>
        <p:txBody>
          <a:bodyPr wrap="square">
            <a:spAutoFit/>
          </a:bodyPr>
          <a:lstStyle/>
          <a:p>
            <a:r>
              <a:rPr lang="en-US" dirty="0" err="1"/>
              <a:t>Virușii</a:t>
            </a:r>
            <a:r>
              <a:rPr lang="en-US" dirty="0"/>
              <a:t> au </a:t>
            </a:r>
            <a:r>
              <a:rPr lang="en-US" dirty="0" err="1"/>
              <a:t>fost</a:t>
            </a:r>
            <a:r>
              <a:rPr lang="en-US" dirty="0"/>
              <a:t> de </a:t>
            </a:r>
            <a:r>
              <a:rPr lang="en-US" dirty="0" err="1"/>
              <a:t>mult</a:t>
            </a:r>
            <a:r>
              <a:rPr lang="en-US" dirty="0"/>
              <a:t> </a:t>
            </a:r>
            <a:r>
              <a:rPr lang="en-US" dirty="0" err="1"/>
              <a:t>considerați</a:t>
            </a:r>
            <a:r>
              <a:rPr lang="en-US" dirty="0"/>
              <a:t> </a:t>
            </a:r>
            <a:r>
              <a:rPr lang="en-US" dirty="0" err="1"/>
              <a:t>potențiali</a:t>
            </a:r>
            <a:r>
              <a:rPr lang="en-US" dirty="0"/>
              <a:t> </a:t>
            </a:r>
            <a:r>
              <a:rPr lang="en-US" dirty="0" err="1"/>
              <a:t>declanșatori</a:t>
            </a:r>
            <a:r>
              <a:rPr lang="en-US" dirty="0"/>
              <a:t> ai </a:t>
            </a:r>
            <a:r>
              <a:rPr lang="en-US" dirty="0" err="1"/>
              <a:t>bolilor</a:t>
            </a:r>
            <a:r>
              <a:rPr lang="en-US" dirty="0"/>
              <a:t> </a:t>
            </a:r>
            <a:r>
              <a:rPr lang="en-US" dirty="0" err="1"/>
              <a:t>autoimune</a:t>
            </a:r>
            <a:r>
              <a:rPr lang="en-US" dirty="0"/>
              <a:t>.</a:t>
            </a:r>
          </a:p>
          <a:p>
            <a:endParaRPr lang="en-US" dirty="0"/>
          </a:p>
          <a:p>
            <a:r>
              <a:rPr lang="en-US" dirty="0"/>
              <a:t>Un </a:t>
            </a:r>
            <a:r>
              <a:rPr lang="en-US" dirty="0" err="1"/>
              <a:t>studiu</a:t>
            </a:r>
            <a:r>
              <a:rPr lang="en-US" dirty="0"/>
              <a:t> a </a:t>
            </a:r>
            <a:r>
              <a:rPr lang="en-US" dirty="0" err="1"/>
              <a:t>definit</a:t>
            </a:r>
            <a:r>
              <a:rPr lang="en-US" dirty="0"/>
              <a:t> </a:t>
            </a:r>
            <a:r>
              <a:rPr lang="en-US" dirty="0" err="1"/>
              <a:t>virusul</a:t>
            </a:r>
            <a:r>
              <a:rPr lang="en-US" dirty="0"/>
              <a:t> intestinal de la </a:t>
            </a:r>
            <a:r>
              <a:rPr lang="en-US" dirty="0" err="1"/>
              <a:t>naștere</a:t>
            </a:r>
            <a:r>
              <a:rPr lang="en-US" dirty="0"/>
              <a:t> la </a:t>
            </a:r>
            <a:r>
              <a:rPr lang="en-US" dirty="0" err="1"/>
              <a:t>dezvoltarea</a:t>
            </a:r>
            <a:r>
              <a:rPr lang="en-US" dirty="0"/>
              <a:t> </a:t>
            </a:r>
            <a:r>
              <a:rPr lang="en-US" dirty="0" err="1"/>
              <a:t>autoimunității</a:t>
            </a:r>
            <a:r>
              <a:rPr lang="en-US" dirty="0"/>
              <a:t> la </a:t>
            </a:r>
            <a:r>
              <a:rPr lang="en-US" dirty="0" err="1"/>
              <a:t>copiii</a:t>
            </a:r>
            <a:r>
              <a:rPr lang="en-US" dirty="0"/>
              <a:t> cu </a:t>
            </a:r>
            <a:r>
              <a:rPr lang="en-US" dirty="0" err="1"/>
              <a:t>risc</a:t>
            </a:r>
            <a:r>
              <a:rPr lang="en-US" dirty="0"/>
              <a:t> de </a:t>
            </a:r>
            <a:r>
              <a:rPr lang="en-US" dirty="0" err="1"/>
              <a:t>diabet</a:t>
            </a:r>
            <a:r>
              <a:rPr lang="en-US" dirty="0"/>
              <a:t> de tip 1 (T1D). </a:t>
            </a:r>
          </a:p>
          <a:p>
            <a:endParaRPr lang="en-US" dirty="0"/>
          </a:p>
          <a:p>
            <a:r>
              <a:rPr lang="en-US" dirty="0"/>
              <a:t>Un total de 220 de </a:t>
            </a:r>
            <a:r>
              <a:rPr lang="en-US" dirty="0" err="1"/>
              <a:t>preparate</a:t>
            </a:r>
            <a:r>
              <a:rPr lang="en-US" dirty="0"/>
              <a:t> </a:t>
            </a:r>
            <a:r>
              <a:rPr lang="en-US" dirty="0" err="1"/>
              <a:t>îmbogățite</a:t>
            </a:r>
            <a:r>
              <a:rPr lang="en-US" dirty="0"/>
              <a:t> cu </a:t>
            </a:r>
            <a:r>
              <a:rPr lang="en-US" dirty="0" err="1"/>
              <a:t>virusuri</a:t>
            </a:r>
            <a:r>
              <a:rPr lang="en-US" dirty="0"/>
              <a:t> din </a:t>
            </a:r>
            <a:r>
              <a:rPr lang="en-US" dirty="0" err="1"/>
              <a:t>probele</a:t>
            </a:r>
            <a:r>
              <a:rPr lang="en-US" dirty="0"/>
              <a:t> </a:t>
            </a:r>
            <a:r>
              <a:rPr lang="en-US" dirty="0" err="1"/>
              <a:t>fecale</a:t>
            </a:r>
            <a:r>
              <a:rPr lang="en-US" dirty="0"/>
              <a:t> </a:t>
            </a:r>
            <a:r>
              <a:rPr lang="en-US" dirty="0" err="1"/>
              <a:t>colectate</a:t>
            </a:r>
            <a:r>
              <a:rPr lang="en-US" dirty="0"/>
              <a:t> </a:t>
            </a:r>
            <a:r>
              <a:rPr lang="en-US" dirty="0" err="1"/>
              <a:t>în</a:t>
            </a:r>
            <a:r>
              <a:rPr lang="en-US" dirty="0"/>
              <a:t> </a:t>
            </a:r>
            <a:r>
              <a:rPr lang="en-US" dirty="0" err="1"/>
              <a:t>serie</a:t>
            </a:r>
            <a:r>
              <a:rPr lang="en-US" dirty="0"/>
              <a:t> de la 11 </a:t>
            </a:r>
            <a:r>
              <a:rPr lang="en-US" dirty="0" err="1"/>
              <a:t>copii</a:t>
            </a:r>
            <a:r>
              <a:rPr lang="en-US" dirty="0"/>
              <a:t> (</a:t>
            </a:r>
            <a:r>
              <a:rPr lang="en-US" dirty="0" err="1"/>
              <a:t>cazuri</a:t>
            </a:r>
            <a:r>
              <a:rPr lang="en-US" dirty="0"/>
              <a:t>) care au </a:t>
            </a:r>
            <a:r>
              <a:rPr lang="en-US" dirty="0" err="1"/>
              <a:t>dezvoltat</a:t>
            </a:r>
            <a:r>
              <a:rPr lang="en-US" dirty="0"/>
              <a:t> </a:t>
            </a:r>
            <a:r>
              <a:rPr lang="en-US" dirty="0" err="1"/>
              <a:t>autoprotitele</a:t>
            </a:r>
            <a:r>
              <a:rPr lang="en-US" dirty="0"/>
              <a:t> </a:t>
            </a:r>
            <a:r>
              <a:rPr lang="en-US" dirty="0" err="1"/>
              <a:t>serice</a:t>
            </a:r>
            <a:r>
              <a:rPr lang="en-US" dirty="0"/>
              <a:t> </a:t>
            </a:r>
            <a:r>
              <a:rPr lang="en-US" dirty="0" err="1"/>
              <a:t>asociate</a:t>
            </a:r>
            <a:r>
              <a:rPr lang="en-US" dirty="0"/>
              <a:t> cu T1D (</a:t>
            </a:r>
            <a:r>
              <a:rPr lang="en-US" dirty="0" err="1"/>
              <a:t>dintre</a:t>
            </a:r>
            <a:r>
              <a:rPr lang="en-US" dirty="0"/>
              <a:t> care </a:t>
            </a:r>
            <a:r>
              <a:rPr lang="en-US" dirty="0" err="1"/>
              <a:t>cinci</a:t>
            </a:r>
            <a:r>
              <a:rPr lang="en-US" dirty="0"/>
              <a:t> au </a:t>
            </a:r>
            <a:r>
              <a:rPr lang="en-US" dirty="0" err="1"/>
              <a:t>dezvoltat</a:t>
            </a:r>
            <a:r>
              <a:rPr lang="en-US" dirty="0"/>
              <a:t> T1D clinic) au </a:t>
            </a:r>
            <a:r>
              <a:rPr lang="en-US" dirty="0" err="1"/>
              <a:t>fost</a:t>
            </a:r>
            <a:r>
              <a:rPr lang="en-US" dirty="0"/>
              <a:t> </a:t>
            </a:r>
            <a:r>
              <a:rPr lang="en-US" dirty="0" err="1"/>
              <a:t>comparate</a:t>
            </a:r>
            <a:r>
              <a:rPr lang="en-US" dirty="0"/>
              <a:t> cu </a:t>
            </a:r>
            <a:r>
              <a:rPr lang="en-US" dirty="0" err="1"/>
              <a:t>eșantioane</a:t>
            </a:r>
            <a:r>
              <a:rPr lang="en-US" dirty="0"/>
              <a:t> din </a:t>
            </a:r>
            <a:r>
              <a:rPr lang="en-US" dirty="0" err="1"/>
              <a:t>grupul</a:t>
            </a:r>
            <a:r>
              <a:rPr lang="en-US" dirty="0"/>
              <a:t> de control. </a:t>
            </a:r>
          </a:p>
          <a:p>
            <a:endParaRPr lang="en-US" dirty="0"/>
          </a:p>
          <a:p>
            <a:r>
              <a:rPr lang="en-US" dirty="0" err="1"/>
              <a:t>Virușii</a:t>
            </a:r>
            <a:r>
              <a:rPr lang="en-US" dirty="0"/>
              <a:t> </a:t>
            </a:r>
            <a:r>
              <a:rPr lang="en-US" dirty="0" err="1"/>
              <a:t>intestinali</a:t>
            </a:r>
            <a:r>
              <a:rPr lang="en-US" dirty="0"/>
              <a:t> ai </a:t>
            </a:r>
            <a:r>
              <a:rPr lang="en-US" dirty="0" err="1"/>
              <a:t>subiecților</a:t>
            </a:r>
            <a:r>
              <a:rPr lang="en-US" dirty="0"/>
              <a:t> de </a:t>
            </a:r>
            <a:r>
              <a:rPr lang="en-US" dirty="0" err="1"/>
              <a:t>caz</a:t>
            </a:r>
            <a:r>
              <a:rPr lang="en-US" dirty="0"/>
              <a:t> au </a:t>
            </a:r>
            <a:r>
              <a:rPr lang="en-US" dirty="0" err="1"/>
              <a:t>fost</a:t>
            </a:r>
            <a:r>
              <a:rPr lang="en-US" dirty="0"/>
              <a:t> </a:t>
            </a:r>
            <a:r>
              <a:rPr lang="en-US" dirty="0" err="1"/>
              <a:t>diferiți</a:t>
            </a:r>
            <a:r>
              <a:rPr lang="en-US" dirty="0"/>
              <a:t> </a:t>
            </a:r>
            <a:r>
              <a:rPr lang="en-US" dirty="0" err="1"/>
              <a:t>decât</a:t>
            </a:r>
            <a:r>
              <a:rPr lang="en-US" dirty="0"/>
              <a:t> </a:t>
            </a:r>
            <a:r>
              <a:rPr lang="en-US" dirty="0" err="1"/>
              <a:t>cei</a:t>
            </a:r>
            <a:r>
              <a:rPr lang="en-US" dirty="0"/>
              <a:t> ai  </a:t>
            </a:r>
            <a:r>
              <a:rPr lang="en-US" dirty="0" err="1"/>
              <a:t>grupului</a:t>
            </a:r>
            <a:r>
              <a:rPr lang="en-US" dirty="0"/>
              <a:t> de control. </a:t>
            </a:r>
          </a:p>
          <a:p>
            <a:endParaRPr lang="en-US" dirty="0"/>
          </a:p>
          <a:p>
            <a:endParaRPr lang="en-US" dirty="0"/>
          </a:p>
          <a:p>
            <a:r>
              <a:rPr lang="en-US" dirty="0" err="1"/>
              <a:t>Dintre</a:t>
            </a:r>
            <a:r>
              <a:rPr lang="en-US" dirty="0"/>
              <a:t> </a:t>
            </a:r>
            <a:r>
              <a:rPr lang="en-US" dirty="0" err="1"/>
              <a:t>virusurile</a:t>
            </a:r>
            <a:r>
              <a:rPr lang="en-US" dirty="0"/>
              <a:t> </a:t>
            </a:r>
            <a:r>
              <a:rPr lang="en-US" dirty="0" err="1"/>
              <a:t>eucariote</a:t>
            </a:r>
            <a:r>
              <a:rPr lang="en-US" dirty="0"/>
              <a:t>, s-au </a:t>
            </a:r>
            <a:r>
              <a:rPr lang="en-US" dirty="0" err="1"/>
              <a:t>identificat</a:t>
            </a:r>
            <a:r>
              <a:rPr lang="en-US" dirty="0"/>
              <a:t> </a:t>
            </a:r>
            <a:r>
              <a:rPr lang="en-US" dirty="0" err="1"/>
              <a:t>îmbogățirea</a:t>
            </a:r>
            <a:r>
              <a:rPr lang="en-US" dirty="0"/>
              <a:t> </a:t>
            </a:r>
            <a:r>
              <a:rPr lang="en-US" dirty="0" err="1"/>
              <a:t>semnificativă</a:t>
            </a:r>
            <a:r>
              <a:rPr lang="en-US" dirty="0"/>
              <a:t> a </a:t>
            </a:r>
            <a:r>
              <a:rPr lang="en-US" dirty="0" err="1"/>
              <a:t>secvențelor</a:t>
            </a:r>
            <a:r>
              <a:rPr lang="en-US" dirty="0"/>
              <a:t> legate de </a:t>
            </a:r>
            <a:r>
              <a:rPr lang="en-US" b="1" dirty="0" err="1"/>
              <a:t>Circoviridae</a:t>
            </a:r>
            <a:r>
              <a:rPr lang="en-US" dirty="0"/>
              <a:t> </a:t>
            </a:r>
            <a:r>
              <a:rPr lang="en-US" dirty="0" err="1"/>
              <a:t>în</a:t>
            </a:r>
            <a:r>
              <a:rPr lang="en-US" dirty="0"/>
              <a:t> </a:t>
            </a:r>
            <a:r>
              <a:rPr lang="en-US" dirty="0" err="1"/>
              <a:t>eșantioane</a:t>
            </a:r>
            <a:r>
              <a:rPr lang="en-US" dirty="0"/>
              <a:t> din </a:t>
            </a:r>
            <a:r>
              <a:rPr lang="en-US" dirty="0" err="1"/>
              <a:t>grupurile</a:t>
            </a:r>
            <a:r>
              <a:rPr lang="en-US" dirty="0"/>
              <a:t> de </a:t>
            </a:r>
            <a:r>
              <a:rPr lang="en-US" dirty="0" err="1"/>
              <a:t>controle</a:t>
            </a:r>
            <a:r>
              <a:rPr lang="en-US" dirty="0"/>
              <a:t> </a:t>
            </a:r>
            <a:r>
              <a:rPr lang="en-US" dirty="0" err="1"/>
              <a:t>în</a:t>
            </a:r>
            <a:r>
              <a:rPr lang="en-US" dirty="0"/>
              <a:t> </a:t>
            </a:r>
            <a:r>
              <a:rPr lang="en-US" dirty="0" err="1"/>
              <a:t>comparație</a:t>
            </a:r>
            <a:r>
              <a:rPr lang="en-US" dirty="0"/>
              <a:t> cu </a:t>
            </a:r>
            <a:r>
              <a:rPr lang="en-US" dirty="0" err="1"/>
              <a:t>cazurile</a:t>
            </a:r>
            <a:r>
              <a:rPr lang="en-US" dirty="0"/>
              <a:t> de T1D.</a:t>
            </a:r>
          </a:p>
        </p:txBody>
      </p:sp>
    </p:spTree>
    <p:extLst>
      <p:ext uri="{BB962C8B-B14F-4D97-AF65-F5344CB8AC3E}">
        <p14:creationId xmlns:p14="http://schemas.microsoft.com/office/powerpoint/2010/main" val="393396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FE909-C17D-4A36-A82D-07C0D0AB7151}"/>
              </a:ext>
            </a:extLst>
          </p:cNvPr>
          <p:cNvSpPr/>
          <p:nvPr/>
        </p:nvSpPr>
        <p:spPr>
          <a:xfrm>
            <a:off x="492826" y="1166843"/>
            <a:ext cx="8651174" cy="4801314"/>
          </a:xfrm>
          <a:prstGeom prst="rect">
            <a:avLst/>
          </a:prstGeom>
        </p:spPr>
        <p:txBody>
          <a:bodyPr wrap="square">
            <a:spAutoFit/>
          </a:bodyPr>
          <a:lstStyle/>
          <a:p>
            <a:r>
              <a:rPr lang="en-US" dirty="0" err="1"/>
              <a:t>Secvențele</a:t>
            </a:r>
            <a:r>
              <a:rPr lang="en-US" dirty="0"/>
              <a:t> enterovirus, </a:t>
            </a:r>
            <a:r>
              <a:rPr lang="en-US" dirty="0" err="1"/>
              <a:t>kobuvirus</a:t>
            </a:r>
            <a:r>
              <a:rPr lang="en-US" dirty="0"/>
              <a:t>, </a:t>
            </a:r>
            <a:r>
              <a:rPr lang="en-US" dirty="0" err="1"/>
              <a:t>parechovirus</a:t>
            </a:r>
            <a:r>
              <a:rPr lang="en-US" dirty="0"/>
              <a:t>, parvovirus </a:t>
            </a:r>
            <a:r>
              <a:rPr lang="en-US" dirty="0" err="1"/>
              <a:t>și</a:t>
            </a:r>
            <a:r>
              <a:rPr lang="en-US" dirty="0"/>
              <a:t> rotavirus au </a:t>
            </a:r>
            <a:r>
              <a:rPr lang="en-US" dirty="0" err="1"/>
              <a:t>fost</a:t>
            </a:r>
            <a:r>
              <a:rPr lang="en-US" dirty="0"/>
              <a:t> </a:t>
            </a:r>
            <a:r>
              <a:rPr lang="en-US" dirty="0" err="1"/>
              <a:t>frecvent</a:t>
            </a:r>
            <a:r>
              <a:rPr lang="en-US" dirty="0"/>
              <a:t> </a:t>
            </a:r>
            <a:r>
              <a:rPr lang="en-US" dirty="0" err="1"/>
              <a:t>detectate</a:t>
            </a:r>
            <a:r>
              <a:rPr lang="en-US" dirty="0"/>
              <a:t>, </a:t>
            </a:r>
            <a:r>
              <a:rPr lang="en-US" dirty="0" err="1"/>
              <a:t>dar</a:t>
            </a:r>
            <a:r>
              <a:rPr lang="en-US" dirty="0"/>
              <a:t> nu au </a:t>
            </a:r>
            <a:r>
              <a:rPr lang="en-US" dirty="0" err="1"/>
              <a:t>fost</a:t>
            </a:r>
            <a:r>
              <a:rPr lang="en-US" dirty="0"/>
              <a:t> </a:t>
            </a:r>
            <a:r>
              <a:rPr lang="en-US" dirty="0" err="1"/>
              <a:t>asociate</a:t>
            </a:r>
            <a:r>
              <a:rPr lang="en-US" dirty="0"/>
              <a:t> cu </a:t>
            </a:r>
            <a:r>
              <a:rPr lang="en-US" dirty="0" err="1"/>
              <a:t>autoimunitate</a:t>
            </a:r>
            <a:r>
              <a:rPr lang="en-US" dirty="0"/>
              <a:t>.</a:t>
            </a:r>
          </a:p>
          <a:p>
            <a:endParaRPr lang="en-US" dirty="0"/>
          </a:p>
          <a:p>
            <a:r>
              <a:rPr lang="en-US" dirty="0"/>
              <a:t> </a:t>
            </a:r>
            <a:r>
              <a:rPr lang="en-US" dirty="0" err="1"/>
              <a:t>Pentru</a:t>
            </a:r>
            <a:r>
              <a:rPr lang="en-US" dirty="0"/>
              <a:t> </a:t>
            </a:r>
            <a:r>
              <a:rPr lang="en-US" dirty="0" err="1"/>
              <a:t>bacteriofagi</a:t>
            </a:r>
            <a:r>
              <a:rPr lang="en-US" dirty="0"/>
              <a:t>, s-au </a:t>
            </a:r>
            <a:r>
              <a:rPr lang="en-US" dirty="0" err="1"/>
              <a:t>descoperit</a:t>
            </a:r>
            <a:r>
              <a:rPr lang="en-US" dirty="0"/>
              <a:t> o </a:t>
            </a:r>
            <a:r>
              <a:rPr lang="en-US" dirty="0" err="1"/>
              <a:t>mai</a:t>
            </a:r>
            <a:r>
              <a:rPr lang="en-US" dirty="0"/>
              <a:t> mare </a:t>
            </a:r>
            <a:r>
              <a:rPr lang="en-US" dirty="0" err="1"/>
              <a:t>diversitate</a:t>
            </a:r>
            <a:r>
              <a:rPr lang="en-US" dirty="0"/>
              <a:t> </a:t>
            </a:r>
            <a:r>
              <a:rPr lang="en-US" dirty="0" err="1"/>
              <a:t>în</a:t>
            </a:r>
            <a:r>
              <a:rPr lang="en-US" dirty="0"/>
              <a:t>  </a:t>
            </a:r>
            <a:r>
              <a:rPr lang="en-US" dirty="0" err="1"/>
              <a:t>grupul</a:t>
            </a:r>
            <a:r>
              <a:rPr lang="en-US" dirty="0"/>
              <a:t> de control, </a:t>
            </a:r>
            <a:r>
              <a:rPr lang="en-US" dirty="0" err="1"/>
              <a:t>comparativ</a:t>
            </a:r>
            <a:r>
              <a:rPr lang="en-US" dirty="0"/>
              <a:t> cu </a:t>
            </a:r>
            <a:r>
              <a:rPr lang="en-US" dirty="0" err="1"/>
              <a:t>cazurile</a:t>
            </a:r>
            <a:r>
              <a:rPr lang="en-US" dirty="0"/>
              <a:t> </a:t>
            </a:r>
            <a:r>
              <a:rPr lang="en-US" dirty="0" err="1"/>
              <a:t>medicale</a:t>
            </a:r>
            <a:r>
              <a:rPr lang="en-US" dirty="0"/>
              <a:t> </a:t>
            </a:r>
            <a:r>
              <a:rPr lang="en-US" dirty="0" err="1"/>
              <a:t>și</a:t>
            </a:r>
            <a:r>
              <a:rPr lang="en-US" dirty="0"/>
              <a:t> s-a </a:t>
            </a:r>
            <a:r>
              <a:rPr lang="en-US" dirty="0" err="1"/>
              <a:t>observat</a:t>
            </a:r>
            <a:r>
              <a:rPr lang="en-US" dirty="0"/>
              <a:t> </a:t>
            </a:r>
            <a:r>
              <a:rPr lang="en-US" dirty="0" err="1"/>
              <a:t>că</a:t>
            </a:r>
            <a:r>
              <a:rPr lang="en-US" dirty="0"/>
              <a:t> </a:t>
            </a:r>
            <a:r>
              <a:rPr lang="en-US" dirty="0" err="1"/>
              <a:t>schimbările</a:t>
            </a:r>
            <a:r>
              <a:rPr lang="en-US" dirty="0"/>
              <a:t> </a:t>
            </a:r>
            <a:r>
              <a:rPr lang="en-US" dirty="0" err="1"/>
              <a:t>în</a:t>
            </a:r>
            <a:r>
              <a:rPr lang="en-US" dirty="0"/>
              <a:t> </a:t>
            </a:r>
            <a:r>
              <a:rPr lang="en-US" dirty="0" err="1"/>
              <a:t>viromul</a:t>
            </a:r>
            <a:r>
              <a:rPr lang="en-US" dirty="0"/>
              <a:t> intestinal, </a:t>
            </a:r>
            <a:r>
              <a:rPr lang="en-US" dirty="0" err="1"/>
              <a:t>în</a:t>
            </a:r>
            <a:r>
              <a:rPr lang="en-US" dirty="0"/>
              <a:t> </a:t>
            </a:r>
            <a:r>
              <a:rPr lang="en-US" dirty="0" err="1"/>
              <a:t>timp</a:t>
            </a:r>
            <a:r>
              <a:rPr lang="en-US" dirty="0"/>
              <a:t>, </a:t>
            </a:r>
            <a:r>
              <a:rPr lang="en-US" dirty="0" err="1"/>
              <a:t>diferă</a:t>
            </a:r>
            <a:r>
              <a:rPr lang="en-US" dirty="0"/>
              <a:t> </a:t>
            </a:r>
            <a:r>
              <a:rPr lang="en-US" dirty="0" err="1"/>
              <a:t>între</a:t>
            </a:r>
            <a:r>
              <a:rPr lang="en-US" dirty="0"/>
              <a:t> </a:t>
            </a:r>
            <a:r>
              <a:rPr lang="en-US" dirty="0" err="1"/>
              <a:t>grupul</a:t>
            </a:r>
            <a:r>
              <a:rPr lang="en-US" dirty="0"/>
              <a:t> de </a:t>
            </a:r>
            <a:r>
              <a:rPr lang="en-US" dirty="0" err="1"/>
              <a:t>studiu</a:t>
            </a:r>
            <a:r>
              <a:rPr lang="en-US" dirty="0"/>
              <a:t> </a:t>
            </a:r>
            <a:r>
              <a:rPr lang="en-US" dirty="0" err="1"/>
              <a:t>și</a:t>
            </a:r>
            <a:r>
              <a:rPr lang="en-US" dirty="0"/>
              <a:t> </a:t>
            </a:r>
            <a:r>
              <a:rPr lang="en-US" dirty="0" err="1"/>
              <a:t>grupul</a:t>
            </a:r>
            <a:r>
              <a:rPr lang="en-US" dirty="0"/>
              <a:t> de control. </a:t>
            </a:r>
          </a:p>
          <a:p>
            <a:endParaRPr lang="en-US" dirty="0"/>
          </a:p>
          <a:p>
            <a:r>
              <a:rPr lang="en-US" dirty="0" err="1"/>
              <a:t>Folosind</a:t>
            </a:r>
            <a:r>
              <a:rPr lang="en-US" dirty="0"/>
              <a:t> </a:t>
            </a:r>
            <a:r>
              <a:rPr lang="en-US" dirty="0" err="1"/>
              <a:t>analizele</a:t>
            </a:r>
            <a:r>
              <a:rPr lang="en-US" dirty="0"/>
              <a:t> </a:t>
            </a:r>
            <a:r>
              <a:rPr lang="en-US" dirty="0" err="1"/>
              <a:t>aleatoare,s</a:t>
            </a:r>
            <a:r>
              <a:rPr lang="en-US" dirty="0"/>
              <a:t>-au </a:t>
            </a:r>
            <a:r>
              <a:rPr lang="en-US" dirty="0" err="1"/>
              <a:t>identificat</a:t>
            </a:r>
            <a:r>
              <a:rPr lang="en-US" dirty="0"/>
              <a:t> </a:t>
            </a:r>
            <a:r>
              <a:rPr lang="en-US" dirty="0" err="1"/>
              <a:t>contigiile</a:t>
            </a:r>
            <a:r>
              <a:rPr lang="en-US" dirty="0"/>
              <a:t> </a:t>
            </a:r>
            <a:r>
              <a:rPr lang="en-US" dirty="0" err="1"/>
              <a:t>bacteriofage</a:t>
            </a:r>
            <a:r>
              <a:rPr lang="en-US" dirty="0"/>
              <a:t> </a:t>
            </a:r>
            <a:r>
              <a:rPr lang="en-US" dirty="0" err="1"/>
              <a:t>virale</a:t>
            </a:r>
            <a:r>
              <a:rPr lang="en-US" dirty="0"/>
              <a:t> </a:t>
            </a:r>
            <a:r>
              <a:rPr lang="en-US" dirty="0" err="1"/>
              <a:t>asociate</a:t>
            </a:r>
            <a:r>
              <a:rPr lang="en-US" dirty="0"/>
              <a:t> cu </a:t>
            </a:r>
            <a:r>
              <a:rPr lang="en-US" dirty="0" err="1"/>
              <a:t>boala</a:t>
            </a:r>
            <a:r>
              <a:rPr lang="en-US" dirty="0"/>
              <a:t> </a:t>
            </a:r>
            <a:r>
              <a:rPr lang="en-US" dirty="0" err="1"/>
              <a:t>după</a:t>
            </a:r>
            <a:r>
              <a:rPr lang="en-US" dirty="0"/>
              <a:t> </a:t>
            </a:r>
            <a:r>
              <a:rPr lang="en-US" dirty="0" err="1"/>
              <a:t>scăderea</a:t>
            </a:r>
            <a:r>
              <a:rPr lang="en-US" dirty="0"/>
              <a:t> </a:t>
            </a:r>
            <a:r>
              <a:rPr lang="en-US" dirty="0" err="1"/>
              <a:t>contigiilor</a:t>
            </a:r>
            <a:r>
              <a:rPr lang="en-US" dirty="0"/>
              <a:t> </a:t>
            </a:r>
            <a:r>
              <a:rPr lang="en-US" dirty="0" err="1"/>
              <a:t>asociate</a:t>
            </a:r>
            <a:r>
              <a:rPr lang="en-US" dirty="0"/>
              <a:t> </a:t>
            </a:r>
            <a:r>
              <a:rPr lang="en-US" dirty="0" err="1"/>
              <a:t>vârstei</a:t>
            </a:r>
            <a:r>
              <a:rPr lang="en-US" dirty="0"/>
              <a:t>. </a:t>
            </a:r>
            <a:r>
              <a:rPr lang="en-US" dirty="0" err="1"/>
              <a:t>Aceste</a:t>
            </a:r>
            <a:r>
              <a:rPr lang="en-US" dirty="0"/>
              <a:t> </a:t>
            </a:r>
            <a:r>
              <a:rPr lang="en-US" dirty="0" err="1"/>
              <a:t>contigii</a:t>
            </a:r>
            <a:r>
              <a:rPr lang="en-US" dirty="0"/>
              <a:t> </a:t>
            </a:r>
            <a:r>
              <a:rPr lang="en-US" dirty="0" err="1"/>
              <a:t>asociate</a:t>
            </a:r>
            <a:r>
              <a:rPr lang="en-US" dirty="0"/>
              <a:t> </a:t>
            </a:r>
            <a:r>
              <a:rPr lang="en-US" dirty="0" err="1"/>
              <a:t>bolii</a:t>
            </a:r>
            <a:r>
              <a:rPr lang="en-US" dirty="0"/>
              <a:t> au </a:t>
            </a:r>
            <a:r>
              <a:rPr lang="en-US" dirty="0" err="1"/>
              <a:t>fost</a:t>
            </a:r>
            <a:r>
              <a:rPr lang="en-US" dirty="0"/>
              <a:t> legate statistic la </a:t>
            </a:r>
            <a:r>
              <a:rPr lang="en-US" dirty="0" err="1"/>
              <a:t>componente</a:t>
            </a:r>
            <a:r>
              <a:rPr lang="en-US" dirty="0"/>
              <a:t> </a:t>
            </a:r>
            <a:r>
              <a:rPr lang="en-US" dirty="0" err="1"/>
              <a:t>specifice</a:t>
            </a:r>
            <a:r>
              <a:rPr lang="en-US" dirty="0"/>
              <a:t> ale </a:t>
            </a:r>
            <a:r>
              <a:rPr lang="en-US" dirty="0" err="1"/>
              <a:t>microbiomei</a:t>
            </a:r>
            <a:r>
              <a:rPr lang="en-US" dirty="0"/>
              <a:t> </a:t>
            </a:r>
            <a:r>
              <a:rPr lang="en-US" dirty="0" err="1"/>
              <a:t>bacteriene</a:t>
            </a:r>
            <a:r>
              <a:rPr lang="en-US" dirty="0"/>
              <a:t>.</a:t>
            </a:r>
          </a:p>
          <a:p>
            <a:endParaRPr lang="en-US" dirty="0"/>
          </a:p>
          <a:p>
            <a:r>
              <a:rPr lang="en-US" dirty="0"/>
              <a:t> </a:t>
            </a:r>
            <a:r>
              <a:rPr lang="en-US" dirty="0" err="1"/>
              <a:t>Astfel</a:t>
            </a:r>
            <a:r>
              <a:rPr lang="en-US" dirty="0"/>
              <a:t>, </a:t>
            </a:r>
            <a:r>
              <a:rPr lang="en-US" dirty="0" err="1"/>
              <a:t>modificările</a:t>
            </a:r>
            <a:r>
              <a:rPr lang="en-US" dirty="0"/>
              <a:t> </a:t>
            </a:r>
            <a:r>
              <a:rPr lang="en-US" dirty="0" err="1"/>
              <a:t>viromului</a:t>
            </a:r>
            <a:r>
              <a:rPr lang="en-US" dirty="0"/>
              <a:t> intestinal au </a:t>
            </a:r>
            <a:r>
              <a:rPr lang="en-US" dirty="0" err="1"/>
              <a:t>precedat</a:t>
            </a:r>
            <a:r>
              <a:rPr lang="en-US" dirty="0"/>
              <a:t> </a:t>
            </a:r>
            <a:r>
              <a:rPr lang="en-US" dirty="0" err="1"/>
              <a:t>autoimunitatea</a:t>
            </a:r>
            <a:r>
              <a:rPr lang="en-US" dirty="0"/>
              <a:t> </a:t>
            </a:r>
            <a:r>
              <a:rPr lang="en-US" dirty="0" err="1"/>
              <a:t>în</a:t>
            </a:r>
            <a:r>
              <a:rPr lang="en-US" dirty="0"/>
              <a:t> </a:t>
            </a:r>
            <a:r>
              <a:rPr lang="en-US" dirty="0" err="1"/>
              <a:t>această</a:t>
            </a:r>
            <a:r>
              <a:rPr lang="en-US" dirty="0"/>
              <a:t> </a:t>
            </a:r>
            <a:r>
              <a:rPr lang="en-US" dirty="0" err="1"/>
              <a:t>cohorta</a:t>
            </a:r>
            <a:r>
              <a:rPr lang="en-US" dirty="0"/>
              <a:t>. </a:t>
            </a:r>
          </a:p>
          <a:p>
            <a:endParaRPr lang="en-US" dirty="0"/>
          </a:p>
          <a:p>
            <a:r>
              <a:rPr lang="en-US" dirty="0" err="1"/>
              <a:t>Componentele</a:t>
            </a:r>
            <a:r>
              <a:rPr lang="en-US" dirty="0"/>
              <a:t> </a:t>
            </a:r>
            <a:r>
              <a:rPr lang="en-US" dirty="0" err="1"/>
              <a:t>specifice</a:t>
            </a:r>
            <a:r>
              <a:rPr lang="en-US" dirty="0"/>
              <a:t> ale </a:t>
            </a:r>
            <a:r>
              <a:rPr lang="en-US" dirty="0" err="1"/>
              <a:t>virusului</a:t>
            </a:r>
            <a:r>
              <a:rPr lang="en-US" dirty="0"/>
              <a:t> au </a:t>
            </a:r>
            <a:r>
              <a:rPr lang="en-US" dirty="0" err="1"/>
              <a:t>fost</a:t>
            </a:r>
            <a:r>
              <a:rPr lang="en-US" dirty="0"/>
              <a:t> </a:t>
            </a:r>
            <a:r>
              <a:rPr lang="en-US" dirty="0" err="1"/>
              <a:t>asociate</a:t>
            </a:r>
            <a:r>
              <a:rPr lang="en-US" dirty="0"/>
              <a:t> direct </a:t>
            </a:r>
            <a:r>
              <a:rPr lang="en-US" dirty="0" err="1"/>
              <a:t>și</a:t>
            </a:r>
            <a:r>
              <a:rPr lang="en-US" dirty="0"/>
              <a:t> invers cu </a:t>
            </a:r>
            <a:r>
              <a:rPr lang="en-US" dirty="0" err="1"/>
              <a:t>dezvoltarea</a:t>
            </a:r>
            <a:r>
              <a:rPr lang="en-US" dirty="0"/>
              <a:t> </a:t>
            </a:r>
            <a:r>
              <a:rPr lang="en-US" dirty="0" err="1"/>
              <a:t>bolii</a:t>
            </a:r>
            <a:r>
              <a:rPr lang="en-US" dirty="0"/>
              <a:t> </a:t>
            </a:r>
            <a:r>
              <a:rPr lang="en-US" dirty="0" err="1"/>
              <a:t>autoimune</a:t>
            </a:r>
            <a:r>
              <a:rPr lang="en-US" dirty="0"/>
              <a:t> </a:t>
            </a:r>
            <a:r>
              <a:rPr lang="en-US" dirty="0" err="1"/>
              <a:t>umane</a:t>
            </a:r>
            <a:r>
              <a:rPr lang="en-US" dirty="0"/>
              <a:t>.</a:t>
            </a:r>
          </a:p>
        </p:txBody>
      </p:sp>
    </p:spTree>
    <p:extLst>
      <p:ext uri="{BB962C8B-B14F-4D97-AF65-F5344CB8AC3E}">
        <p14:creationId xmlns:p14="http://schemas.microsoft.com/office/powerpoint/2010/main" val="349478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3A9CD3-36D6-4FD8-B9EC-5F10AE5D716C}"/>
              </a:ext>
            </a:extLst>
          </p:cNvPr>
          <p:cNvSpPr/>
          <p:nvPr/>
        </p:nvSpPr>
        <p:spPr>
          <a:xfrm>
            <a:off x="1086593" y="1025996"/>
            <a:ext cx="8009906" cy="3970318"/>
          </a:xfrm>
          <a:prstGeom prst="rect">
            <a:avLst/>
          </a:prstGeom>
        </p:spPr>
        <p:txBody>
          <a:bodyPr wrap="square">
            <a:spAutoFit/>
          </a:bodyPr>
          <a:lstStyle/>
          <a:p>
            <a:pPr fontAlgn="ctr"/>
            <a:endParaRPr lang="en-US" dirty="0">
              <a:solidFill>
                <a:srgbClr val="777777"/>
              </a:solidFill>
              <a:latin typeface="arial" panose="020B0604020202020204" pitchFamily="34" charset="0"/>
            </a:endParaRPr>
          </a:p>
          <a:p>
            <a:pPr algn="r"/>
            <a:endParaRPr lang="en-US" dirty="0">
              <a:solidFill>
                <a:srgbClr val="777777"/>
              </a:solidFill>
              <a:latin typeface="Roboto"/>
            </a:endParaRPr>
          </a:p>
          <a:p>
            <a:r>
              <a:rPr lang="en-US" dirty="0">
                <a:solidFill>
                  <a:srgbClr val="222222"/>
                </a:solidFill>
                <a:latin typeface="arial" panose="020B0604020202020204" pitchFamily="34" charset="0"/>
              </a:rPr>
              <a:t>S-a </a:t>
            </a:r>
            <a:r>
              <a:rPr lang="en-US" dirty="0" err="1">
                <a:solidFill>
                  <a:srgbClr val="222222"/>
                </a:solidFill>
                <a:latin typeface="arial" panose="020B0604020202020204" pitchFamily="34" charset="0"/>
              </a:rPr>
              <a:t>demonstrat</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că</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viromul</a:t>
            </a:r>
            <a:r>
              <a:rPr lang="en-US" dirty="0">
                <a:solidFill>
                  <a:srgbClr val="222222"/>
                </a:solidFill>
                <a:latin typeface="arial" panose="020B0604020202020204" pitchFamily="34" charset="0"/>
              </a:rPr>
              <a:t> intestinal produce </a:t>
            </a:r>
            <a:r>
              <a:rPr lang="en-US" dirty="0" err="1">
                <a:solidFill>
                  <a:srgbClr val="222222"/>
                </a:solidFill>
                <a:latin typeface="arial" panose="020B0604020202020204" pitchFamily="34" charset="0"/>
              </a:rPr>
              <a:t>anumite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efecte</a:t>
            </a:r>
            <a:r>
              <a:rPr lang="en-US" dirty="0">
                <a:solidFill>
                  <a:srgbClr val="222222"/>
                </a:solidFill>
                <a:latin typeface="arial" panose="020B0604020202020204" pitchFamily="34" charset="0"/>
              </a:rPr>
              <a:t> benefice </a:t>
            </a:r>
            <a:r>
              <a:rPr lang="en-US" dirty="0" err="1">
                <a:solidFill>
                  <a:srgbClr val="222222"/>
                </a:solidFill>
                <a:latin typeface="arial" panose="020B0604020202020204" pitchFamily="34" charset="0"/>
              </a:rPr>
              <a:t>asupra</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gazdelor</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umane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fiind</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profund</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implicat</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în</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fiziologie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inflamație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imunitate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și</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boală</a:t>
            </a:r>
            <a:r>
              <a:rPr lang="en-US" dirty="0">
                <a:solidFill>
                  <a:srgbClr val="222222"/>
                </a:solidFill>
                <a:latin typeface="arial" panose="020B0604020202020204" pitchFamily="34" charset="0"/>
              </a:rPr>
              <a:t>. </a:t>
            </a:r>
          </a:p>
          <a:p>
            <a:endParaRPr lang="en-US"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a:p>
            <a:r>
              <a:rPr lang="en-US" dirty="0" err="1">
                <a:solidFill>
                  <a:srgbClr val="222222"/>
                </a:solidFill>
                <a:latin typeface="arial" panose="020B0604020202020204" pitchFamily="34" charset="0"/>
              </a:rPr>
              <a:t>Împreună</a:t>
            </a:r>
            <a:r>
              <a:rPr lang="en-US" dirty="0">
                <a:solidFill>
                  <a:srgbClr val="222222"/>
                </a:solidFill>
                <a:latin typeface="arial" panose="020B0604020202020204" pitchFamily="34" charset="0"/>
              </a:rPr>
              <a:t> cu </a:t>
            </a:r>
            <a:r>
              <a:rPr lang="en-US" dirty="0" err="1">
                <a:solidFill>
                  <a:srgbClr val="222222"/>
                </a:solidFill>
                <a:latin typeface="arial" panose="020B0604020202020204" pitchFamily="34" charset="0"/>
              </a:rPr>
              <a:t>interacțiunile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diferitelor</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sisteme</a:t>
            </a:r>
            <a:r>
              <a:rPr lang="en-US" dirty="0">
                <a:solidFill>
                  <a:srgbClr val="222222"/>
                </a:solidFill>
                <a:latin typeface="arial" panose="020B0604020202020204" pitchFamily="34" charset="0"/>
              </a:rPr>
              <a:t>( a </a:t>
            </a:r>
            <a:r>
              <a:rPr lang="en-US" dirty="0" err="1">
                <a:solidFill>
                  <a:srgbClr val="222222"/>
                </a:solidFill>
                <a:latin typeface="arial" panose="020B0604020202020204" pitchFamily="34" charset="0"/>
              </a:rPr>
              <a:t>fost</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comparat</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cel</a:t>
            </a:r>
            <a:r>
              <a:rPr lang="en-US" dirty="0">
                <a:solidFill>
                  <a:srgbClr val="222222"/>
                </a:solidFill>
                <a:latin typeface="arial" panose="020B0604020202020204" pitchFamily="34" charset="0"/>
              </a:rPr>
              <a:t> al </a:t>
            </a:r>
            <a:r>
              <a:rPr lang="en-US" dirty="0" err="1">
                <a:solidFill>
                  <a:srgbClr val="222222"/>
                </a:solidFill>
                <a:latin typeface="arial" panose="020B0604020202020204" pitchFamily="34" charset="0"/>
              </a:rPr>
              <a:t>plantelor</a:t>
            </a:r>
            <a:r>
              <a:rPr lang="en-US" dirty="0">
                <a:solidFill>
                  <a:srgbClr val="222222"/>
                </a:solidFill>
                <a:latin typeface="arial" panose="020B0604020202020204" pitchFamily="34" charset="0"/>
              </a:rPr>
              <a:t>), se </a:t>
            </a:r>
            <a:r>
              <a:rPr lang="en-US" dirty="0" err="1">
                <a:solidFill>
                  <a:srgbClr val="222222"/>
                </a:solidFill>
                <a:latin typeface="arial" panose="020B0604020202020204" pitchFamily="34" charset="0"/>
              </a:rPr>
              <a:t>poate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interacționa</a:t>
            </a:r>
            <a:r>
              <a:rPr lang="en-US" dirty="0">
                <a:solidFill>
                  <a:srgbClr val="222222"/>
                </a:solidFill>
                <a:latin typeface="arial" panose="020B0604020202020204" pitchFamily="34" charset="0"/>
              </a:rPr>
              <a:t> cu </a:t>
            </a:r>
            <a:r>
              <a:rPr lang="en-US" dirty="0" err="1">
                <a:solidFill>
                  <a:srgbClr val="222222"/>
                </a:solidFill>
                <a:latin typeface="arial" panose="020B0604020202020204" pitchFamily="34" charset="0"/>
              </a:rPr>
              <a:t>variațiile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genetice</a:t>
            </a:r>
            <a:r>
              <a:rPr lang="en-US" dirty="0">
                <a:solidFill>
                  <a:srgbClr val="222222"/>
                </a:solidFill>
                <a:latin typeface="arial" panose="020B0604020202020204" pitchFamily="34" charset="0"/>
              </a:rPr>
              <a:t> ale </a:t>
            </a:r>
            <a:r>
              <a:rPr lang="en-US" dirty="0" err="1">
                <a:solidFill>
                  <a:srgbClr val="222222"/>
                </a:solidFill>
                <a:latin typeface="arial" panose="020B0604020202020204" pitchFamily="34" charset="0"/>
              </a:rPr>
              <a:t>gazdei</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pentru</a:t>
            </a:r>
            <a:r>
              <a:rPr lang="en-US" dirty="0">
                <a:solidFill>
                  <a:srgbClr val="222222"/>
                </a:solidFill>
                <a:latin typeface="arial" panose="020B0604020202020204" pitchFamily="34" charset="0"/>
              </a:rPr>
              <a:t> a </a:t>
            </a:r>
            <a:r>
              <a:rPr lang="en-US" dirty="0" err="1">
                <a:solidFill>
                  <a:srgbClr val="222222"/>
                </a:solidFill>
                <a:latin typeface="arial" panose="020B0604020202020204" pitchFamily="34" charset="0"/>
              </a:rPr>
              <a:t>stabili</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fenotipuri</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specifice</a:t>
            </a:r>
            <a:r>
              <a:rPr lang="en-US" dirty="0">
                <a:solidFill>
                  <a:srgbClr val="222222"/>
                </a:solidFill>
                <a:latin typeface="arial" panose="020B0604020202020204" pitchFamily="34" charset="0"/>
              </a:rPr>
              <a:t>. </a:t>
            </a:r>
          </a:p>
          <a:p>
            <a:endParaRPr lang="en-US"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a:p>
            <a:r>
              <a:rPr lang="en-US" dirty="0" err="1">
                <a:solidFill>
                  <a:srgbClr val="222222"/>
                </a:solidFill>
                <a:latin typeface="arial" panose="020B0604020202020204" pitchFamily="34" charset="0"/>
              </a:rPr>
              <a:t>Aceste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interacțiuni</a:t>
            </a:r>
            <a:r>
              <a:rPr lang="en-US" dirty="0">
                <a:solidFill>
                  <a:srgbClr val="222222"/>
                </a:solidFill>
                <a:latin typeface="arial" panose="020B0604020202020204" pitchFamily="34" charset="0"/>
              </a:rPr>
              <a:t> pot duce la </a:t>
            </a:r>
            <a:r>
              <a:rPr lang="en-US" dirty="0" err="1">
                <a:solidFill>
                  <a:srgbClr val="222222"/>
                </a:solidFill>
                <a:latin typeface="arial" panose="020B0604020202020204" pitchFamily="34" charset="0"/>
              </a:rPr>
              <a:t>fenotipuri</a:t>
            </a:r>
            <a:r>
              <a:rPr lang="en-US" dirty="0">
                <a:solidFill>
                  <a:srgbClr val="222222"/>
                </a:solidFill>
                <a:latin typeface="arial" panose="020B0604020202020204" pitchFamily="34" charset="0"/>
              </a:rPr>
              <a:t> care nu sunt </a:t>
            </a:r>
            <a:r>
              <a:rPr lang="en-US" dirty="0" err="1">
                <a:solidFill>
                  <a:srgbClr val="222222"/>
                </a:solidFill>
                <a:latin typeface="arial" panose="020B0604020202020204" pitchFamily="34" charset="0"/>
              </a:rPr>
              <a:t>observate</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inca</a:t>
            </a:r>
            <a:r>
              <a:rPr lang="en-US" dirty="0">
                <a:solidFill>
                  <a:srgbClr val="222222"/>
                </a:solidFill>
                <a:latin typeface="arial" panose="020B0604020202020204" pitchFamily="34" charset="0"/>
              </a:rPr>
              <a:t> in </a:t>
            </a:r>
            <a:r>
              <a:rPr lang="en-US" dirty="0" err="1">
                <a:solidFill>
                  <a:srgbClr val="222222"/>
                </a:solidFill>
                <a:latin typeface="arial" panose="020B0604020202020204" pitchFamily="34" charset="0"/>
              </a:rPr>
              <a:t>variatia</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viromului</a:t>
            </a:r>
            <a:r>
              <a:rPr lang="en-US" dirty="0">
                <a:solidFill>
                  <a:srgbClr val="222222"/>
                </a:solidFill>
                <a:latin typeface="arial" panose="020B0604020202020204" pitchFamily="34" charset="0"/>
              </a:rPr>
              <a:t>, fie in </a:t>
            </a:r>
            <a:r>
              <a:rPr lang="en-US" dirty="0" err="1">
                <a:solidFill>
                  <a:srgbClr val="222222"/>
                </a:solidFill>
                <a:latin typeface="arial" panose="020B0604020202020204" pitchFamily="34" charset="0"/>
              </a:rPr>
              <a:t>variația</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gazdei</a:t>
            </a:r>
            <a:r>
              <a:rPr lang="en-US" dirty="0">
                <a:solidFill>
                  <a:srgbClr val="222222"/>
                </a:solidFill>
                <a:latin typeface="arial" panose="020B0604020202020204" pitchFamily="34" charset="0"/>
              </a:rPr>
              <a:t>. </a:t>
            </a:r>
            <a:endParaRPr lang="en-US" b="0" i="0" dirty="0">
              <a:solidFill>
                <a:srgbClr val="777777"/>
              </a:solidFill>
              <a:effectLst/>
              <a:latin typeface="arial" panose="020B0604020202020204" pitchFamily="34" charset="0"/>
            </a:endParaRPr>
          </a:p>
        </p:txBody>
      </p:sp>
    </p:spTree>
    <p:extLst>
      <p:ext uri="{BB962C8B-B14F-4D97-AF65-F5344CB8AC3E}">
        <p14:creationId xmlns:p14="http://schemas.microsoft.com/office/powerpoint/2010/main" val="270684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47F61C-9641-44DA-B9D4-6E551AFAD9CE}"/>
              </a:ext>
            </a:extLst>
          </p:cNvPr>
          <p:cNvSpPr/>
          <p:nvPr/>
        </p:nvSpPr>
        <p:spPr>
          <a:xfrm>
            <a:off x="390940" y="1947553"/>
            <a:ext cx="9228074" cy="2585323"/>
          </a:xfrm>
          <a:prstGeom prst="rect">
            <a:avLst/>
          </a:prstGeom>
        </p:spPr>
        <p:txBody>
          <a:bodyPr wrap="square">
            <a:spAutoFit/>
          </a:bodyPr>
          <a:lstStyle/>
          <a:p>
            <a:r>
              <a:rPr lang="en-US" dirty="0" err="1"/>
              <a:t>Modificarea</a:t>
            </a:r>
            <a:r>
              <a:rPr lang="en-US" dirty="0"/>
              <a:t> </a:t>
            </a:r>
            <a:r>
              <a:rPr lang="en-US" dirty="0" err="1"/>
              <a:t>compoziției</a:t>
            </a:r>
            <a:r>
              <a:rPr lang="en-US" dirty="0"/>
              <a:t> </a:t>
            </a:r>
            <a:r>
              <a:rPr lang="en-US" dirty="0" err="1"/>
              <a:t>virulente</a:t>
            </a:r>
            <a:r>
              <a:rPr lang="en-US" dirty="0"/>
              <a:t> </a:t>
            </a:r>
            <a:r>
              <a:rPr lang="en-US" dirty="0" err="1"/>
              <a:t>intestinale</a:t>
            </a:r>
            <a:r>
              <a:rPr lang="en-US" dirty="0"/>
              <a:t> a </a:t>
            </a:r>
            <a:r>
              <a:rPr lang="en-US" dirty="0" err="1"/>
              <a:t>fost</a:t>
            </a:r>
            <a:r>
              <a:rPr lang="en-US" dirty="0"/>
              <a:t> </a:t>
            </a:r>
            <a:r>
              <a:rPr lang="en-US" dirty="0" err="1"/>
              <a:t>implicată</a:t>
            </a:r>
            <a:r>
              <a:rPr lang="en-US" dirty="0"/>
              <a:t> </a:t>
            </a:r>
            <a:r>
              <a:rPr lang="en-US" dirty="0" err="1"/>
              <a:t>în</a:t>
            </a:r>
            <a:r>
              <a:rPr lang="en-US" dirty="0"/>
              <a:t> </a:t>
            </a:r>
            <a:r>
              <a:rPr lang="en-US" dirty="0" err="1"/>
              <a:t>tulburări</a:t>
            </a:r>
            <a:r>
              <a:rPr lang="en-US" dirty="0"/>
              <a:t> </a:t>
            </a:r>
            <a:r>
              <a:rPr lang="en-US" dirty="0" err="1"/>
              <a:t>imune</a:t>
            </a:r>
            <a:r>
              <a:rPr lang="en-US" dirty="0"/>
              <a:t> </a:t>
            </a:r>
            <a:r>
              <a:rPr lang="en-US" dirty="0" err="1"/>
              <a:t>cronice</a:t>
            </a:r>
            <a:r>
              <a:rPr lang="en-US" dirty="0"/>
              <a:t> </a:t>
            </a:r>
            <a:r>
              <a:rPr lang="en-US" dirty="0" err="1"/>
              <a:t>și</a:t>
            </a:r>
            <a:r>
              <a:rPr lang="en-US" dirty="0"/>
              <a:t> </a:t>
            </a:r>
            <a:r>
              <a:rPr lang="en-US" dirty="0" err="1"/>
              <a:t>sistemice</a:t>
            </a:r>
            <a:r>
              <a:rPr lang="en-US" dirty="0"/>
              <a:t>, cum </a:t>
            </a:r>
            <a:r>
              <a:rPr lang="en-US" dirty="0" err="1"/>
              <a:t>ar</a:t>
            </a:r>
            <a:r>
              <a:rPr lang="en-US" dirty="0"/>
              <a:t> fi </a:t>
            </a:r>
            <a:r>
              <a:rPr lang="en-US" dirty="0" err="1"/>
              <a:t>în</a:t>
            </a:r>
            <a:r>
              <a:rPr lang="en-US" dirty="0"/>
              <a:t> </a:t>
            </a:r>
            <a:r>
              <a:rPr lang="en-US" dirty="0" err="1"/>
              <a:t>patogeneza</a:t>
            </a:r>
            <a:r>
              <a:rPr lang="en-US" dirty="0"/>
              <a:t> </a:t>
            </a:r>
            <a:r>
              <a:rPr lang="en-US" dirty="0" err="1"/>
              <a:t>bolii</a:t>
            </a:r>
            <a:r>
              <a:rPr lang="en-US" dirty="0"/>
              <a:t> </a:t>
            </a:r>
            <a:r>
              <a:rPr lang="en-US" dirty="0" err="1"/>
              <a:t>inflamatorii</a:t>
            </a:r>
            <a:r>
              <a:rPr lang="en-US" dirty="0"/>
              <a:t> </a:t>
            </a:r>
            <a:r>
              <a:rPr lang="en-US" dirty="0" err="1"/>
              <a:t>intestinale</a:t>
            </a:r>
            <a:r>
              <a:rPr lang="en-US" dirty="0"/>
              <a:t>.</a:t>
            </a:r>
          </a:p>
          <a:p>
            <a:endParaRPr lang="en-US" dirty="0"/>
          </a:p>
          <a:p>
            <a:endParaRPr lang="en-US" dirty="0"/>
          </a:p>
          <a:p>
            <a:r>
              <a:rPr lang="en-US" dirty="0"/>
              <a:t> </a:t>
            </a:r>
            <a:r>
              <a:rPr lang="en-US" dirty="0" err="1"/>
              <a:t>Această</a:t>
            </a:r>
            <a:r>
              <a:rPr lang="en-US" dirty="0"/>
              <a:t> </a:t>
            </a:r>
            <a:r>
              <a:rPr lang="en-US" dirty="0" err="1"/>
              <a:t>revizuire</a:t>
            </a:r>
            <a:r>
              <a:rPr lang="en-US" dirty="0"/>
              <a:t> se </a:t>
            </a:r>
            <a:r>
              <a:rPr lang="en-US" dirty="0" err="1"/>
              <a:t>concentrează</a:t>
            </a:r>
            <a:r>
              <a:rPr lang="en-US" dirty="0"/>
              <a:t> </a:t>
            </a:r>
            <a:r>
              <a:rPr lang="en-US" dirty="0" err="1"/>
              <a:t>asupra</a:t>
            </a:r>
            <a:r>
              <a:rPr lang="en-US" dirty="0"/>
              <a:t> a </a:t>
            </a:r>
            <a:r>
              <a:rPr lang="en-US" dirty="0" err="1"/>
              <a:t>ceea</a:t>
            </a:r>
            <a:r>
              <a:rPr lang="en-US" dirty="0"/>
              <a:t> </a:t>
            </a:r>
            <a:r>
              <a:rPr lang="en-US" dirty="0" err="1"/>
              <a:t>ce</a:t>
            </a:r>
            <a:r>
              <a:rPr lang="en-US" dirty="0"/>
              <a:t> </a:t>
            </a:r>
            <a:r>
              <a:rPr lang="en-US" dirty="0" err="1"/>
              <a:t>este</a:t>
            </a:r>
            <a:r>
              <a:rPr lang="en-US" dirty="0"/>
              <a:t> </a:t>
            </a:r>
            <a:r>
              <a:rPr lang="en-US" dirty="0" err="1"/>
              <a:t>cunoscut</a:t>
            </a:r>
            <a:r>
              <a:rPr lang="en-US" dirty="0"/>
              <a:t> </a:t>
            </a:r>
            <a:r>
              <a:rPr lang="en-US" dirty="0" err="1"/>
              <a:t>în</a:t>
            </a:r>
            <a:r>
              <a:rPr lang="en-US" dirty="0"/>
              <a:t> </a:t>
            </a:r>
            <a:r>
              <a:rPr lang="en-US" dirty="0" err="1"/>
              <a:t>prezent</a:t>
            </a:r>
            <a:r>
              <a:rPr lang="en-US" dirty="0"/>
              <a:t> cu </a:t>
            </a:r>
            <a:r>
              <a:rPr lang="en-US" dirty="0" err="1"/>
              <a:t>privire</a:t>
            </a:r>
            <a:r>
              <a:rPr lang="en-US" dirty="0"/>
              <a:t> la </a:t>
            </a:r>
            <a:r>
              <a:rPr lang="en-US" dirty="0" err="1"/>
              <a:t>rolul</a:t>
            </a:r>
            <a:r>
              <a:rPr lang="en-US" dirty="0"/>
              <a:t> </a:t>
            </a:r>
            <a:r>
              <a:rPr lang="en-US" dirty="0" err="1"/>
              <a:t>viromului</a:t>
            </a:r>
            <a:r>
              <a:rPr lang="en-US" dirty="0"/>
              <a:t> intestinal </a:t>
            </a:r>
            <a:r>
              <a:rPr lang="en-US" dirty="0" err="1"/>
              <a:t>comens</a:t>
            </a:r>
            <a:r>
              <a:rPr lang="en-US" dirty="0"/>
              <a:t> </a:t>
            </a:r>
            <a:r>
              <a:rPr lang="en-US" dirty="0" err="1"/>
              <a:t>în</a:t>
            </a:r>
            <a:r>
              <a:rPr lang="en-US" dirty="0"/>
              <a:t> </a:t>
            </a:r>
            <a:r>
              <a:rPr lang="en-US" dirty="0" err="1"/>
              <a:t>inflamația</a:t>
            </a:r>
            <a:r>
              <a:rPr lang="en-US" dirty="0"/>
              <a:t> </a:t>
            </a:r>
            <a:r>
              <a:rPr lang="en-US" dirty="0" err="1"/>
              <a:t>cronică</a:t>
            </a:r>
            <a:r>
              <a:rPr lang="en-US" dirty="0"/>
              <a:t> a </a:t>
            </a:r>
            <a:r>
              <a:rPr lang="en-US" dirty="0" err="1"/>
              <a:t>intestinului</a:t>
            </a:r>
            <a:r>
              <a:rPr lang="en-US" dirty="0"/>
              <a:t> </a:t>
            </a:r>
            <a:r>
              <a:rPr lang="en-US" dirty="0" err="1"/>
              <a:t>și</a:t>
            </a:r>
            <a:r>
              <a:rPr lang="en-US" dirty="0"/>
              <a:t> se fac </a:t>
            </a:r>
            <a:r>
              <a:rPr lang="en-US" dirty="0" err="1"/>
              <a:t>speculații</a:t>
            </a:r>
            <a:r>
              <a:rPr lang="en-US" dirty="0"/>
              <a:t> </a:t>
            </a:r>
            <a:r>
              <a:rPr lang="en-US" dirty="0" err="1"/>
              <a:t>asupra</a:t>
            </a:r>
            <a:r>
              <a:rPr lang="en-US" dirty="0"/>
              <a:t> </a:t>
            </a:r>
            <a:r>
              <a:rPr lang="en-US" dirty="0" err="1"/>
              <a:t>implicațiilor</a:t>
            </a:r>
            <a:r>
              <a:rPr lang="en-US" dirty="0"/>
              <a:t> </a:t>
            </a:r>
            <a:r>
              <a:rPr lang="en-US" dirty="0" err="1"/>
              <a:t>translaționale</a:t>
            </a:r>
            <a:r>
              <a:rPr lang="en-US" dirty="0"/>
              <a:t> </a:t>
            </a:r>
            <a:r>
              <a:rPr lang="en-US" dirty="0" err="1"/>
              <a:t>importante</a:t>
            </a:r>
            <a:r>
              <a:rPr lang="en-US" dirty="0"/>
              <a:t>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modularea</a:t>
            </a:r>
            <a:r>
              <a:rPr lang="en-US" dirty="0"/>
              <a:t> </a:t>
            </a:r>
            <a:r>
              <a:rPr lang="en-US" dirty="0" err="1"/>
              <a:t>virulenței</a:t>
            </a:r>
            <a:r>
              <a:rPr lang="en-US" dirty="0"/>
              <a:t> </a:t>
            </a:r>
            <a:r>
              <a:rPr lang="en-US" dirty="0" err="1"/>
              <a:t>intestinului</a:t>
            </a:r>
            <a:r>
              <a:rPr lang="en-US" dirty="0"/>
              <a:t> </a:t>
            </a:r>
            <a:r>
              <a:rPr lang="en-US" dirty="0" err="1"/>
              <a:t>în</a:t>
            </a:r>
            <a:r>
              <a:rPr lang="en-US" dirty="0"/>
              <a:t> </a:t>
            </a:r>
            <a:r>
              <a:rPr lang="en-US" dirty="0" err="1"/>
              <a:t>boala</a:t>
            </a:r>
            <a:r>
              <a:rPr lang="en-US" dirty="0"/>
              <a:t> </a:t>
            </a:r>
            <a:r>
              <a:rPr lang="en-US" dirty="0" err="1"/>
              <a:t>intestinului</a:t>
            </a:r>
            <a:r>
              <a:rPr lang="en-US" dirty="0"/>
              <a:t> </a:t>
            </a:r>
            <a:r>
              <a:rPr lang="en-US" dirty="0" err="1"/>
              <a:t>inflamator</a:t>
            </a:r>
            <a:r>
              <a:rPr lang="en-US" dirty="0"/>
              <a:t>, cu </a:t>
            </a:r>
            <a:r>
              <a:rPr lang="en-US" dirty="0" err="1"/>
              <a:t>scopul</a:t>
            </a:r>
            <a:r>
              <a:rPr lang="en-US" dirty="0"/>
              <a:t> final de a </a:t>
            </a:r>
            <a:r>
              <a:rPr lang="en-US" dirty="0" err="1"/>
              <a:t>promova</a:t>
            </a:r>
            <a:r>
              <a:rPr lang="en-US" dirty="0"/>
              <a:t> </a:t>
            </a:r>
            <a:r>
              <a:rPr lang="en-US" dirty="0" err="1"/>
              <a:t>sănătatea</a:t>
            </a:r>
            <a:r>
              <a:rPr lang="en-US" dirty="0"/>
              <a:t> </a:t>
            </a:r>
            <a:r>
              <a:rPr lang="en-US" dirty="0" err="1"/>
              <a:t>intestinală</a:t>
            </a:r>
            <a:r>
              <a:rPr lang="en-US" dirty="0"/>
              <a:t>.</a:t>
            </a:r>
          </a:p>
        </p:txBody>
      </p:sp>
    </p:spTree>
    <p:extLst>
      <p:ext uri="{BB962C8B-B14F-4D97-AF65-F5344CB8AC3E}">
        <p14:creationId xmlns:p14="http://schemas.microsoft.com/office/powerpoint/2010/main" val="148622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A8B89-BCEB-4B5D-8259-DFE9C1151B2E}"/>
              </a:ext>
            </a:extLst>
          </p:cNvPr>
          <p:cNvSpPr/>
          <p:nvPr/>
        </p:nvSpPr>
        <p:spPr>
          <a:xfrm>
            <a:off x="896587" y="1330036"/>
            <a:ext cx="9049170" cy="3416320"/>
          </a:xfrm>
          <a:prstGeom prst="rect">
            <a:avLst/>
          </a:prstGeom>
        </p:spPr>
        <p:txBody>
          <a:bodyPr wrap="square">
            <a:spAutoFit/>
          </a:bodyPr>
          <a:lstStyle/>
          <a:p>
            <a:r>
              <a:rPr lang="en-US" dirty="0" err="1"/>
              <a:t>Dificultăți</a:t>
            </a:r>
            <a:r>
              <a:rPr lang="en-US" dirty="0"/>
              <a:t> </a:t>
            </a:r>
            <a:r>
              <a:rPr lang="en-US" dirty="0" err="1"/>
              <a:t>tehnice</a:t>
            </a:r>
            <a:r>
              <a:rPr lang="en-US" dirty="0"/>
              <a:t> </a:t>
            </a:r>
            <a:r>
              <a:rPr lang="en-US" dirty="0" err="1"/>
              <a:t>privind</a:t>
            </a:r>
            <a:r>
              <a:rPr lang="en-US" dirty="0"/>
              <a:t>  </a:t>
            </a:r>
            <a:r>
              <a:rPr lang="en-US" dirty="0" err="1"/>
              <a:t>caracterizarea</a:t>
            </a:r>
            <a:r>
              <a:rPr lang="en-US" dirty="0"/>
              <a:t> </a:t>
            </a:r>
            <a:r>
              <a:rPr lang="en-US" dirty="0" err="1"/>
              <a:t>virusului</a:t>
            </a:r>
            <a:r>
              <a:rPr lang="en-US" dirty="0"/>
              <a:t> </a:t>
            </a:r>
            <a:r>
              <a:rPr lang="en-US" dirty="0" err="1"/>
              <a:t>uman</a:t>
            </a:r>
            <a:endParaRPr lang="en-US" dirty="0"/>
          </a:p>
          <a:p>
            <a:endParaRPr lang="en-US" dirty="0"/>
          </a:p>
          <a:p>
            <a:r>
              <a:rPr lang="en-US" dirty="0"/>
              <a:t>1.Identificarea </a:t>
            </a:r>
            <a:r>
              <a:rPr lang="en-US" dirty="0" err="1"/>
              <a:t>bacteriilor</a:t>
            </a:r>
            <a:r>
              <a:rPr lang="en-US" dirty="0"/>
              <a:t> </a:t>
            </a:r>
            <a:r>
              <a:rPr lang="en-US" dirty="0" err="1"/>
              <a:t>în</a:t>
            </a:r>
            <a:r>
              <a:rPr lang="en-US" dirty="0"/>
              <a:t> </a:t>
            </a:r>
            <a:r>
              <a:rPr lang="en-US" dirty="0" err="1"/>
              <a:t>microbioamele</a:t>
            </a:r>
            <a:r>
              <a:rPr lang="en-US" dirty="0"/>
              <a:t> </a:t>
            </a:r>
            <a:r>
              <a:rPr lang="en-US" dirty="0" err="1"/>
              <a:t>umane</a:t>
            </a:r>
            <a:r>
              <a:rPr lang="en-US" dirty="0"/>
              <a:t> </a:t>
            </a:r>
            <a:r>
              <a:rPr lang="en-US" dirty="0" err="1"/>
              <a:t>folosesc</a:t>
            </a:r>
            <a:r>
              <a:rPr lang="en-US" dirty="0"/>
              <a:t> </a:t>
            </a:r>
            <a:r>
              <a:rPr lang="en-US" dirty="0" err="1"/>
              <a:t>secvențe</a:t>
            </a:r>
            <a:r>
              <a:rPr lang="en-US" dirty="0"/>
              <a:t> </a:t>
            </a:r>
            <a:r>
              <a:rPr lang="en-US" dirty="0" err="1"/>
              <a:t>relativ</a:t>
            </a:r>
            <a:r>
              <a:rPr lang="en-US" dirty="0"/>
              <a:t> </a:t>
            </a:r>
            <a:r>
              <a:rPr lang="en-US" dirty="0" err="1"/>
              <a:t>conservate</a:t>
            </a:r>
            <a:r>
              <a:rPr lang="en-US" dirty="0"/>
              <a:t> </a:t>
            </a:r>
            <a:r>
              <a:rPr lang="en-US" dirty="0" err="1"/>
              <a:t>genomice</a:t>
            </a:r>
            <a:r>
              <a:rPr lang="en-US" dirty="0"/>
              <a:t> (rRNA 16S). </a:t>
            </a:r>
          </a:p>
          <a:p>
            <a:endParaRPr lang="en-US" dirty="0"/>
          </a:p>
          <a:p>
            <a:r>
              <a:rPr lang="en-US" dirty="0" err="1"/>
              <a:t>Lipsind</a:t>
            </a:r>
            <a:r>
              <a:rPr lang="en-US" dirty="0"/>
              <a:t> </a:t>
            </a:r>
            <a:r>
              <a:rPr lang="en-US" dirty="0" err="1"/>
              <a:t>astfel</a:t>
            </a:r>
            <a:r>
              <a:rPr lang="en-US" dirty="0"/>
              <a:t> de </a:t>
            </a:r>
            <a:r>
              <a:rPr lang="en-US" dirty="0" err="1"/>
              <a:t>regiuni</a:t>
            </a:r>
            <a:r>
              <a:rPr lang="en-US" dirty="0"/>
              <a:t> </a:t>
            </a:r>
            <a:r>
              <a:rPr lang="en-US" dirty="0" err="1"/>
              <a:t>genomice</a:t>
            </a:r>
            <a:r>
              <a:rPr lang="en-US" dirty="0"/>
              <a:t> </a:t>
            </a:r>
            <a:r>
              <a:rPr lang="en-US" dirty="0" err="1"/>
              <a:t>conservate</a:t>
            </a:r>
            <a:r>
              <a:rPr lang="en-US" dirty="0"/>
              <a:t>, </a:t>
            </a:r>
            <a:r>
              <a:rPr lang="en-US" dirty="0" err="1"/>
              <a:t>secvențele</a:t>
            </a:r>
            <a:r>
              <a:rPr lang="en-US" dirty="0"/>
              <a:t> </a:t>
            </a:r>
            <a:r>
              <a:rPr lang="en-US" dirty="0" err="1"/>
              <a:t>genomice</a:t>
            </a:r>
            <a:r>
              <a:rPr lang="en-US" dirty="0"/>
              <a:t> </a:t>
            </a:r>
            <a:r>
              <a:rPr lang="en-US" dirty="0" err="1"/>
              <a:t>virale</a:t>
            </a:r>
            <a:r>
              <a:rPr lang="en-US" dirty="0"/>
              <a:t> din </a:t>
            </a:r>
            <a:r>
              <a:rPr lang="en-US" dirty="0" err="1"/>
              <a:t>probele</a:t>
            </a:r>
            <a:r>
              <a:rPr lang="en-US" dirty="0"/>
              <a:t> </a:t>
            </a:r>
            <a:r>
              <a:rPr lang="en-US" dirty="0" err="1"/>
              <a:t>umane</a:t>
            </a:r>
            <a:r>
              <a:rPr lang="en-US" dirty="0"/>
              <a:t> sunt </a:t>
            </a:r>
            <a:r>
              <a:rPr lang="en-US" dirty="0" err="1"/>
              <a:t>comparate</a:t>
            </a:r>
            <a:r>
              <a:rPr lang="en-US" dirty="0"/>
              <a:t> cu </a:t>
            </a:r>
            <a:r>
              <a:rPr lang="en-US" dirty="0" err="1"/>
              <a:t>bazele</a:t>
            </a:r>
            <a:r>
              <a:rPr lang="en-US" dirty="0"/>
              <a:t> </a:t>
            </a:r>
            <a:r>
              <a:rPr lang="en-US" dirty="0" err="1"/>
              <a:t>cunoscute</a:t>
            </a:r>
            <a:r>
              <a:rPr lang="en-US" dirty="0"/>
              <a:t> ale </a:t>
            </a:r>
            <a:r>
              <a:rPr lang="en-US" dirty="0" err="1"/>
              <a:t>secvențelor</a:t>
            </a:r>
            <a:r>
              <a:rPr lang="en-US" dirty="0"/>
              <a:t> de </a:t>
            </a:r>
            <a:r>
              <a:rPr lang="en-US" dirty="0" err="1"/>
              <a:t>referință</a:t>
            </a:r>
            <a:r>
              <a:rPr lang="en-US" dirty="0"/>
              <a:t> ale </a:t>
            </a:r>
            <a:r>
              <a:rPr lang="en-US" dirty="0" err="1"/>
              <a:t>virusului</a:t>
            </a:r>
            <a:r>
              <a:rPr lang="en-US" dirty="0"/>
              <a:t>.</a:t>
            </a:r>
          </a:p>
          <a:p>
            <a:endParaRPr lang="en-US" dirty="0"/>
          </a:p>
          <a:p>
            <a:r>
              <a:rPr lang="en-US" dirty="0"/>
              <a:t> </a:t>
            </a:r>
            <a:r>
              <a:rPr lang="en-US" dirty="0" err="1"/>
              <a:t>Dezavantajul</a:t>
            </a:r>
            <a:r>
              <a:rPr lang="en-US" dirty="0"/>
              <a:t> </a:t>
            </a:r>
            <a:r>
              <a:rPr lang="en-US" dirty="0" err="1"/>
              <a:t>este</a:t>
            </a:r>
            <a:r>
              <a:rPr lang="en-US" dirty="0"/>
              <a:t> </a:t>
            </a:r>
            <a:r>
              <a:rPr lang="en-US" dirty="0" err="1"/>
              <a:t>că</a:t>
            </a:r>
            <a:r>
              <a:rPr lang="en-US" dirty="0"/>
              <a:t> </a:t>
            </a:r>
            <a:r>
              <a:rPr lang="en-US" dirty="0" err="1"/>
              <a:t>astfel</a:t>
            </a:r>
            <a:r>
              <a:rPr lang="en-US" dirty="0"/>
              <a:t> de </a:t>
            </a:r>
            <a:r>
              <a:rPr lang="en-US" dirty="0" err="1"/>
              <a:t>baze</a:t>
            </a:r>
            <a:r>
              <a:rPr lang="en-US" dirty="0"/>
              <a:t> de date nu </a:t>
            </a:r>
            <a:r>
              <a:rPr lang="en-US" dirty="0" err="1"/>
              <a:t>includ</a:t>
            </a:r>
            <a:r>
              <a:rPr lang="en-US" dirty="0"/>
              <a:t> </a:t>
            </a:r>
            <a:r>
              <a:rPr lang="en-US" dirty="0" err="1"/>
              <a:t>secvențe</a:t>
            </a:r>
            <a:r>
              <a:rPr lang="en-US" dirty="0"/>
              <a:t> de la </a:t>
            </a:r>
            <a:r>
              <a:rPr lang="en-US" dirty="0" err="1"/>
              <a:t>noi</a:t>
            </a:r>
            <a:r>
              <a:rPr lang="en-US" dirty="0"/>
              <a:t> </a:t>
            </a:r>
            <a:r>
              <a:rPr lang="en-US" dirty="0" err="1"/>
              <a:t>virusuri</a:t>
            </a:r>
            <a:r>
              <a:rPr lang="en-US" dirty="0"/>
              <a:t> (2), </a:t>
            </a:r>
            <a:r>
              <a:rPr lang="en-US" dirty="0" err="1"/>
              <a:t>în</a:t>
            </a:r>
            <a:r>
              <a:rPr lang="en-US" dirty="0"/>
              <a:t> </a:t>
            </a:r>
            <a:r>
              <a:rPr lang="en-US" dirty="0" err="1"/>
              <a:t>timp</a:t>
            </a:r>
            <a:r>
              <a:rPr lang="en-US" dirty="0"/>
              <a:t> </a:t>
            </a:r>
            <a:r>
              <a:rPr lang="en-US" dirty="0" err="1"/>
              <a:t>ce</a:t>
            </a:r>
            <a:r>
              <a:rPr lang="en-US" dirty="0"/>
              <a:t> </a:t>
            </a:r>
            <a:r>
              <a:rPr lang="en-US" dirty="0" err="1"/>
              <a:t>virusul</a:t>
            </a:r>
            <a:r>
              <a:rPr lang="en-US" dirty="0"/>
              <a:t> </a:t>
            </a:r>
            <a:r>
              <a:rPr lang="en-US" dirty="0" err="1"/>
              <a:t>uman</a:t>
            </a:r>
            <a:r>
              <a:rPr lang="en-US" dirty="0"/>
              <a:t> </a:t>
            </a:r>
            <a:r>
              <a:rPr lang="en-US" dirty="0" err="1"/>
              <a:t>conține</a:t>
            </a:r>
            <a:r>
              <a:rPr lang="en-US" dirty="0"/>
              <a:t> </a:t>
            </a:r>
            <a:r>
              <a:rPr lang="en-US" dirty="0" err="1"/>
              <a:t>probabil</a:t>
            </a:r>
            <a:r>
              <a:rPr lang="en-US" dirty="0"/>
              <a:t> </a:t>
            </a:r>
            <a:r>
              <a:rPr lang="en-US" dirty="0" err="1"/>
              <a:t>virusuri</a:t>
            </a:r>
            <a:r>
              <a:rPr lang="en-US" dirty="0"/>
              <a:t> </a:t>
            </a:r>
            <a:r>
              <a:rPr lang="en-US" dirty="0" err="1"/>
              <a:t>încă</a:t>
            </a:r>
            <a:r>
              <a:rPr lang="en-US" dirty="0"/>
              <a:t> </a:t>
            </a:r>
            <a:r>
              <a:rPr lang="en-US" dirty="0" err="1"/>
              <a:t>nedescoperite</a:t>
            </a:r>
            <a:r>
              <a:rPr lang="en-US" dirty="0"/>
              <a:t> </a:t>
            </a:r>
            <a:r>
              <a:rPr lang="en-US" dirty="0" err="1"/>
              <a:t>și</a:t>
            </a:r>
            <a:r>
              <a:rPr lang="en-US" dirty="0"/>
              <a:t> “</a:t>
            </a:r>
            <a:r>
              <a:rPr lang="en-US" dirty="0" err="1"/>
              <a:t>relicve</a:t>
            </a:r>
            <a:r>
              <a:rPr lang="en-US" dirty="0"/>
              <a:t>” </a:t>
            </a:r>
            <a:r>
              <a:rPr lang="en-US" dirty="0" err="1"/>
              <a:t>virale</a:t>
            </a:r>
            <a:r>
              <a:rPr lang="en-US" dirty="0"/>
              <a:t>.</a:t>
            </a:r>
          </a:p>
        </p:txBody>
      </p:sp>
    </p:spTree>
    <p:extLst>
      <p:ext uri="{BB962C8B-B14F-4D97-AF65-F5344CB8AC3E}">
        <p14:creationId xmlns:p14="http://schemas.microsoft.com/office/powerpoint/2010/main" val="90077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A58885-F929-41AC-834F-CF1E5A1D8A06}"/>
              </a:ext>
            </a:extLst>
          </p:cNvPr>
          <p:cNvSpPr/>
          <p:nvPr/>
        </p:nvSpPr>
        <p:spPr>
          <a:xfrm>
            <a:off x="1347850" y="1601949"/>
            <a:ext cx="7695210" cy="3416320"/>
          </a:xfrm>
          <a:prstGeom prst="rect">
            <a:avLst/>
          </a:prstGeom>
        </p:spPr>
        <p:txBody>
          <a:bodyPr wrap="square">
            <a:spAutoFit/>
          </a:bodyPr>
          <a:lstStyle/>
          <a:p>
            <a:r>
              <a:rPr lang="en-US" dirty="0"/>
              <a:t>2.Virusurile au </a:t>
            </a:r>
            <a:r>
              <a:rPr lang="en-US" dirty="0" err="1"/>
              <a:t>genomuri</a:t>
            </a:r>
            <a:r>
              <a:rPr lang="en-US" dirty="0"/>
              <a:t> </a:t>
            </a:r>
            <a:r>
              <a:rPr lang="en-US" dirty="0" err="1"/>
              <a:t>mici</a:t>
            </a:r>
            <a:r>
              <a:rPr lang="en-US" dirty="0"/>
              <a:t> </a:t>
            </a:r>
            <a:r>
              <a:rPr lang="en-US" dirty="0" err="1"/>
              <a:t>și</a:t>
            </a:r>
            <a:r>
              <a:rPr lang="en-US" dirty="0"/>
              <a:t> sunt </a:t>
            </a:r>
            <a:r>
              <a:rPr lang="en-US" dirty="0" err="1"/>
              <a:t>proporțional</a:t>
            </a:r>
            <a:r>
              <a:rPr lang="en-US" dirty="0"/>
              <a:t> </a:t>
            </a:r>
            <a:r>
              <a:rPr lang="en-US" dirty="0" err="1"/>
              <a:t>mai</a:t>
            </a:r>
            <a:r>
              <a:rPr lang="en-US" dirty="0"/>
              <a:t> </a:t>
            </a:r>
            <a:r>
              <a:rPr lang="en-US" dirty="0" err="1"/>
              <a:t>puține</a:t>
            </a:r>
            <a:r>
              <a:rPr lang="en-US" dirty="0"/>
              <a:t> </a:t>
            </a:r>
            <a:r>
              <a:rPr lang="en-US" dirty="0" err="1"/>
              <a:t>în</a:t>
            </a:r>
            <a:r>
              <a:rPr lang="en-US" dirty="0"/>
              <a:t> </a:t>
            </a:r>
            <a:r>
              <a:rPr lang="en-US" dirty="0" err="1"/>
              <a:t>comparație</a:t>
            </a:r>
            <a:r>
              <a:rPr lang="en-US" dirty="0"/>
              <a:t> cu </a:t>
            </a:r>
            <a:r>
              <a:rPr lang="en-US" dirty="0" err="1"/>
              <a:t>bacteriile</a:t>
            </a:r>
            <a:r>
              <a:rPr lang="en-US" dirty="0"/>
              <a:t>.</a:t>
            </a:r>
          </a:p>
          <a:p>
            <a:endParaRPr lang="en-US" dirty="0"/>
          </a:p>
          <a:p>
            <a:r>
              <a:rPr lang="en-US" dirty="0"/>
              <a:t> </a:t>
            </a:r>
            <a:r>
              <a:rPr lang="en-US" dirty="0" err="1"/>
              <a:t>Astfel</a:t>
            </a:r>
            <a:r>
              <a:rPr lang="en-US" dirty="0"/>
              <a:t>, </a:t>
            </a:r>
            <a:r>
              <a:rPr lang="en-US" dirty="0" err="1"/>
              <a:t>acizii</a:t>
            </a:r>
            <a:r>
              <a:rPr lang="en-US" dirty="0"/>
              <a:t> </a:t>
            </a:r>
            <a:r>
              <a:rPr lang="en-US" dirty="0" err="1"/>
              <a:t>nucleici</a:t>
            </a:r>
            <a:r>
              <a:rPr lang="en-US" dirty="0"/>
              <a:t> </a:t>
            </a:r>
            <a:r>
              <a:rPr lang="en-US" dirty="0" err="1"/>
              <a:t>virali</a:t>
            </a:r>
            <a:r>
              <a:rPr lang="en-US" dirty="0"/>
              <a:t> sunt </a:t>
            </a:r>
            <a:r>
              <a:rPr lang="en-US" dirty="0" err="1"/>
              <a:t>proporțional</a:t>
            </a:r>
            <a:r>
              <a:rPr lang="en-US" dirty="0"/>
              <a:t> </a:t>
            </a:r>
            <a:r>
              <a:rPr lang="en-US" dirty="0" err="1"/>
              <a:t>minusculi</a:t>
            </a:r>
            <a:r>
              <a:rPr lang="en-US" dirty="0"/>
              <a:t> </a:t>
            </a:r>
            <a:r>
              <a:rPr lang="en-US" dirty="0" err="1"/>
              <a:t>în</a:t>
            </a:r>
            <a:r>
              <a:rPr lang="en-US" dirty="0"/>
              <a:t> </a:t>
            </a:r>
            <a:r>
              <a:rPr lang="en-US" dirty="0" err="1"/>
              <a:t>totalul</a:t>
            </a:r>
            <a:r>
              <a:rPr lang="en-US" dirty="0"/>
              <a:t> </a:t>
            </a:r>
            <a:r>
              <a:rPr lang="en-US" dirty="0" err="1"/>
              <a:t>derivat</a:t>
            </a:r>
            <a:r>
              <a:rPr lang="en-US" dirty="0"/>
              <a:t> din </a:t>
            </a:r>
            <a:r>
              <a:rPr lang="en-US" dirty="0" err="1"/>
              <a:t>comunitățile</a:t>
            </a:r>
            <a:r>
              <a:rPr lang="en-US" dirty="0"/>
              <a:t> </a:t>
            </a:r>
            <a:r>
              <a:rPr lang="en-US" dirty="0" err="1"/>
              <a:t>microbiene</a:t>
            </a:r>
            <a:r>
              <a:rPr lang="en-US" dirty="0"/>
              <a:t> </a:t>
            </a:r>
            <a:r>
              <a:rPr lang="en-US" dirty="0" err="1"/>
              <a:t>umane</a:t>
            </a:r>
            <a:r>
              <a:rPr lang="en-US" dirty="0"/>
              <a:t>.</a:t>
            </a:r>
          </a:p>
          <a:p>
            <a:endParaRPr lang="en-US" dirty="0"/>
          </a:p>
          <a:p>
            <a:r>
              <a:rPr lang="en-US" dirty="0" err="1"/>
              <a:t>Pentru</a:t>
            </a:r>
            <a:r>
              <a:rPr lang="en-US" dirty="0"/>
              <a:t> a le </a:t>
            </a:r>
            <a:r>
              <a:rPr lang="en-US" dirty="0" err="1"/>
              <a:t>detecta</a:t>
            </a:r>
            <a:r>
              <a:rPr lang="en-US" dirty="0"/>
              <a:t>, </a:t>
            </a:r>
            <a:r>
              <a:rPr lang="en-US" dirty="0" err="1"/>
              <a:t>trebuiesc</a:t>
            </a:r>
            <a:r>
              <a:rPr lang="en-US" dirty="0"/>
              <a:t> </a:t>
            </a:r>
            <a:r>
              <a:rPr lang="en-US" dirty="0" err="1"/>
              <a:t>îmbogățiti</a:t>
            </a:r>
            <a:r>
              <a:rPr lang="en-US" dirty="0"/>
              <a:t> </a:t>
            </a:r>
            <a:r>
              <a:rPr lang="en-US" dirty="0" err="1"/>
              <a:t>acizii</a:t>
            </a:r>
            <a:r>
              <a:rPr lang="en-US" dirty="0"/>
              <a:t> </a:t>
            </a:r>
            <a:r>
              <a:rPr lang="en-US" dirty="0" err="1"/>
              <a:t>nucleici</a:t>
            </a:r>
            <a:r>
              <a:rPr lang="en-US" dirty="0"/>
              <a:t> </a:t>
            </a:r>
            <a:r>
              <a:rPr lang="en-US" dirty="0" err="1"/>
              <a:t>virali</a:t>
            </a:r>
            <a:r>
              <a:rPr lang="en-US" dirty="0"/>
              <a:t> </a:t>
            </a:r>
            <a:r>
              <a:rPr lang="en-US" dirty="0" err="1"/>
              <a:t>înainte</a:t>
            </a:r>
            <a:r>
              <a:rPr lang="en-US" dirty="0"/>
              <a:t> de </a:t>
            </a:r>
            <a:r>
              <a:rPr lang="en-US" dirty="0" err="1"/>
              <a:t>analiza</a:t>
            </a:r>
            <a:r>
              <a:rPr lang="en-US" dirty="0"/>
              <a:t> </a:t>
            </a:r>
            <a:r>
              <a:rPr lang="en-US" dirty="0" err="1"/>
              <a:t>secvenței</a:t>
            </a:r>
            <a:r>
              <a:rPr lang="en-US" dirty="0"/>
              <a:t>.</a:t>
            </a:r>
          </a:p>
          <a:p>
            <a:endParaRPr lang="en-US" dirty="0"/>
          </a:p>
          <a:p>
            <a:r>
              <a:rPr lang="en-US" dirty="0"/>
              <a:t>La </a:t>
            </a:r>
            <a:r>
              <a:rPr lang="en-US" dirty="0" err="1"/>
              <a:t>rândul</a:t>
            </a:r>
            <a:r>
              <a:rPr lang="en-US" dirty="0"/>
              <a:t> </a:t>
            </a:r>
            <a:r>
              <a:rPr lang="en-US" dirty="0" err="1"/>
              <a:t>lor</a:t>
            </a:r>
            <a:r>
              <a:rPr lang="en-US" dirty="0"/>
              <a:t>, </a:t>
            </a:r>
            <a:r>
              <a:rPr lang="en-US" dirty="0" err="1"/>
              <a:t>metodele</a:t>
            </a:r>
            <a:r>
              <a:rPr lang="en-US" dirty="0"/>
              <a:t> de </a:t>
            </a:r>
            <a:r>
              <a:rPr lang="en-US" dirty="0" err="1"/>
              <a:t>îmbogățire</a:t>
            </a:r>
            <a:r>
              <a:rPr lang="en-US" dirty="0"/>
              <a:t>  </a:t>
            </a:r>
            <a:r>
              <a:rPr lang="en-US" dirty="0" err="1"/>
              <a:t>selectiv</a:t>
            </a:r>
            <a:r>
              <a:rPr lang="en-US" dirty="0"/>
              <a:t> </a:t>
            </a:r>
            <a:r>
              <a:rPr lang="en-US" dirty="0" err="1"/>
              <a:t>sau</a:t>
            </a:r>
            <a:r>
              <a:rPr lang="en-US" dirty="0"/>
              <a:t> </a:t>
            </a:r>
            <a:r>
              <a:rPr lang="en-US" dirty="0" err="1"/>
              <a:t>involuntar</a:t>
            </a:r>
            <a:r>
              <a:rPr lang="en-US" dirty="0"/>
              <a:t>, </a:t>
            </a:r>
            <a:r>
              <a:rPr lang="en-US" dirty="0" err="1"/>
              <a:t>ar</a:t>
            </a:r>
            <a:r>
              <a:rPr lang="en-US" dirty="0"/>
              <a:t> </a:t>
            </a:r>
            <a:r>
              <a:rPr lang="en-US" dirty="0" err="1"/>
              <a:t>putea</a:t>
            </a:r>
            <a:r>
              <a:rPr lang="en-US" dirty="0"/>
              <a:t> </a:t>
            </a:r>
            <a:r>
              <a:rPr lang="en-US" dirty="0" err="1"/>
              <a:t>influența</a:t>
            </a:r>
            <a:r>
              <a:rPr lang="en-US" dirty="0"/>
              <a:t> </a:t>
            </a:r>
            <a:r>
              <a:rPr lang="en-US" dirty="0" err="1"/>
              <a:t>anumite</a:t>
            </a:r>
            <a:r>
              <a:rPr lang="en-US" dirty="0"/>
              <a:t> </a:t>
            </a:r>
            <a:r>
              <a:rPr lang="en-US" dirty="0" err="1"/>
              <a:t>virusuri</a:t>
            </a:r>
            <a:r>
              <a:rPr lang="en-US" dirty="0"/>
              <a:t> </a:t>
            </a:r>
            <a:r>
              <a:rPr lang="en-US" dirty="0" err="1"/>
              <a:t>și</a:t>
            </a:r>
            <a:r>
              <a:rPr lang="en-US" dirty="0"/>
              <a:t> </a:t>
            </a:r>
            <a:r>
              <a:rPr lang="en-US" dirty="0" err="1"/>
              <a:t>ar</a:t>
            </a:r>
            <a:r>
              <a:rPr lang="en-US" dirty="0"/>
              <a:t> duce la </a:t>
            </a:r>
            <a:r>
              <a:rPr lang="en-US" dirty="0" err="1"/>
              <a:t>pierderea</a:t>
            </a:r>
            <a:r>
              <a:rPr lang="en-US" dirty="0"/>
              <a:t> </a:t>
            </a:r>
            <a:r>
              <a:rPr lang="en-US" dirty="0" err="1"/>
              <a:t>virusurilor</a:t>
            </a:r>
            <a:r>
              <a:rPr lang="en-US" dirty="0"/>
              <a:t> cu </a:t>
            </a:r>
            <a:r>
              <a:rPr lang="en-US" dirty="0" err="1"/>
              <a:t>abundență</a:t>
            </a:r>
            <a:r>
              <a:rPr lang="en-US" dirty="0"/>
              <a:t> </a:t>
            </a:r>
            <a:r>
              <a:rPr lang="en-US" dirty="0" err="1"/>
              <a:t>scăzută</a:t>
            </a:r>
            <a:r>
              <a:rPr lang="en-US" dirty="0"/>
              <a:t>.</a:t>
            </a:r>
          </a:p>
        </p:txBody>
      </p:sp>
    </p:spTree>
    <p:extLst>
      <p:ext uri="{BB962C8B-B14F-4D97-AF65-F5344CB8AC3E}">
        <p14:creationId xmlns:p14="http://schemas.microsoft.com/office/powerpoint/2010/main" val="94612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30201" y="508000"/>
            <a:ext cx="10651066" cy="677108"/>
          </a:xfrm>
          <a:prstGeom prst="rect">
            <a:avLst/>
          </a:prstGeom>
        </p:spPr>
        <p:txBody>
          <a:bodyPr wrap="square">
            <a:spAutoFit/>
          </a:bodyPr>
          <a:lstStyle/>
          <a:p>
            <a:pPr fontAlgn="base">
              <a:buFont typeface="Arial" panose="020B0604020202020204" pitchFamily="34" charset="0"/>
              <a:buChar char="•"/>
            </a:pPr>
            <a:endParaRPr lang="en-US" dirty="0">
              <a:solidFill>
                <a:srgbClr val="777777"/>
              </a:solidFill>
              <a:latin typeface="inherit"/>
            </a:endParaRPr>
          </a:p>
          <a:p>
            <a:pPr fontAlgn="base"/>
            <a:endParaRPr lang="en-US" sz="2000" b="0" i="0" dirty="0">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8F43894-54C8-49FE-B9E4-7251B36EA3DD}"/>
              </a:ext>
            </a:extLst>
          </p:cNvPr>
          <p:cNvSpPr/>
          <p:nvPr/>
        </p:nvSpPr>
        <p:spPr>
          <a:xfrm>
            <a:off x="330201" y="1951315"/>
            <a:ext cx="9470572" cy="3416320"/>
          </a:xfrm>
          <a:prstGeom prst="rect">
            <a:avLst/>
          </a:prstGeom>
        </p:spPr>
        <p:txBody>
          <a:bodyPr wrap="square">
            <a:spAutoFit/>
          </a:bodyPr>
          <a:lstStyle/>
          <a:p>
            <a:r>
              <a:rPr lang="en-US" dirty="0" err="1"/>
              <a:t>Microbiomul</a:t>
            </a:r>
            <a:r>
              <a:rPr lang="en-US" dirty="0"/>
              <a:t> intestinal </a:t>
            </a:r>
            <a:r>
              <a:rPr lang="en-US" dirty="0" err="1"/>
              <a:t>este</a:t>
            </a:r>
            <a:r>
              <a:rPr lang="en-US" dirty="0"/>
              <a:t> </a:t>
            </a:r>
            <a:r>
              <a:rPr lang="en-US" dirty="0" err="1"/>
              <a:t>în</a:t>
            </a:r>
            <a:r>
              <a:rPr lang="en-US" dirty="0"/>
              <a:t> </a:t>
            </a:r>
            <a:r>
              <a:rPr lang="en-US" dirty="0" err="1"/>
              <a:t>prezent</a:t>
            </a:r>
            <a:r>
              <a:rPr lang="en-US" dirty="0"/>
              <a:t>, </a:t>
            </a:r>
            <a:r>
              <a:rPr lang="en-US" dirty="0" err="1"/>
              <a:t>cel</a:t>
            </a:r>
            <a:r>
              <a:rPr lang="en-US" dirty="0"/>
              <a:t> </a:t>
            </a:r>
            <a:r>
              <a:rPr lang="en-US" dirty="0" err="1"/>
              <a:t>mai</a:t>
            </a:r>
            <a:r>
              <a:rPr lang="en-US" dirty="0"/>
              <a:t> </a:t>
            </a:r>
            <a:r>
              <a:rPr lang="en-US" dirty="0" err="1"/>
              <a:t>cercetat</a:t>
            </a:r>
            <a:r>
              <a:rPr lang="en-US" dirty="0"/>
              <a:t>, </a:t>
            </a:r>
            <a:r>
              <a:rPr lang="en-US" dirty="0" err="1"/>
              <a:t>dar</a:t>
            </a:r>
            <a:r>
              <a:rPr lang="en-US" dirty="0"/>
              <a:t> </a:t>
            </a:r>
            <a:r>
              <a:rPr lang="en-US" dirty="0" err="1"/>
              <a:t>există</a:t>
            </a:r>
            <a:r>
              <a:rPr lang="en-US" dirty="0"/>
              <a:t>, de </a:t>
            </a:r>
            <a:r>
              <a:rPr lang="en-US" dirty="0" err="1"/>
              <a:t>asemenea</a:t>
            </a:r>
            <a:r>
              <a:rPr lang="en-US" dirty="0"/>
              <a:t>, </a:t>
            </a:r>
            <a:r>
              <a:rPr lang="en-US" dirty="0" err="1"/>
              <a:t>microbiomul</a:t>
            </a:r>
            <a:r>
              <a:rPr lang="en-US" dirty="0"/>
              <a:t> oral, pe </a:t>
            </a:r>
            <a:r>
              <a:rPr lang="en-US" dirty="0" err="1"/>
              <a:t>piele</a:t>
            </a:r>
            <a:r>
              <a:rPr lang="en-US" dirty="0"/>
              <a:t>, </a:t>
            </a:r>
            <a:r>
              <a:rPr lang="en-US" dirty="0" err="1"/>
              <a:t>și</a:t>
            </a:r>
            <a:r>
              <a:rPr lang="en-US" dirty="0"/>
              <a:t> </a:t>
            </a:r>
            <a:r>
              <a:rPr lang="en-US" dirty="0" err="1"/>
              <a:t>chiar</a:t>
            </a:r>
            <a:r>
              <a:rPr lang="en-US" dirty="0"/>
              <a:t> </a:t>
            </a:r>
            <a:r>
              <a:rPr lang="en-US" dirty="0" err="1"/>
              <a:t>mici</a:t>
            </a:r>
            <a:r>
              <a:rPr lang="en-US" dirty="0"/>
              <a:t> </a:t>
            </a:r>
            <a:r>
              <a:rPr lang="en-US" dirty="0" err="1"/>
              <a:t>cantități</a:t>
            </a:r>
            <a:r>
              <a:rPr lang="en-US" dirty="0"/>
              <a:t> </a:t>
            </a:r>
            <a:r>
              <a:rPr lang="en-US" dirty="0" err="1"/>
              <a:t>în</a:t>
            </a:r>
            <a:r>
              <a:rPr lang="en-US" dirty="0"/>
              <a:t> </a:t>
            </a:r>
            <a:r>
              <a:rPr lang="en-US" dirty="0" err="1"/>
              <a:t>plămâni</a:t>
            </a:r>
            <a:r>
              <a:rPr lang="en-US" dirty="0"/>
              <a:t>, </a:t>
            </a:r>
            <a:r>
              <a:rPr lang="en-US" dirty="0" err="1"/>
              <a:t>despre</a:t>
            </a:r>
            <a:r>
              <a:rPr lang="en-US" dirty="0"/>
              <a:t> care </a:t>
            </a:r>
            <a:r>
              <a:rPr lang="en-US" dirty="0" err="1"/>
              <a:t>multa</a:t>
            </a:r>
            <a:r>
              <a:rPr lang="en-US" dirty="0"/>
              <a:t> </a:t>
            </a:r>
            <a:r>
              <a:rPr lang="en-US" dirty="0" err="1"/>
              <a:t>vreme</a:t>
            </a:r>
            <a:r>
              <a:rPr lang="en-US" dirty="0"/>
              <a:t> s-a </a:t>
            </a:r>
            <a:r>
              <a:rPr lang="en-US" dirty="0" err="1"/>
              <a:t>crezut</a:t>
            </a:r>
            <a:r>
              <a:rPr lang="en-US" dirty="0"/>
              <a:t> a fi </a:t>
            </a:r>
            <a:r>
              <a:rPr lang="en-US" dirty="0" err="1"/>
              <a:t>complet</a:t>
            </a:r>
            <a:r>
              <a:rPr lang="en-US" dirty="0"/>
              <a:t> </a:t>
            </a:r>
            <a:r>
              <a:rPr lang="en-US" dirty="0" err="1"/>
              <a:t>steril</a:t>
            </a:r>
            <a:r>
              <a:rPr lang="en-US" dirty="0"/>
              <a:t>, </a:t>
            </a:r>
            <a:r>
              <a:rPr lang="en-US" dirty="0" err="1"/>
              <a:t>viromul</a:t>
            </a:r>
            <a:r>
              <a:rPr lang="en-US" dirty="0"/>
              <a:t>, </a:t>
            </a:r>
            <a:r>
              <a:rPr lang="en-US" dirty="0" err="1"/>
              <a:t>micobiomul</a:t>
            </a:r>
            <a:r>
              <a:rPr lang="en-US" dirty="0"/>
              <a:t>( </a:t>
            </a:r>
            <a:r>
              <a:rPr lang="en-US" dirty="0" err="1"/>
              <a:t>fungomul</a:t>
            </a:r>
            <a:r>
              <a:rPr lang="en-US" dirty="0"/>
              <a:t>). </a:t>
            </a:r>
          </a:p>
          <a:p>
            <a:endParaRPr lang="en-US" dirty="0"/>
          </a:p>
          <a:p>
            <a:r>
              <a:rPr lang="en-US" dirty="0" err="1"/>
              <a:t>Tehnici</a:t>
            </a:r>
            <a:r>
              <a:rPr lang="en-US" dirty="0"/>
              <a:t> </a:t>
            </a:r>
            <a:r>
              <a:rPr lang="en-US" dirty="0" err="1"/>
              <a:t>mai</a:t>
            </a:r>
            <a:r>
              <a:rPr lang="en-US" dirty="0"/>
              <a:t> </a:t>
            </a:r>
            <a:r>
              <a:rPr lang="en-US" dirty="0" err="1"/>
              <a:t>ieftine</a:t>
            </a:r>
            <a:r>
              <a:rPr lang="en-US" dirty="0"/>
              <a:t> </a:t>
            </a:r>
            <a:r>
              <a:rPr lang="en-US" dirty="0" err="1"/>
              <a:t>pentru</a:t>
            </a:r>
            <a:r>
              <a:rPr lang="en-US" dirty="0"/>
              <a:t> </a:t>
            </a:r>
            <a:r>
              <a:rPr lang="en-US" dirty="0" err="1"/>
              <a:t>analiză</a:t>
            </a:r>
            <a:r>
              <a:rPr lang="en-US" dirty="0"/>
              <a:t> </a:t>
            </a:r>
            <a:r>
              <a:rPr lang="en-US" dirty="0" err="1"/>
              <a:t>microbiană</a:t>
            </a:r>
            <a:r>
              <a:rPr lang="en-US" dirty="0"/>
              <a:t> </a:t>
            </a:r>
            <a:r>
              <a:rPr lang="en-US" dirty="0" err="1"/>
              <a:t>si</a:t>
            </a:r>
            <a:r>
              <a:rPr lang="en-US" dirty="0"/>
              <a:t> </a:t>
            </a:r>
            <a:r>
              <a:rPr lang="en-US" dirty="0" err="1"/>
              <a:t>virala</a:t>
            </a:r>
            <a:r>
              <a:rPr lang="en-US" dirty="0"/>
              <a:t> cu  </a:t>
            </a:r>
            <a:r>
              <a:rPr lang="en-US" dirty="0" err="1"/>
              <a:t>tinta</a:t>
            </a:r>
            <a:r>
              <a:rPr lang="en-US" dirty="0"/>
              <a:t> </a:t>
            </a:r>
            <a:r>
              <a:rPr lang="en-US" dirty="0" err="1"/>
              <a:t>metagenomica</a:t>
            </a:r>
            <a:r>
              <a:rPr lang="en-US" dirty="0"/>
              <a:t> au </a:t>
            </a:r>
            <a:r>
              <a:rPr lang="en-US" dirty="0" err="1"/>
              <a:t>condus</a:t>
            </a:r>
            <a:r>
              <a:rPr lang="en-US" dirty="0"/>
              <a:t> la </a:t>
            </a:r>
            <a:r>
              <a:rPr lang="en-US" dirty="0" err="1"/>
              <a:t>progresul</a:t>
            </a:r>
            <a:r>
              <a:rPr lang="en-US" dirty="0"/>
              <a:t> </a:t>
            </a:r>
            <a:r>
              <a:rPr lang="en-US" dirty="0" err="1"/>
              <a:t>înțelegerii</a:t>
            </a:r>
            <a:r>
              <a:rPr lang="en-US" dirty="0"/>
              <a:t> </a:t>
            </a:r>
            <a:r>
              <a:rPr lang="en-US" dirty="0" err="1"/>
              <a:t>microbiomului</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metodele</a:t>
            </a:r>
            <a:r>
              <a:rPr lang="en-US" dirty="0"/>
              <a:t> de </a:t>
            </a:r>
            <a:r>
              <a:rPr lang="en-US" dirty="0" err="1"/>
              <a:t>cultivare</a:t>
            </a:r>
            <a:r>
              <a:rPr lang="en-US" dirty="0"/>
              <a:t> a </a:t>
            </a:r>
            <a:r>
              <a:rPr lang="en-US" dirty="0" err="1"/>
              <a:t>organismelor</a:t>
            </a:r>
            <a:r>
              <a:rPr lang="en-US" dirty="0"/>
              <a:t> pe </a:t>
            </a:r>
            <a:r>
              <a:rPr lang="en-US" dirty="0" err="1"/>
              <a:t>suport</a:t>
            </a:r>
            <a:r>
              <a:rPr lang="en-US" dirty="0"/>
              <a:t> </a:t>
            </a:r>
            <a:r>
              <a:rPr lang="en-US" dirty="0" err="1"/>
              <a:t>steril</a:t>
            </a:r>
            <a:r>
              <a:rPr lang="en-US" dirty="0"/>
              <a:t> Nu </a:t>
            </a:r>
            <a:r>
              <a:rPr lang="en-US" dirty="0" err="1"/>
              <a:t>reusesc</a:t>
            </a:r>
            <a:r>
              <a:rPr lang="en-US" dirty="0"/>
              <a:t> </a:t>
            </a:r>
            <a:r>
              <a:rPr lang="en-US" dirty="0" err="1"/>
              <a:t>sa</a:t>
            </a:r>
            <a:r>
              <a:rPr lang="en-US" dirty="0"/>
              <a:t> determine </a:t>
            </a:r>
            <a:r>
              <a:rPr lang="en-US" dirty="0" err="1"/>
              <a:t>decat</a:t>
            </a:r>
            <a:r>
              <a:rPr lang="en-US" dirty="0"/>
              <a:t> </a:t>
            </a:r>
            <a:r>
              <a:rPr lang="en-US" dirty="0" err="1"/>
              <a:t>cel</a:t>
            </a:r>
            <a:r>
              <a:rPr lang="en-US" dirty="0"/>
              <a:t> </a:t>
            </a:r>
            <a:r>
              <a:rPr lang="en-US" dirty="0" err="1"/>
              <a:t>mult</a:t>
            </a:r>
            <a:r>
              <a:rPr lang="en-US" dirty="0"/>
              <a:t> </a:t>
            </a:r>
            <a:r>
              <a:rPr lang="en-US" dirty="0" err="1"/>
              <a:t>jumătate</a:t>
            </a:r>
            <a:r>
              <a:rPr lang="en-US" dirty="0"/>
              <a:t> din </a:t>
            </a:r>
            <a:r>
              <a:rPr lang="en-US" dirty="0" err="1"/>
              <a:t>microbii</a:t>
            </a:r>
            <a:r>
              <a:rPr lang="en-US" dirty="0"/>
              <a:t>, fungi, </a:t>
            </a:r>
            <a:r>
              <a:rPr lang="en-US" dirty="0" err="1"/>
              <a:t>virusii</a:t>
            </a:r>
            <a:r>
              <a:rPr lang="en-US" dirty="0"/>
              <a:t> </a:t>
            </a:r>
            <a:r>
              <a:rPr lang="en-US" dirty="0" err="1"/>
              <a:t>ce</a:t>
            </a:r>
            <a:r>
              <a:rPr lang="en-US" dirty="0"/>
              <a:t> </a:t>
            </a:r>
            <a:r>
              <a:rPr lang="en-US" dirty="0" err="1"/>
              <a:t>populeaza</a:t>
            </a:r>
            <a:r>
              <a:rPr lang="en-US" dirty="0"/>
              <a:t> </a:t>
            </a:r>
            <a:r>
              <a:rPr lang="en-US" dirty="0" err="1"/>
              <a:t>microbiomul</a:t>
            </a:r>
            <a:r>
              <a:rPr lang="en-US" dirty="0"/>
              <a:t> </a:t>
            </a:r>
            <a:r>
              <a:rPr lang="en-US" dirty="0" err="1"/>
              <a:t>uman</a:t>
            </a:r>
            <a:r>
              <a:rPr lang="en-US" dirty="0"/>
              <a:t>.</a:t>
            </a:r>
          </a:p>
          <a:p>
            <a:endParaRPr lang="en-US" dirty="0"/>
          </a:p>
          <a:p>
            <a:r>
              <a:rPr lang="en-US" dirty="0"/>
              <a:t> A </a:t>
            </a:r>
            <a:r>
              <a:rPr lang="en-US" dirty="0" err="1"/>
              <a:t>devenit</a:t>
            </a:r>
            <a:r>
              <a:rPr lang="en-US" dirty="0"/>
              <a:t> </a:t>
            </a:r>
            <a:r>
              <a:rPr lang="en-US" dirty="0" err="1"/>
              <a:t>clar</a:t>
            </a:r>
            <a:r>
              <a:rPr lang="en-US" dirty="0"/>
              <a:t> </a:t>
            </a:r>
            <a:r>
              <a:rPr lang="en-US" dirty="0" err="1"/>
              <a:t>că</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bacteriile</a:t>
            </a:r>
            <a:r>
              <a:rPr lang="en-US" dirty="0"/>
              <a:t> sunt </a:t>
            </a:r>
            <a:r>
              <a:rPr lang="en-US" dirty="0" err="1"/>
              <a:t>majoritare</a:t>
            </a:r>
            <a:r>
              <a:rPr lang="en-US" dirty="0"/>
              <a:t> </a:t>
            </a:r>
            <a:r>
              <a:rPr lang="en-US" dirty="0" err="1"/>
              <a:t>prin</a:t>
            </a:r>
            <a:r>
              <a:rPr lang="en-US" dirty="0"/>
              <a:t> </a:t>
            </a:r>
            <a:r>
              <a:rPr lang="en-US" dirty="0" err="1"/>
              <a:t>numar</a:t>
            </a:r>
            <a:r>
              <a:rPr lang="en-US" dirty="0"/>
              <a:t> de </a:t>
            </a:r>
            <a:r>
              <a:rPr lang="en-US" dirty="0" err="1"/>
              <a:t>populatii</a:t>
            </a:r>
            <a:r>
              <a:rPr lang="en-US" dirty="0"/>
              <a:t>, </a:t>
            </a:r>
            <a:r>
              <a:rPr lang="en-US" dirty="0" err="1"/>
              <a:t>ecosistemul</a:t>
            </a:r>
            <a:r>
              <a:rPr lang="en-US" dirty="0"/>
              <a:t> </a:t>
            </a:r>
            <a:r>
              <a:rPr lang="en-US" dirty="0" err="1"/>
              <a:t>nostru</a:t>
            </a:r>
            <a:r>
              <a:rPr lang="en-US" dirty="0"/>
              <a:t> intern </a:t>
            </a:r>
            <a:r>
              <a:rPr lang="en-US" dirty="0" err="1"/>
              <a:t>conține</a:t>
            </a:r>
            <a:r>
              <a:rPr lang="en-US" dirty="0"/>
              <a:t> </a:t>
            </a:r>
            <a:r>
              <a:rPr lang="en-US" dirty="0" err="1"/>
              <a:t>și</a:t>
            </a:r>
            <a:r>
              <a:rPr lang="en-US" dirty="0"/>
              <a:t> el </a:t>
            </a:r>
            <a:r>
              <a:rPr lang="en-US" dirty="0" err="1"/>
              <a:t>viruși</a:t>
            </a:r>
            <a:r>
              <a:rPr lang="en-US" dirty="0"/>
              <a:t> ("</a:t>
            </a:r>
            <a:r>
              <a:rPr lang="en-US" dirty="0" err="1"/>
              <a:t>viromul</a:t>
            </a:r>
            <a:r>
              <a:rPr lang="en-US" dirty="0"/>
              <a:t>”) </a:t>
            </a:r>
            <a:r>
              <a:rPr lang="en-US" dirty="0" err="1"/>
              <a:t>și</a:t>
            </a:r>
            <a:r>
              <a:rPr lang="en-US" dirty="0"/>
              <a:t> </a:t>
            </a:r>
            <a:r>
              <a:rPr lang="en-US" dirty="0" err="1"/>
              <a:t>ciupercile</a:t>
            </a:r>
            <a:r>
              <a:rPr lang="en-US" dirty="0"/>
              <a:t>("</a:t>
            </a:r>
            <a:r>
              <a:rPr lang="en-US" dirty="0" err="1"/>
              <a:t>fungom</a:t>
            </a:r>
            <a:r>
              <a:rPr lang="en-US" dirty="0"/>
              <a:t>" </a:t>
            </a:r>
            <a:r>
              <a:rPr lang="en-US" dirty="0" err="1"/>
              <a:t>sau</a:t>
            </a:r>
            <a:r>
              <a:rPr lang="en-US" dirty="0"/>
              <a:t> "</a:t>
            </a:r>
            <a:r>
              <a:rPr lang="en-US" dirty="0" err="1"/>
              <a:t>micobiome</a:t>
            </a:r>
            <a:r>
              <a:rPr lang="en-US" dirty="0"/>
              <a:t>").</a:t>
            </a:r>
          </a:p>
        </p:txBody>
      </p:sp>
    </p:spTree>
    <p:extLst>
      <p:ext uri="{BB962C8B-B14F-4D97-AF65-F5344CB8AC3E}">
        <p14:creationId xmlns:p14="http://schemas.microsoft.com/office/powerpoint/2010/main" val="2406897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qph.ec.quoracdn.net/main-qimg-248e4e6255100aa93b44f6a3f61ff140">
            <a:extLst>
              <a:ext uri="{FF2B5EF4-FFF2-40B4-BE49-F238E27FC236}">
                <a16:creationId xmlns:a16="http://schemas.microsoft.com/office/drawing/2014/main" id="{9D53D376-AA68-4DDD-A3FD-A1F0490BB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420" y="742208"/>
            <a:ext cx="8356335" cy="522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58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CEE422-F76B-458E-A3D6-2F4FE4CE6C82}"/>
              </a:ext>
            </a:extLst>
          </p:cNvPr>
          <p:cNvSpPr/>
          <p:nvPr/>
        </p:nvSpPr>
        <p:spPr>
          <a:xfrm>
            <a:off x="659080" y="1514105"/>
            <a:ext cx="9155876" cy="3416320"/>
          </a:xfrm>
          <a:prstGeom prst="rect">
            <a:avLst/>
          </a:prstGeom>
        </p:spPr>
        <p:txBody>
          <a:bodyPr wrap="square">
            <a:spAutoFit/>
          </a:bodyPr>
          <a:lstStyle/>
          <a:p>
            <a:r>
              <a:rPr lang="en-US" dirty="0" err="1"/>
              <a:t>Viromul</a:t>
            </a:r>
            <a:r>
              <a:rPr lang="en-US" dirty="0"/>
              <a:t> </a:t>
            </a:r>
            <a:r>
              <a:rPr lang="en-US" dirty="0" err="1"/>
              <a:t>uman</a:t>
            </a:r>
            <a:r>
              <a:rPr lang="en-US" dirty="0"/>
              <a:t>  se </a:t>
            </a:r>
            <a:r>
              <a:rPr lang="en-US" dirty="0" err="1"/>
              <a:t>constituie</a:t>
            </a:r>
            <a:r>
              <a:rPr lang="en-US" dirty="0"/>
              <a:t> din </a:t>
            </a:r>
            <a:r>
              <a:rPr lang="en-US" dirty="0" err="1"/>
              <a:t>comunități</a:t>
            </a:r>
            <a:r>
              <a:rPr lang="en-US" dirty="0"/>
              <a:t> </a:t>
            </a:r>
            <a:r>
              <a:rPr lang="en-US" dirty="0" err="1"/>
              <a:t>virale</a:t>
            </a:r>
            <a:r>
              <a:rPr lang="en-US" dirty="0"/>
              <a:t>  din </a:t>
            </a:r>
            <a:r>
              <a:rPr lang="en-US" dirty="0" err="1"/>
              <a:t>si</a:t>
            </a:r>
            <a:r>
              <a:rPr lang="en-US" dirty="0"/>
              <a:t> de pe tot </a:t>
            </a:r>
            <a:r>
              <a:rPr lang="en-US" dirty="0" err="1"/>
              <a:t>corpul</a:t>
            </a:r>
            <a:r>
              <a:rPr lang="en-US" dirty="0"/>
              <a:t> </a:t>
            </a:r>
            <a:r>
              <a:rPr lang="en-US" dirty="0" err="1"/>
              <a:t>uman</a:t>
            </a:r>
            <a:r>
              <a:rPr lang="en-US" dirty="0"/>
              <a:t>.</a:t>
            </a:r>
          </a:p>
          <a:p>
            <a:endParaRPr lang="en-US" dirty="0"/>
          </a:p>
          <a:p>
            <a:r>
              <a:rPr lang="en-US" dirty="0" err="1"/>
              <a:t>Comunitatile</a:t>
            </a:r>
            <a:r>
              <a:rPr lang="en-US" dirty="0"/>
              <a:t> </a:t>
            </a:r>
            <a:r>
              <a:rPr lang="en-US" dirty="0" err="1"/>
              <a:t>virale</a:t>
            </a:r>
            <a:r>
              <a:rPr lang="en-US" dirty="0"/>
              <a:t> </a:t>
            </a:r>
            <a:r>
              <a:rPr lang="en-US" dirty="0" err="1"/>
              <a:t>umane</a:t>
            </a:r>
            <a:r>
              <a:rPr lang="en-US" dirty="0"/>
              <a:t> </a:t>
            </a:r>
            <a:r>
              <a:rPr lang="en-US" dirty="0" err="1"/>
              <a:t>contin</a:t>
            </a:r>
            <a:r>
              <a:rPr lang="en-US" dirty="0"/>
              <a:t> </a:t>
            </a:r>
            <a:r>
              <a:rPr lang="en-US" dirty="0" err="1"/>
              <a:t>gama</a:t>
            </a:r>
            <a:r>
              <a:rPr lang="en-US" dirty="0"/>
              <a:t> de “</a:t>
            </a:r>
            <a:r>
              <a:rPr lang="en-US" dirty="0" err="1"/>
              <a:t>relicve</a:t>
            </a:r>
            <a:r>
              <a:rPr lang="en-US" dirty="0"/>
              <a:t> </a:t>
            </a:r>
            <a:r>
              <a:rPr lang="en-US" dirty="0" err="1"/>
              <a:t>virale</a:t>
            </a:r>
            <a:r>
              <a:rPr lang="en-US" dirty="0"/>
              <a:t>” cum </a:t>
            </a:r>
            <a:r>
              <a:rPr lang="en-US" dirty="0" err="1"/>
              <a:t>ar</a:t>
            </a:r>
            <a:r>
              <a:rPr lang="en-US" dirty="0"/>
              <a:t> fi HERVs (</a:t>
            </a:r>
            <a:r>
              <a:rPr lang="en-US" dirty="0" err="1"/>
              <a:t>Retrovirusuri</a:t>
            </a:r>
            <a:r>
              <a:rPr lang="en-US" dirty="0"/>
              <a:t> </a:t>
            </a:r>
            <a:r>
              <a:rPr lang="en-US" dirty="0" err="1"/>
              <a:t>endogene</a:t>
            </a:r>
            <a:r>
              <a:rPr lang="en-US" dirty="0"/>
              <a:t> </a:t>
            </a:r>
            <a:r>
              <a:rPr lang="en-US" dirty="0" err="1"/>
              <a:t>umane</a:t>
            </a:r>
            <a:r>
              <a:rPr lang="en-US" dirty="0"/>
              <a:t>), </a:t>
            </a:r>
            <a:r>
              <a:rPr lang="en-US" dirty="0" err="1"/>
              <a:t>genele</a:t>
            </a:r>
            <a:r>
              <a:rPr lang="en-US" dirty="0"/>
              <a:t> </a:t>
            </a:r>
            <a:r>
              <a:rPr lang="en-US" dirty="0" err="1"/>
              <a:t>retrovirale</a:t>
            </a:r>
            <a:r>
              <a:rPr lang="en-US" dirty="0"/>
              <a:t> </a:t>
            </a:r>
            <a:r>
              <a:rPr lang="en-US" dirty="0" err="1"/>
              <a:t>internalizate</a:t>
            </a:r>
            <a:r>
              <a:rPr lang="en-US" dirty="0"/>
              <a:t> cu </a:t>
            </a:r>
            <a:r>
              <a:rPr lang="en-US" dirty="0" err="1"/>
              <a:t>milioane</a:t>
            </a:r>
            <a:r>
              <a:rPr lang="en-US" dirty="0"/>
              <a:t> de ani </a:t>
            </a:r>
            <a:r>
              <a:rPr lang="en-US" dirty="0" err="1"/>
              <a:t>în</a:t>
            </a:r>
            <a:r>
              <a:rPr lang="en-US" dirty="0"/>
              <a:t> </a:t>
            </a:r>
            <a:r>
              <a:rPr lang="en-US" dirty="0" err="1"/>
              <a:t>urmă</a:t>
            </a:r>
            <a:r>
              <a:rPr lang="en-US" dirty="0"/>
              <a:t> </a:t>
            </a:r>
            <a:r>
              <a:rPr lang="en-US" dirty="0" err="1"/>
              <a:t>în</a:t>
            </a:r>
            <a:r>
              <a:rPr lang="en-US" dirty="0"/>
              <a:t> </a:t>
            </a:r>
            <a:r>
              <a:rPr lang="en-US" dirty="0" err="1"/>
              <a:t>timpul</a:t>
            </a:r>
            <a:r>
              <a:rPr lang="en-US" dirty="0"/>
              <a:t> </a:t>
            </a:r>
            <a:r>
              <a:rPr lang="en-US" dirty="0" err="1"/>
              <a:t>evoluției</a:t>
            </a:r>
            <a:r>
              <a:rPr lang="en-US" dirty="0"/>
              <a:t>, </a:t>
            </a:r>
            <a:r>
              <a:rPr lang="en-US" dirty="0" err="1"/>
              <a:t>virusii</a:t>
            </a:r>
            <a:r>
              <a:rPr lang="en-US" dirty="0"/>
              <a:t> </a:t>
            </a:r>
            <a:r>
              <a:rPr lang="en-US" dirty="0" err="1"/>
              <a:t>rezidenți</a:t>
            </a:r>
            <a:r>
              <a:rPr lang="en-US" dirty="0"/>
              <a:t> de </a:t>
            </a:r>
            <a:r>
              <a:rPr lang="en-US" dirty="0" err="1"/>
              <a:t>țesut</a:t>
            </a:r>
            <a:r>
              <a:rPr lang="en-US" dirty="0"/>
              <a:t>, cum </a:t>
            </a:r>
            <a:r>
              <a:rPr lang="en-US" dirty="0" err="1"/>
              <a:t>ar</a:t>
            </a:r>
            <a:r>
              <a:rPr lang="en-US" dirty="0"/>
              <a:t> fi CMV (Cytomegalovirus) </a:t>
            </a:r>
            <a:r>
              <a:rPr lang="en-US" dirty="0" err="1"/>
              <a:t>în</a:t>
            </a:r>
            <a:r>
              <a:rPr lang="en-US" dirty="0"/>
              <a:t> </a:t>
            </a:r>
            <a:r>
              <a:rPr lang="en-US" dirty="0" err="1"/>
              <a:t>tractul</a:t>
            </a:r>
            <a:r>
              <a:rPr lang="en-US" dirty="0"/>
              <a:t> respirator. </a:t>
            </a:r>
          </a:p>
          <a:p>
            <a:endParaRPr lang="en-US" dirty="0"/>
          </a:p>
          <a:p>
            <a:r>
              <a:rPr lang="en-US" dirty="0" err="1"/>
              <a:t>Contribuția</a:t>
            </a:r>
            <a:r>
              <a:rPr lang="en-US" dirty="0"/>
              <a:t> </a:t>
            </a:r>
            <a:r>
              <a:rPr lang="en-US" dirty="0" err="1"/>
              <a:t>acestor</a:t>
            </a:r>
            <a:r>
              <a:rPr lang="en-US" dirty="0"/>
              <a:t> </a:t>
            </a:r>
            <a:r>
              <a:rPr lang="en-US" dirty="0" err="1"/>
              <a:t>comunități</a:t>
            </a:r>
            <a:r>
              <a:rPr lang="en-US" dirty="0"/>
              <a:t> </a:t>
            </a:r>
            <a:r>
              <a:rPr lang="en-US" dirty="0" err="1"/>
              <a:t>virale</a:t>
            </a:r>
            <a:r>
              <a:rPr lang="en-US" dirty="0"/>
              <a:t> se </a:t>
            </a:r>
            <a:r>
              <a:rPr lang="en-US" dirty="0" err="1"/>
              <a:t>desfășoară</a:t>
            </a:r>
            <a:r>
              <a:rPr lang="en-US" dirty="0"/>
              <a:t>, de </a:t>
            </a:r>
            <a:r>
              <a:rPr lang="en-US" dirty="0" err="1"/>
              <a:t>asemenea</a:t>
            </a:r>
            <a:r>
              <a:rPr lang="en-US" dirty="0"/>
              <a:t>, din </a:t>
            </a:r>
            <a:r>
              <a:rPr lang="en-US" dirty="0" err="1"/>
              <a:t>cele</a:t>
            </a:r>
            <a:r>
              <a:rPr lang="en-US" dirty="0"/>
              <a:t> </a:t>
            </a:r>
            <a:r>
              <a:rPr lang="en-US" dirty="0" err="1"/>
              <a:t>mai</a:t>
            </a:r>
            <a:r>
              <a:rPr lang="en-US" dirty="0"/>
              <a:t> </a:t>
            </a:r>
            <a:r>
              <a:rPr lang="en-US" dirty="0" err="1"/>
              <a:t>esențiale</a:t>
            </a:r>
            <a:r>
              <a:rPr lang="en-US" dirty="0"/>
              <a:t> gene HERV-W, </a:t>
            </a:r>
            <a:r>
              <a:rPr lang="en-US" dirty="0" err="1"/>
              <a:t>necesare</a:t>
            </a:r>
            <a:r>
              <a:rPr lang="en-US" dirty="0"/>
              <a:t> </a:t>
            </a:r>
            <a:r>
              <a:rPr lang="en-US" dirty="0" err="1"/>
              <a:t>dezvoltării</a:t>
            </a:r>
            <a:r>
              <a:rPr lang="en-US" dirty="0"/>
              <a:t> </a:t>
            </a:r>
            <a:r>
              <a:rPr lang="en-US" dirty="0" err="1"/>
              <a:t>placentare</a:t>
            </a:r>
            <a:r>
              <a:rPr lang="en-US" dirty="0"/>
              <a:t>, HERV-K, </a:t>
            </a:r>
            <a:r>
              <a:rPr lang="en-US" dirty="0" err="1"/>
              <a:t>cel</a:t>
            </a:r>
            <a:r>
              <a:rPr lang="en-US" dirty="0"/>
              <a:t> </a:t>
            </a:r>
            <a:r>
              <a:rPr lang="en-US" dirty="0" err="1"/>
              <a:t>mai</a:t>
            </a:r>
            <a:r>
              <a:rPr lang="en-US" dirty="0"/>
              <a:t> recent </a:t>
            </a:r>
            <a:r>
              <a:rPr lang="en-US" dirty="0" err="1"/>
              <a:t>integrat</a:t>
            </a:r>
            <a:r>
              <a:rPr lang="en-US" dirty="0"/>
              <a:t>, </a:t>
            </a:r>
            <a:r>
              <a:rPr lang="en-US" dirty="0" err="1"/>
              <a:t>implicat</a:t>
            </a:r>
            <a:r>
              <a:rPr lang="en-US" dirty="0"/>
              <a:t> </a:t>
            </a:r>
            <a:r>
              <a:rPr lang="en-US" dirty="0" err="1"/>
              <a:t>în</a:t>
            </a:r>
            <a:r>
              <a:rPr lang="en-US" dirty="0"/>
              <a:t> </a:t>
            </a:r>
            <a:r>
              <a:rPr lang="en-US" dirty="0" err="1"/>
              <a:t>boli</a:t>
            </a:r>
            <a:r>
              <a:rPr lang="en-US" dirty="0"/>
              <a:t> </a:t>
            </a:r>
            <a:r>
              <a:rPr lang="en-US" dirty="0" err="1"/>
              <a:t>neurologice</a:t>
            </a:r>
            <a:r>
              <a:rPr lang="en-US" dirty="0"/>
              <a:t> cum </a:t>
            </a:r>
            <a:r>
              <a:rPr lang="en-US" dirty="0" err="1"/>
              <a:t>ar</a:t>
            </a:r>
            <a:r>
              <a:rPr lang="en-US" dirty="0"/>
              <a:t> fi </a:t>
            </a:r>
            <a:r>
              <a:rPr lang="en-US" dirty="0" err="1"/>
              <a:t>schizofrenia</a:t>
            </a:r>
            <a:r>
              <a:rPr lang="en-US" dirty="0"/>
              <a:t>, </a:t>
            </a:r>
            <a:r>
              <a:rPr lang="en-US" dirty="0" err="1"/>
              <a:t>cancerele</a:t>
            </a:r>
            <a:r>
              <a:rPr lang="en-US" dirty="0"/>
              <a:t> cum </a:t>
            </a:r>
            <a:r>
              <a:rPr lang="en-US" dirty="0" err="1"/>
              <a:t>ar</a:t>
            </a:r>
            <a:r>
              <a:rPr lang="en-US" dirty="0"/>
              <a:t> fi  </a:t>
            </a:r>
            <a:r>
              <a:rPr lang="en-US" dirty="0" err="1"/>
              <a:t>cel</a:t>
            </a:r>
            <a:r>
              <a:rPr lang="en-US" dirty="0"/>
              <a:t> </a:t>
            </a:r>
            <a:r>
              <a:rPr lang="en-US" dirty="0" err="1"/>
              <a:t>mamar</a:t>
            </a:r>
            <a:r>
              <a:rPr lang="en-US" dirty="0"/>
              <a:t> </a:t>
            </a:r>
            <a:r>
              <a:rPr lang="en-US" dirty="0" err="1"/>
              <a:t>si</a:t>
            </a:r>
            <a:r>
              <a:rPr lang="en-US" dirty="0"/>
              <a:t> de prostate, </a:t>
            </a:r>
            <a:r>
              <a:rPr lang="en-US" dirty="0" err="1"/>
              <a:t>boli</a:t>
            </a:r>
            <a:r>
              <a:rPr lang="en-US" dirty="0"/>
              <a:t> </a:t>
            </a:r>
            <a:r>
              <a:rPr lang="en-US" dirty="0" err="1"/>
              <a:t>autoimune</a:t>
            </a:r>
            <a:r>
              <a:rPr lang="en-US" dirty="0"/>
              <a:t> cum </a:t>
            </a:r>
            <a:r>
              <a:rPr lang="en-US" dirty="0" err="1"/>
              <a:t>ar</a:t>
            </a:r>
            <a:r>
              <a:rPr lang="en-US" dirty="0"/>
              <a:t> fi SM (</a:t>
            </a:r>
            <a:r>
              <a:rPr lang="en-US" dirty="0" err="1"/>
              <a:t>scleroză</a:t>
            </a:r>
            <a:r>
              <a:rPr lang="en-US" dirty="0"/>
              <a:t> </a:t>
            </a:r>
            <a:r>
              <a:rPr lang="en-US" dirty="0" err="1"/>
              <a:t>multiplă</a:t>
            </a:r>
            <a:r>
              <a:rPr lang="en-US" dirty="0"/>
              <a:t>), RA (</a:t>
            </a:r>
            <a:r>
              <a:rPr lang="en-US" dirty="0" err="1"/>
              <a:t>artrită</a:t>
            </a:r>
            <a:r>
              <a:rPr lang="en-US" dirty="0"/>
              <a:t> </a:t>
            </a:r>
            <a:r>
              <a:rPr lang="en-US" dirty="0" err="1"/>
              <a:t>reumatoidă</a:t>
            </a:r>
            <a:r>
              <a:rPr lang="en-US" dirty="0"/>
              <a:t>) </a:t>
            </a:r>
            <a:r>
              <a:rPr lang="en-US" dirty="0" err="1"/>
              <a:t>și</a:t>
            </a:r>
            <a:r>
              <a:rPr lang="en-US" dirty="0"/>
              <a:t> SLE (lupus </a:t>
            </a:r>
            <a:r>
              <a:rPr lang="en-US" dirty="0" err="1"/>
              <a:t>eritematos</a:t>
            </a:r>
            <a:r>
              <a:rPr lang="en-US" dirty="0"/>
              <a:t> </a:t>
            </a:r>
            <a:r>
              <a:rPr lang="en-US" dirty="0" err="1"/>
              <a:t>sistemic</a:t>
            </a:r>
            <a:r>
              <a:rPr lang="en-US" dirty="0"/>
              <a:t>).</a:t>
            </a:r>
          </a:p>
        </p:txBody>
      </p:sp>
    </p:spTree>
    <p:extLst>
      <p:ext uri="{BB962C8B-B14F-4D97-AF65-F5344CB8AC3E}">
        <p14:creationId xmlns:p14="http://schemas.microsoft.com/office/powerpoint/2010/main" val="298896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qph.ec.quoracdn.net/main-qimg-c2f64f96d5d094ac3dc50d8bc77f9721">
            <a:extLst>
              <a:ext uri="{FF2B5EF4-FFF2-40B4-BE49-F238E27FC236}">
                <a16:creationId xmlns:a16="http://schemas.microsoft.com/office/drawing/2014/main" id="{A3332843-1FC0-4B15-B8E7-65154F3B4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248" y="100940"/>
            <a:ext cx="7979639" cy="665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5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BD754B-B56F-4083-BB74-5FF5019AAAE3}"/>
              </a:ext>
            </a:extLst>
          </p:cNvPr>
          <p:cNvSpPr/>
          <p:nvPr/>
        </p:nvSpPr>
        <p:spPr>
          <a:xfrm>
            <a:off x="522514" y="1294410"/>
            <a:ext cx="9369632" cy="3693319"/>
          </a:xfrm>
          <a:prstGeom prst="rect">
            <a:avLst/>
          </a:prstGeom>
        </p:spPr>
        <p:txBody>
          <a:bodyPr wrap="square">
            <a:spAutoFit/>
          </a:bodyPr>
          <a:lstStyle/>
          <a:p>
            <a:r>
              <a:rPr lang="en-US" dirty="0"/>
              <a:t>HERVs (</a:t>
            </a:r>
            <a:r>
              <a:rPr lang="en-US" dirty="0" err="1"/>
              <a:t>Retrovirusuri</a:t>
            </a:r>
            <a:r>
              <a:rPr lang="en-US" dirty="0"/>
              <a:t> </a:t>
            </a:r>
            <a:r>
              <a:rPr lang="en-US" dirty="0" err="1"/>
              <a:t>endogene</a:t>
            </a:r>
            <a:r>
              <a:rPr lang="en-US" dirty="0"/>
              <a:t> </a:t>
            </a:r>
            <a:r>
              <a:rPr lang="en-US" dirty="0" err="1"/>
              <a:t>umane</a:t>
            </a:r>
            <a:r>
              <a:rPr lang="en-US" dirty="0"/>
              <a:t>)</a:t>
            </a:r>
          </a:p>
          <a:p>
            <a:r>
              <a:rPr lang="en-US" dirty="0" err="1"/>
              <a:t>Materialul</a:t>
            </a:r>
            <a:r>
              <a:rPr lang="en-US" dirty="0"/>
              <a:t> genetic viral </a:t>
            </a:r>
            <a:r>
              <a:rPr lang="en-US" dirty="0" err="1"/>
              <a:t>este</a:t>
            </a:r>
            <a:r>
              <a:rPr lang="en-US" dirty="0"/>
              <a:t> fie ADN, fie ARN. </a:t>
            </a:r>
          </a:p>
          <a:p>
            <a:r>
              <a:rPr lang="en-US" dirty="0" err="1"/>
              <a:t>Retrovirusurile</a:t>
            </a:r>
            <a:r>
              <a:rPr lang="en-US" dirty="0"/>
              <a:t> au ARN, </a:t>
            </a:r>
            <a:r>
              <a:rPr lang="en-US" dirty="0" err="1"/>
              <a:t>dar</a:t>
            </a:r>
            <a:r>
              <a:rPr lang="en-US" dirty="0"/>
              <a:t> </a:t>
            </a:r>
            <a:r>
              <a:rPr lang="en-US" dirty="0" err="1"/>
              <a:t>il</a:t>
            </a:r>
            <a:r>
              <a:rPr lang="en-US" dirty="0"/>
              <a:t> </a:t>
            </a:r>
            <a:r>
              <a:rPr lang="en-US" dirty="0" err="1"/>
              <a:t>folosesc</a:t>
            </a:r>
            <a:r>
              <a:rPr lang="en-US" dirty="0"/>
              <a:t> </a:t>
            </a:r>
            <a:r>
              <a:rPr lang="en-US" dirty="0" err="1"/>
              <a:t>pentru</a:t>
            </a:r>
            <a:r>
              <a:rPr lang="en-US" dirty="0"/>
              <a:t> a produce ADN, invers, "retro", a </a:t>
            </a:r>
            <a:r>
              <a:rPr lang="en-US" dirty="0" err="1"/>
              <a:t>normei</a:t>
            </a:r>
            <a:r>
              <a:rPr lang="en-US" dirty="0"/>
              <a:t>. </a:t>
            </a:r>
          </a:p>
          <a:p>
            <a:r>
              <a:rPr lang="en-US" dirty="0" err="1"/>
              <a:t>Când</a:t>
            </a:r>
            <a:r>
              <a:rPr lang="en-US" dirty="0"/>
              <a:t> </a:t>
            </a:r>
            <a:r>
              <a:rPr lang="en-US" dirty="0" err="1"/>
              <a:t>este</a:t>
            </a:r>
            <a:r>
              <a:rPr lang="en-US" dirty="0"/>
              <a:t> </a:t>
            </a:r>
            <a:r>
              <a:rPr lang="en-US" dirty="0" err="1"/>
              <a:t>inserat</a:t>
            </a:r>
            <a:r>
              <a:rPr lang="en-US" dirty="0"/>
              <a:t> </a:t>
            </a:r>
            <a:r>
              <a:rPr lang="en-US" dirty="0" err="1"/>
              <a:t>în</a:t>
            </a:r>
            <a:r>
              <a:rPr lang="en-US" dirty="0"/>
              <a:t> ADN-ul </a:t>
            </a:r>
            <a:r>
              <a:rPr lang="en-US" dirty="0" err="1"/>
              <a:t>gazdă</a:t>
            </a:r>
            <a:r>
              <a:rPr lang="en-US" dirty="0"/>
              <a:t>, </a:t>
            </a:r>
            <a:r>
              <a:rPr lang="en-US" dirty="0" err="1"/>
              <a:t>acest</a:t>
            </a:r>
            <a:r>
              <a:rPr lang="en-US" dirty="0"/>
              <a:t> ADN viral </a:t>
            </a:r>
            <a:r>
              <a:rPr lang="en-US" dirty="0" err="1"/>
              <a:t>replică</a:t>
            </a:r>
            <a:r>
              <a:rPr lang="en-US" dirty="0"/>
              <a:t> de </a:t>
            </a:r>
            <a:r>
              <a:rPr lang="en-US" dirty="0" err="1"/>
              <a:t>fiecare</a:t>
            </a:r>
            <a:r>
              <a:rPr lang="en-US" dirty="0"/>
              <a:t> </a:t>
            </a:r>
            <a:r>
              <a:rPr lang="en-US" dirty="0" err="1"/>
              <a:t>dată</a:t>
            </a:r>
            <a:r>
              <a:rPr lang="en-US" dirty="0"/>
              <a:t> </a:t>
            </a:r>
            <a:r>
              <a:rPr lang="en-US" dirty="0" err="1"/>
              <a:t>când</a:t>
            </a:r>
            <a:r>
              <a:rPr lang="en-US" dirty="0"/>
              <a:t> ADN-ul </a:t>
            </a:r>
            <a:r>
              <a:rPr lang="en-US" dirty="0" err="1"/>
              <a:t>gazdă</a:t>
            </a:r>
            <a:r>
              <a:rPr lang="en-US" dirty="0"/>
              <a:t> se </a:t>
            </a:r>
            <a:r>
              <a:rPr lang="en-US" dirty="0" err="1"/>
              <a:t>replică</a:t>
            </a:r>
            <a:r>
              <a:rPr lang="en-US" dirty="0"/>
              <a:t>. </a:t>
            </a:r>
          </a:p>
          <a:p>
            <a:endParaRPr lang="en-US" dirty="0"/>
          </a:p>
          <a:p>
            <a:r>
              <a:rPr lang="en-US" dirty="0" err="1"/>
              <a:t>Atunci</a:t>
            </a:r>
            <a:r>
              <a:rPr lang="en-US" dirty="0"/>
              <a:t> </a:t>
            </a:r>
            <a:r>
              <a:rPr lang="en-US" dirty="0" err="1"/>
              <a:t>când</a:t>
            </a:r>
            <a:r>
              <a:rPr lang="en-US" dirty="0"/>
              <a:t> </a:t>
            </a:r>
            <a:r>
              <a:rPr lang="en-US" dirty="0" err="1"/>
              <a:t>retrovirusurile</a:t>
            </a:r>
            <a:r>
              <a:rPr lang="en-US" dirty="0"/>
              <a:t> </a:t>
            </a:r>
            <a:r>
              <a:rPr lang="en-US" dirty="0" err="1"/>
              <a:t>infectează</a:t>
            </a:r>
            <a:r>
              <a:rPr lang="en-US" dirty="0"/>
              <a:t> </a:t>
            </a:r>
            <a:r>
              <a:rPr lang="en-US" dirty="0" err="1"/>
              <a:t>celulele</a:t>
            </a:r>
            <a:r>
              <a:rPr lang="en-US" dirty="0"/>
              <a:t> germline (</a:t>
            </a:r>
            <a:r>
              <a:rPr lang="en-US" dirty="0" err="1"/>
              <a:t>ouă</a:t>
            </a:r>
            <a:r>
              <a:rPr lang="en-US" dirty="0"/>
              <a:t> </a:t>
            </a:r>
            <a:r>
              <a:rPr lang="en-US" dirty="0" err="1"/>
              <a:t>și</a:t>
            </a:r>
            <a:r>
              <a:rPr lang="en-US" dirty="0"/>
              <a:t> </a:t>
            </a:r>
            <a:r>
              <a:rPr lang="en-US" dirty="0" err="1"/>
              <a:t>sperma</a:t>
            </a:r>
            <a:r>
              <a:rPr lang="en-US" dirty="0"/>
              <a:t>), </a:t>
            </a:r>
            <a:r>
              <a:rPr lang="en-US" dirty="0" err="1"/>
              <a:t>ele</a:t>
            </a:r>
            <a:r>
              <a:rPr lang="en-US" dirty="0"/>
              <a:t> </a:t>
            </a:r>
            <a:r>
              <a:rPr lang="en-US" dirty="0" err="1"/>
              <a:t>dobândesc</a:t>
            </a:r>
            <a:r>
              <a:rPr lang="en-US" dirty="0"/>
              <a:t> o capacitate </a:t>
            </a:r>
            <a:r>
              <a:rPr lang="en-US" dirty="0" err="1"/>
              <a:t>mult</a:t>
            </a:r>
            <a:r>
              <a:rPr lang="en-US" dirty="0"/>
              <a:t> </a:t>
            </a:r>
            <a:r>
              <a:rPr lang="en-US" dirty="0" err="1"/>
              <a:t>mai</a:t>
            </a:r>
            <a:r>
              <a:rPr lang="en-US" dirty="0"/>
              <a:t> mare de </a:t>
            </a:r>
            <a:r>
              <a:rPr lang="en-US" dirty="0" err="1"/>
              <a:t>replicare</a:t>
            </a:r>
            <a:r>
              <a:rPr lang="en-US" dirty="0"/>
              <a:t>. </a:t>
            </a:r>
          </a:p>
          <a:p>
            <a:endParaRPr lang="en-US" dirty="0"/>
          </a:p>
          <a:p>
            <a:r>
              <a:rPr lang="en-US" dirty="0" err="1"/>
              <a:t>Acum</a:t>
            </a:r>
            <a:r>
              <a:rPr lang="en-US" dirty="0"/>
              <a:t>, </a:t>
            </a:r>
            <a:r>
              <a:rPr lang="en-US" dirty="0" err="1"/>
              <a:t>retrovirusurile</a:t>
            </a:r>
            <a:r>
              <a:rPr lang="en-US" dirty="0"/>
              <a:t> </a:t>
            </a:r>
            <a:r>
              <a:rPr lang="en-US" dirty="0" err="1"/>
              <a:t>endogene</a:t>
            </a:r>
            <a:r>
              <a:rPr lang="en-US" dirty="0"/>
              <a:t> (ERV), sunt </a:t>
            </a:r>
            <a:r>
              <a:rPr lang="en-US" dirty="0" err="1"/>
              <a:t>prezente</a:t>
            </a:r>
            <a:r>
              <a:rPr lang="en-US" dirty="0"/>
              <a:t> nu </a:t>
            </a:r>
            <a:r>
              <a:rPr lang="en-US" dirty="0" err="1"/>
              <a:t>numai</a:t>
            </a:r>
            <a:r>
              <a:rPr lang="en-US" dirty="0"/>
              <a:t> </a:t>
            </a:r>
            <a:r>
              <a:rPr lang="en-US" dirty="0" err="1"/>
              <a:t>în</a:t>
            </a:r>
            <a:r>
              <a:rPr lang="en-US" dirty="0"/>
              <a:t> </a:t>
            </a:r>
            <a:r>
              <a:rPr lang="en-US" dirty="0" err="1"/>
              <a:t>fiecare</a:t>
            </a:r>
            <a:r>
              <a:rPr lang="en-US" dirty="0"/>
              <a:t> </a:t>
            </a:r>
            <a:r>
              <a:rPr lang="en-US" dirty="0" err="1"/>
              <a:t>celulă</a:t>
            </a:r>
            <a:r>
              <a:rPr lang="en-US" dirty="0"/>
              <a:t> a </a:t>
            </a:r>
            <a:r>
              <a:rPr lang="en-US" dirty="0" err="1"/>
              <a:t>gazdei</a:t>
            </a:r>
            <a:r>
              <a:rPr lang="en-US" dirty="0"/>
              <a:t> respective, </a:t>
            </a:r>
            <a:r>
              <a:rPr lang="en-US" dirty="0" err="1"/>
              <a:t>dar</a:t>
            </a:r>
            <a:r>
              <a:rPr lang="en-US" dirty="0"/>
              <a:t> sunt </a:t>
            </a:r>
            <a:r>
              <a:rPr lang="en-US" dirty="0" err="1"/>
              <a:t>transmise</a:t>
            </a:r>
            <a:r>
              <a:rPr lang="en-US" dirty="0"/>
              <a:t> </a:t>
            </a:r>
            <a:r>
              <a:rPr lang="en-US" dirty="0" err="1"/>
              <a:t>fiecărei</a:t>
            </a:r>
            <a:r>
              <a:rPr lang="en-US" dirty="0"/>
              <a:t> </a:t>
            </a:r>
            <a:r>
              <a:rPr lang="en-US" dirty="0" err="1"/>
              <a:t>celule</a:t>
            </a:r>
            <a:r>
              <a:rPr lang="en-US" dirty="0"/>
              <a:t> din </a:t>
            </a:r>
            <a:r>
              <a:rPr lang="en-US" dirty="0" err="1"/>
              <a:t>descendenții</a:t>
            </a:r>
            <a:r>
              <a:rPr lang="en-US" dirty="0"/>
              <a:t> </a:t>
            </a:r>
            <a:r>
              <a:rPr lang="en-US" dirty="0" err="1"/>
              <a:t>gazdei</a:t>
            </a:r>
            <a:r>
              <a:rPr lang="en-US" dirty="0"/>
              <a:t>.</a:t>
            </a:r>
          </a:p>
          <a:p>
            <a:endParaRPr lang="en-US" dirty="0"/>
          </a:p>
          <a:p>
            <a:r>
              <a:rPr lang="en-US" dirty="0"/>
              <a:t>ERV-urile </a:t>
            </a:r>
            <a:r>
              <a:rPr lang="en-US" dirty="0" err="1"/>
              <a:t>reprezintă</a:t>
            </a:r>
            <a:r>
              <a:rPr lang="en-US" dirty="0"/>
              <a:t> 8% din </a:t>
            </a:r>
            <a:r>
              <a:rPr lang="en-US" dirty="0" err="1"/>
              <a:t>genomul</a:t>
            </a:r>
            <a:r>
              <a:rPr lang="en-US" dirty="0"/>
              <a:t> </a:t>
            </a:r>
            <a:r>
              <a:rPr lang="en-US" dirty="0" err="1"/>
              <a:t>uman</a:t>
            </a:r>
            <a:r>
              <a:rPr lang="en-US" dirty="0"/>
              <a:t>.</a:t>
            </a:r>
          </a:p>
        </p:txBody>
      </p:sp>
    </p:spTree>
    <p:extLst>
      <p:ext uri="{BB962C8B-B14F-4D97-AF65-F5344CB8AC3E}">
        <p14:creationId xmlns:p14="http://schemas.microsoft.com/office/powerpoint/2010/main" val="1832402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8C918A-897F-4EEB-ADD8-8603F82E94A0}"/>
              </a:ext>
            </a:extLst>
          </p:cNvPr>
          <p:cNvSpPr/>
          <p:nvPr/>
        </p:nvSpPr>
        <p:spPr>
          <a:xfrm>
            <a:off x="1009403" y="1997839"/>
            <a:ext cx="8995558" cy="3416320"/>
          </a:xfrm>
          <a:prstGeom prst="rect">
            <a:avLst/>
          </a:prstGeom>
        </p:spPr>
        <p:txBody>
          <a:bodyPr wrap="square">
            <a:spAutoFit/>
          </a:bodyPr>
          <a:lstStyle/>
          <a:p>
            <a:r>
              <a:rPr lang="en-US" dirty="0" err="1"/>
              <a:t>Recombinările</a:t>
            </a:r>
            <a:r>
              <a:rPr lang="en-US" dirty="0"/>
              <a:t> </a:t>
            </a:r>
            <a:r>
              <a:rPr lang="en-US" dirty="0" err="1"/>
              <a:t>dintre</a:t>
            </a:r>
            <a:r>
              <a:rPr lang="en-US" dirty="0"/>
              <a:t> </a:t>
            </a:r>
            <a:r>
              <a:rPr lang="en-US" dirty="0" err="1"/>
              <a:t>cele</a:t>
            </a:r>
            <a:r>
              <a:rPr lang="en-US" dirty="0"/>
              <a:t> </a:t>
            </a:r>
            <a:r>
              <a:rPr lang="en-US" dirty="0" err="1"/>
              <a:t>două</a:t>
            </a:r>
            <a:r>
              <a:rPr lang="en-US" dirty="0"/>
              <a:t> LTR-</a:t>
            </a:r>
            <a:r>
              <a:rPr lang="en-US" dirty="0" err="1"/>
              <a:t>uri</a:t>
            </a:r>
            <a:r>
              <a:rPr lang="en-US" dirty="0"/>
              <a:t>( The long terminal repeat (</a:t>
            </a:r>
            <a:r>
              <a:rPr lang="en-US" b="1" dirty="0"/>
              <a:t>LTR</a:t>
            </a:r>
            <a:r>
              <a:rPr lang="en-US" dirty="0"/>
              <a:t>) is the control center for gene expression )</a:t>
            </a:r>
            <a:r>
              <a:rPr lang="en-US" dirty="0" err="1"/>
              <a:t>laterale</a:t>
            </a:r>
            <a:r>
              <a:rPr lang="en-US" dirty="0"/>
              <a:t> au </a:t>
            </a:r>
            <a:r>
              <a:rPr lang="en-US" dirty="0" err="1"/>
              <a:t>eliminat</a:t>
            </a:r>
            <a:r>
              <a:rPr lang="en-US" dirty="0"/>
              <a:t> </a:t>
            </a:r>
            <a:r>
              <a:rPr lang="en-US" dirty="0" err="1"/>
              <a:t>regiunea</a:t>
            </a:r>
            <a:r>
              <a:rPr lang="en-US" dirty="0"/>
              <a:t> </a:t>
            </a:r>
            <a:r>
              <a:rPr lang="en-US" dirty="0" err="1"/>
              <a:t>internă</a:t>
            </a:r>
            <a:r>
              <a:rPr lang="en-US" dirty="0"/>
              <a:t> de </a:t>
            </a:r>
            <a:r>
              <a:rPr lang="en-US" dirty="0" err="1"/>
              <a:t>codificare</a:t>
            </a:r>
            <a:r>
              <a:rPr lang="en-US" dirty="0"/>
              <a:t>, </a:t>
            </a:r>
            <a:r>
              <a:rPr lang="en-US" dirty="0" err="1"/>
              <a:t>lăsând</a:t>
            </a:r>
            <a:r>
              <a:rPr lang="en-US" dirty="0"/>
              <a:t> o </a:t>
            </a:r>
            <a:r>
              <a:rPr lang="en-US" dirty="0" err="1"/>
              <a:t>singură</a:t>
            </a:r>
            <a:r>
              <a:rPr lang="en-US" dirty="0"/>
              <a:t> LTR </a:t>
            </a:r>
            <a:r>
              <a:rPr lang="en-US" dirty="0" err="1"/>
              <a:t>și</a:t>
            </a:r>
            <a:r>
              <a:rPr lang="en-US" dirty="0"/>
              <a:t> </a:t>
            </a:r>
            <a:r>
              <a:rPr lang="en-US" dirty="0" err="1"/>
              <a:t>inactivând</a:t>
            </a:r>
            <a:r>
              <a:rPr lang="en-US" dirty="0"/>
              <a:t> ERV-urile, care sunt de 10-100 </a:t>
            </a:r>
            <a:r>
              <a:rPr lang="en-US" dirty="0" err="1"/>
              <a:t>ori</a:t>
            </a:r>
            <a:r>
              <a:rPr lang="en-US" dirty="0"/>
              <a:t> </a:t>
            </a:r>
            <a:r>
              <a:rPr lang="en-US" dirty="0" err="1"/>
              <a:t>mai</a:t>
            </a:r>
            <a:r>
              <a:rPr lang="en-US" dirty="0"/>
              <a:t> </a:t>
            </a:r>
            <a:r>
              <a:rPr lang="en-US" dirty="0" err="1"/>
              <a:t>numeroase</a:t>
            </a:r>
            <a:r>
              <a:rPr lang="en-US" dirty="0"/>
              <a:t> </a:t>
            </a:r>
            <a:r>
              <a:rPr lang="en-US" dirty="0" err="1"/>
              <a:t>decât</a:t>
            </a:r>
            <a:r>
              <a:rPr lang="en-US" dirty="0"/>
              <a:t> </a:t>
            </a:r>
            <a:r>
              <a:rPr lang="en-US" dirty="0" err="1"/>
              <a:t>omologii</a:t>
            </a:r>
            <a:r>
              <a:rPr lang="en-US" dirty="0"/>
              <a:t> </a:t>
            </a:r>
            <a:r>
              <a:rPr lang="en-US" dirty="0" err="1"/>
              <a:t>lor</a:t>
            </a:r>
            <a:r>
              <a:rPr lang="en-US" dirty="0"/>
              <a:t> de </a:t>
            </a:r>
            <a:r>
              <a:rPr lang="en-US" dirty="0" err="1"/>
              <a:t>lungime</a:t>
            </a:r>
            <a:r>
              <a:rPr lang="en-US" dirty="0"/>
              <a:t> </a:t>
            </a:r>
            <a:r>
              <a:rPr lang="en-US" dirty="0" err="1"/>
              <a:t>întreagă</a:t>
            </a:r>
            <a:r>
              <a:rPr lang="en-US" dirty="0"/>
              <a:t> , </a:t>
            </a:r>
            <a:r>
              <a:rPr lang="en-US" dirty="0" err="1"/>
              <a:t>și</a:t>
            </a:r>
            <a:r>
              <a:rPr lang="en-US" dirty="0"/>
              <a:t> </a:t>
            </a:r>
            <a:r>
              <a:rPr lang="en-US" dirty="0" err="1"/>
              <a:t>multe</a:t>
            </a:r>
            <a:r>
              <a:rPr lang="en-US" dirty="0"/>
              <a:t> </a:t>
            </a:r>
            <a:r>
              <a:rPr lang="en-US" dirty="0" err="1"/>
              <a:t>dintre</a:t>
            </a:r>
            <a:r>
              <a:rPr lang="en-US" dirty="0"/>
              <a:t> </a:t>
            </a:r>
            <a:r>
              <a:rPr lang="en-US" dirty="0" err="1"/>
              <a:t>aceste</a:t>
            </a:r>
            <a:r>
              <a:rPr lang="en-US" dirty="0"/>
              <a:t> </a:t>
            </a:r>
            <a:r>
              <a:rPr lang="en-US" dirty="0" err="1"/>
              <a:t>inserții</a:t>
            </a:r>
            <a:r>
              <a:rPr lang="en-US" dirty="0"/>
              <a:t> sunt fixate </a:t>
            </a:r>
            <a:r>
              <a:rPr lang="en-US" dirty="0" err="1"/>
              <a:t>în</a:t>
            </a:r>
            <a:r>
              <a:rPr lang="en-US" dirty="0"/>
              <a:t> </a:t>
            </a:r>
            <a:r>
              <a:rPr lang="en-US" dirty="0" err="1"/>
              <a:t>populația</a:t>
            </a:r>
            <a:r>
              <a:rPr lang="en-US" dirty="0"/>
              <a:t> </a:t>
            </a:r>
            <a:r>
              <a:rPr lang="en-US" dirty="0" err="1"/>
              <a:t>gazdă</a:t>
            </a:r>
            <a:r>
              <a:rPr lang="en-US" dirty="0"/>
              <a:t>.</a:t>
            </a:r>
          </a:p>
          <a:p>
            <a:endParaRPr lang="en-US" dirty="0"/>
          </a:p>
          <a:p>
            <a:endParaRPr lang="en-US" dirty="0"/>
          </a:p>
          <a:p>
            <a:r>
              <a:rPr lang="en-US" dirty="0" err="1"/>
              <a:t>Până</a:t>
            </a:r>
            <a:r>
              <a:rPr lang="en-US" dirty="0"/>
              <a:t> </a:t>
            </a:r>
            <a:r>
              <a:rPr lang="en-US" dirty="0" err="1"/>
              <a:t>în</a:t>
            </a:r>
            <a:r>
              <a:rPr lang="en-US" dirty="0"/>
              <a:t> </a:t>
            </a:r>
            <a:r>
              <a:rPr lang="en-US" dirty="0" err="1"/>
              <a:t>prezent</a:t>
            </a:r>
            <a:r>
              <a:rPr lang="en-US" dirty="0"/>
              <a:t>, nu au </a:t>
            </a:r>
            <a:r>
              <a:rPr lang="en-US" dirty="0" err="1"/>
              <a:t>fost</a:t>
            </a:r>
            <a:r>
              <a:rPr lang="en-US" dirty="0"/>
              <a:t> </a:t>
            </a:r>
            <a:r>
              <a:rPr lang="en-US" dirty="0" err="1"/>
              <a:t>descoperite</a:t>
            </a:r>
            <a:r>
              <a:rPr lang="en-US" dirty="0"/>
              <a:t> ERV-</a:t>
            </a:r>
            <a:r>
              <a:rPr lang="en-US" dirty="0" err="1"/>
              <a:t>uri</a:t>
            </a:r>
            <a:r>
              <a:rPr lang="en-US" dirty="0"/>
              <a:t> active la </a:t>
            </a:r>
            <a:r>
              <a:rPr lang="en-US" dirty="0" err="1"/>
              <a:t>om.</a:t>
            </a:r>
            <a:endParaRPr lang="en-US" dirty="0"/>
          </a:p>
          <a:p>
            <a:endParaRPr lang="en-US" dirty="0"/>
          </a:p>
          <a:p>
            <a:endParaRPr lang="en-US" dirty="0"/>
          </a:p>
          <a:p>
            <a:r>
              <a:rPr lang="en-US" dirty="0"/>
              <a:t> </a:t>
            </a:r>
            <a:r>
              <a:rPr lang="en-US" dirty="0" err="1"/>
              <a:t>Genomul</a:t>
            </a:r>
            <a:r>
              <a:rPr lang="en-US" dirty="0"/>
              <a:t> </a:t>
            </a:r>
            <a:r>
              <a:rPr lang="en-US" dirty="0" err="1"/>
              <a:t>uman</a:t>
            </a:r>
            <a:r>
              <a:rPr lang="en-US" dirty="0"/>
              <a:t> are loc de ~ 100.000 de ERV care </a:t>
            </a:r>
            <a:r>
              <a:rPr lang="en-US" dirty="0" err="1"/>
              <a:t>rezultă</a:t>
            </a:r>
            <a:r>
              <a:rPr lang="en-US" dirty="0"/>
              <a:t> din </a:t>
            </a:r>
            <a:r>
              <a:rPr lang="en-US" dirty="0" err="1"/>
              <a:t>proliferarea</a:t>
            </a:r>
            <a:r>
              <a:rPr lang="en-US" dirty="0"/>
              <a:t> a 50 de </a:t>
            </a:r>
            <a:r>
              <a:rPr lang="en-US" dirty="0" err="1"/>
              <a:t>invazii</a:t>
            </a:r>
            <a:r>
              <a:rPr lang="en-US" dirty="0"/>
              <a:t> </a:t>
            </a:r>
            <a:r>
              <a:rPr lang="en-US" dirty="0" err="1"/>
              <a:t>independente</a:t>
            </a:r>
            <a:r>
              <a:rPr lang="en-US" dirty="0"/>
              <a:t> ale </a:t>
            </a:r>
            <a:r>
              <a:rPr lang="en-US" dirty="0" err="1"/>
              <a:t>genomului</a:t>
            </a:r>
            <a:r>
              <a:rPr lang="en-US" dirty="0"/>
              <a:t> de la </a:t>
            </a:r>
            <a:r>
              <a:rPr lang="en-US" dirty="0" err="1"/>
              <a:t>retrovirusurile</a:t>
            </a:r>
            <a:r>
              <a:rPr lang="en-US" dirty="0"/>
              <a:t> </a:t>
            </a:r>
            <a:r>
              <a:rPr lang="en-US" dirty="0" err="1"/>
              <a:t>libere</a:t>
            </a:r>
            <a:r>
              <a:rPr lang="en-US" dirty="0"/>
              <a:t> (</a:t>
            </a:r>
            <a:r>
              <a:rPr lang="en-US" dirty="0" err="1"/>
              <a:t>exogene</a:t>
            </a:r>
            <a:r>
              <a:rPr lang="en-US" dirty="0"/>
              <a:t>).</a:t>
            </a:r>
          </a:p>
        </p:txBody>
      </p:sp>
    </p:spTree>
    <p:extLst>
      <p:ext uri="{BB962C8B-B14F-4D97-AF65-F5344CB8AC3E}">
        <p14:creationId xmlns:p14="http://schemas.microsoft.com/office/powerpoint/2010/main" val="2656315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F24647-734B-46B1-A7B4-BAD0F0B11448}"/>
              </a:ext>
            </a:extLst>
          </p:cNvPr>
          <p:cNvSpPr/>
          <p:nvPr/>
        </p:nvSpPr>
        <p:spPr>
          <a:xfrm>
            <a:off x="124691" y="570016"/>
            <a:ext cx="9019309" cy="1754326"/>
          </a:xfrm>
          <a:prstGeom prst="rect">
            <a:avLst/>
          </a:prstGeom>
        </p:spPr>
        <p:txBody>
          <a:bodyPr wrap="square">
            <a:spAutoFit/>
          </a:bodyPr>
          <a:lstStyle/>
          <a:p>
            <a:r>
              <a:rPr lang="en-US" dirty="0" err="1"/>
              <a:t>Clasificarea</a:t>
            </a:r>
            <a:r>
              <a:rPr lang="en-US" dirty="0"/>
              <a:t> HERV </a:t>
            </a:r>
            <a:r>
              <a:rPr lang="en-US" dirty="0" err="1"/>
              <a:t>este</a:t>
            </a:r>
            <a:r>
              <a:rPr lang="en-US" dirty="0"/>
              <a:t> </a:t>
            </a:r>
            <a:r>
              <a:rPr lang="en-US" dirty="0" err="1"/>
              <a:t>încă</a:t>
            </a:r>
            <a:r>
              <a:rPr lang="en-US" dirty="0"/>
              <a:t> o </a:t>
            </a:r>
            <a:r>
              <a:rPr lang="en-US" dirty="0" err="1"/>
              <a:t>lucrare</a:t>
            </a:r>
            <a:r>
              <a:rPr lang="en-US" dirty="0"/>
              <a:t> </a:t>
            </a:r>
            <a:r>
              <a:rPr lang="en-US" dirty="0" err="1"/>
              <a:t>în</a:t>
            </a:r>
            <a:r>
              <a:rPr lang="en-US" dirty="0"/>
              <a:t> </a:t>
            </a:r>
            <a:r>
              <a:rPr lang="en-US" dirty="0" err="1"/>
              <a:t>desfășurare</a:t>
            </a:r>
            <a:r>
              <a:rPr lang="en-US" dirty="0"/>
              <a:t>. </a:t>
            </a:r>
          </a:p>
          <a:p>
            <a:endParaRPr lang="en-US" dirty="0"/>
          </a:p>
          <a:p>
            <a:r>
              <a:rPr lang="en-US" dirty="0" err="1"/>
              <a:t>Magiorkinis</a:t>
            </a:r>
            <a:r>
              <a:rPr lang="en-US" dirty="0"/>
              <a:t> et al (15) </a:t>
            </a:r>
            <a:r>
              <a:rPr lang="en-US" dirty="0" err="1"/>
              <a:t>clasifică</a:t>
            </a:r>
            <a:r>
              <a:rPr lang="en-US" dirty="0"/>
              <a:t> </a:t>
            </a:r>
            <a:r>
              <a:rPr lang="en-US" dirty="0" err="1"/>
              <a:t>familiile</a:t>
            </a:r>
            <a:r>
              <a:rPr lang="en-US" dirty="0"/>
              <a:t> HERV ca </a:t>
            </a:r>
            <a:r>
              <a:rPr lang="en-US" dirty="0" err="1"/>
              <a:t>tipice</a:t>
            </a:r>
            <a:r>
              <a:rPr lang="en-US" dirty="0"/>
              <a:t>, HERV-T; </a:t>
            </a:r>
            <a:r>
              <a:rPr lang="en-US" dirty="0" err="1"/>
              <a:t>vechea</a:t>
            </a:r>
            <a:r>
              <a:rPr lang="en-US" dirty="0"/>
              <a:t>, HERV-L; </a:t>
            </a:r>
            <a:r>
              <a:rPr lang="en-US" dirty="0" err="1"/>
              <a:t>abundent</a:t>
            </a:r>
            <a:r>
              <a:rPr lang="en-US" dirty="0"/>
              <a:t>, HERV-H; </a:t>
            </a:r>
            <a:r>
              <a:rPr lang="en-US" dirty="0" err="1"/>
              <a:t>indispensabil</a:t>
            </a:r>
            <a:r>
              <a:rPr lang="en-US" dirty="0"/>
              <a:t>, HERV-W; </a:t>
            </a:r>
            <a:r>
              <a:rPr lang="en-US" dirty="0" err="1"/>
              <a:t>ultimul</a:t>
            </a:r>
            <a:r>
              <a:rPr lang="en-US" dirty="0"/>
              <a:t>, </a:t>
            </a:r>
            <a:r>
              <a:rPr lang="en-US" dirty="0" err="1"/>
              <a:t>dar</a:t>
            </a:r>
            <a:r>
              <a:rPr lang="en-US" dirty="0"/>
              <a:t> nu </a:t>
            </a:r>
            <a:r>
              <a:rPr lang="en-US" dirty="0" err="1"/>
              <a:t>în</a:t>
            </a:r>
            <a:r>
              <a:rPr lang="en-US" dirty="0"/>
              <a:t> </a:t>
            </a:r>
            <a:r>
              <a:rPr lang="en-US" dirty="0" err="1"/>
              <a:t>ultimul</a:t>
            </a:r>
            <a:r>
              <a:rPr lang="en-US" dirty="0"/>
              <a:t> </a:t>
            </a:r>
            <a:r>
              <a:rPr lang="en-US" dirty="0" err="1"/>
              <a:t>rând</a:t>
            </a:r>
            <a:r>
              <a:rPr lang="en-US" dirty="0"/>
              <a:t>, HERV-K.</a:t>
            </a:r>
          </a:p>
          <a:p>
            <a:r>
              <a:rPr lang="en-US" dirty="0"/>
              <a:t>HERV-K (HML2) </a:t>
            </a:r>
            <a:r>
              <a:rPr lang="en-US" dirty="0" err="1"/>
              <a:t>sau</a:t>
            </a:r>
            <a:r>
              <a:rPr lang="en-US" dirty="0"/>
              <a:t> HK2, </a:t>
            </a:r>
            <a:r>
              <a:rPr lang="en-US" dirty="0" err="1"/>
              <a:t>cel</a:t>
            </a:r>
            <a:r>
              <a:rPr lang="en-US" dirty="0"/>
              <a:t> </a:t>
            </a:r>
            <a:r>
              <a:rPr lang="en-US" dirty="0" err="1"/>
              <a:t>mai</a:t>
            </a:r>
            <a:r>
              <a:rPr lang="en-US" dirty="0"/>
              <a:t> recent, </a:t>
            </a:r>
            <a:r>
              <a:rPr lang="en-US" dirty="0" err="1"/>
              <a:t>este</a:t>
            </a:r>
            <a:r>
              <a:rPr lang="en-US" dirty="0"/>
              <a:t> </a:t>
            </a:r>
            <a:r>
              <a:rPr lang="en-US" dirty="0" err="1"/>
              <a:t>singura</a:t>
            </a:r>
            <a:r>
              <a:rPr lang="en-US" dirty="0"/>
              <a:t> </a:t>
            </a:r>
            <a:r>
              <a:rPr lang="en-US" dirty="0" err="1"/>
              <a:t>linie</a:t>
            </a:r>
            <a:r>
              <a:rPr lang="en-US" dirty="0"/>
              <a:t> de </a:t>
            </a:r>
            <a:r>
              <a:rPr lang="en-US" dirty="0" err="1"/>
              <a:t>origine</a:t>
            </a:r>
            <a:r>
              <a:rPr lang="en-US" dirty="0"/>
              <a:t> ERV care </a:t>
            </a:r>
            <a:r>
              <a:rPr lang="en-US" dirty="0" err="1"/>
              <a:t>încă</a:t>
            </a:r>
            <a:r>
              <a:rPr lang="en-US" dirty="0"/>
              <a:t> se </a:t>
            </a:r>
            <a:r>
              <a:rPr lang="en-US" dirty="0" err="1"/>
              <a:t>mai</a:t>
            </a:r>
            <a:r>
              <a:rPr lang="en-US" dirty="0"/>
              <a:t> </a:t>
            </a:r>
            <a:r>
              <a:rPr lang="en-US" dirty="0" err="1"/>
              <a:t>repetă</a:t>
            </a:r>
            <a:r>
              <a:rPr lang="en-US" dirty="0"/>
              <a:t> </a:t>
            </a:r>
            <a:r>
              <a:rPr lang="en-US" dirty="0" err="1"/>
              <a:t>în</a:t>
            </a:r>
            <a:r>
              <a:rPr lang="en-US" dirty="0"/>
              <a:t> </a:t>
            </a:r>
            <a:r>
              <a:rPr lang="en-US" dirty="0" err="1"/>
              <a:t>populația</a:t>
            </a:r>
            <a:r>
              <a:rPr lang="en-US" dirty="0"/>
              <a:t> </a:t>
            </a:r>
            <a:r>
              <a:rPr lang="en-US" dirty="0" err="1"/>
              <a:t>umană</a:t>
            </a:r>
            <a:r>
              <a:rPr lang="en-US" dirty="0"/>
              <a:t> </a:t>
            </a:r>
            <a:r>
              <a:rPr lang="en-US" dirty="0" err="1"/>
              <a:t>în</a:t>
            </a:r>
            <a:r>
              <a:rPr lang="en-US" dirty="0"/>
              <a:t> </a:t>
            </a:r>
            <a:r>
              <a:rPr lang="en-US" dirty="0" err="1"/>
              <a:t>ultimii</a:t>
            </a:r>
            <a:r>
              <a:rPr lang="en-US" dirty="0"/>
              <a:t> </a:t>
            </a:r>
            <a:r>
              <a:rPr lang="en-US" dirty="0" err="1"/>
              <a:t>câțiva</a:t>
            </a:r>
            <a:r>
              <a:rPr lang="en-US" dirty="0"/>
              <a:t> </a:t>
            </a:r>
            <a:r>
              <a:rPr lang="en-US" dirty="0" err="1"/>
              <a:t>milioane</a:t>
            </a:r>
            <a:r>
              <a:rPr lang="en-US" dirty="0"/>
              <a:t> de ani.</a:t>
            </a:r>
          </a:p>
        </p:txBody>
      </p:sp>
      <p:sp>
        <p:nvSpPr>
          <p:cNvPr id="3" name="Rectangle 2">
            <a:extLst>
              <a:ext uri="{FF2B5EF4-FFF2-40B4-BE49-F238E27FC236}">
                <a16:creationId xmlns:a16="http://schemas.microsoft.com/office/drawing/2014/main" id="{949EFC9B-4B2C-48C9-A88D-F920795A1226}"/>
              </a:ext>
            </a:extLst>
          </p:cNvPr>
          <p:cNvSpPr/>
          <p:nvPr/>
        </p:nvSpPr>
        <p:spPr>
          <a:xfrm>
            <a:off x="275111" y="2953802"/>
            <a:ext cx="9913917" cy="2862322"/>
          </a:xfrm>
          <a:prstGeom prst="rect">
            <a:avLst/>
          </a:prstGeom>
        </p:spPr>
        <p:txBody>
          <a:bodyPr wrap="square">
            <a:spAutoFit/>
          </a:bodyPr>
          <a:lstStyle/>
          <a:p>
            <a:r>
              <a:rPr lang="en-US" dirty="0"/>
              <a:t>~ 1.000 de loci HK2 din </a:t>
            </a:r>
            <a:r>
              <a:rPr lang="en-US" dirty="0" err="1"/>
              <a:t>genomul</a:t>
            </a:r>
            <a:r>
              <a:rPr lang="en-US" dirty="0"/>
              <a:t> de </a:t>
            </a:r>
            <a:r>
              <a:rPr lang="en-US" dirty="0" err="1"/>
              <a:t>referință</a:t>
            </a:r>
            <a:r>
              <a:rPr lang="en-US" dirty="0"/>
              <a:t> </a:t>
            </a:r>
            <a:r>
              <a:rPr lang="en-US" dirty="0" err="1"/>
              <a:t>uman</a:t>
            </a:r>
            <a:r>
              <a:rPr lang="en-US" dirty="0"/>
              <a:t>, </a:t>
            </a:r>
            <a:r>
              <a:rPr lang="en-US" dirty="0" err="1"/>
              <a:t>aparent</a:t>
            </a:r>
            <a:r>
              <a:rPr lang="en-US" dirty="0"/>
              <a:t> </a:t>
            </a:r>
            <a:r>
              <a:rPr lang="en-US" dirty="0" err="1"/>
              <a:t>integrați</a:t>
            </a:r>
            <a:r>
              <a:rPr lang="en-US" dirty="0"/>
              <a:t> </a:t>
            </a:r>
            <a:r>
              <a:rPr lang="en-US" dirty="0" err="1"/>
              <a:t>în</a:t>
            </a:r>
            <a:r>
              <a:rPr lang="en-US" dirty="0"/>
              <a:t> </a:t>
            </a:r>
            <a:r>
              <a:rPr lang="en-US" dirty="0" err="1"/>
              <a:t>ultimii</a:t>
            </a:r>
            <a:r>
              <a:rPr lang="en-US" dirty="0"/>
              <a:t> 35 de </a:t>
            </a:r>
            <a:r>
              <a:rPr lang="en-US" dirty="0" err="1"/>
              <a:t>milioane</a:t>
            </a:r>
            <a:r>
              <a:rPr lang="en-US" dirty="0"/>
              <a:t> de ani. </a:t>
            </a:r>
          </a:p>
          <a:p>
            <a:endParaRPr lang="en-US" dirty="0"/>
          </a:p>
          <a:p>
            <a:r>
              <a:rPr lang="en-US" dirty="0" err="1"/>
              <a:t>Replicând</a:t>
            </a:r>
            <a:r>
              <a:rPr lang="en-US" dirty="0"/>
              <a:t> </a:t>
            </a:r>
            <a:r>
              <a:rPr lang="en-US" dirty="0" err="1"/>
              <a:t>continuu</a:t>
            </a:r>
            <a:r>
              <a:rPr lang="en-US" dirty="0"/>
              <a:t> pe </a:t>
            </a:r>
            <a:r>
              <a:rPr lang="en-US" dirty="0" err="1"/>
              <a:t>această</a:t>
            </a:r>
            <a:r>
              <a:rPr lang="en-US" dirty="0"/>
              <a:t> </a:t>
            </a:r>
            <a:r>
              <a:rPr lang="en-US" dirty="0" err="1"/>
              <a:t>perioadă</a:t>
            </a:r>
            <a:r>
              <a:rPr lang="en-US" dirty="0"/>
              <a:t> </a:t>
            </a:r>
            <a:r>
              <a:rPr lang="en-US" dirty="0" err="1"/>
              <a:t>lungă</a:t>
            </a:r>
            <a:r>
              <a:rPr lang="en-US" dirty="0"/>
              <a:t>, </a:t>
            </a:r>
            <a:r>
              <a:rPr lang="en-US" dirty="0" err="1"/>
              <a:t>majoritatea</a:t>
            </a:r>
            <a:r>
              <a:rPr lang="en-US" dirty="0"/>
              <a:t> </a:t>
            </a:r>
            <a:r>
              <a:rPr lang="en-US" dirty="0" err="1"/>
              <a:t>locilor</a:t>
            </a:r>
            <a:r>
              <a:rPr lang="en-US" dirty="0"/>
              <a:t> </a:t>
            </a:r>
            <a:r>
              <a:rPr lang="en-US" dirty="0" err="1"/>
              <a:t>integrati</a:t>
            </a:r>
            <a:r>
              <a:rPr lang="en-US" dirty="0"/>
              <a:t> ERV  (</a:t>
            </a:r>
            <a:r>
              <a:rPr lang="en-US" dirty="0" err="1"/>
              <a:t>provirusuri</a:t>
            </a:r>
            <a:r>
              <a:rPr lang="en-US" dirty="0"/>
              <a:t>) convertite </a:t>
            </a:r>
            <a:r>
              <a:rPr lang="en-US" dirty="0" err="1"/>
              <a:t>în</a:t>
            </a:r>
            <a:r>
              <a:rPr lang="en-US" dirty="0"/>
              <a:t> </a:t>
            </a:r>
            <a:r>
              <a:rPr lang="en-US" dirty="0" err="1"/>
              <a:t>relicve</a:t>
            </a:r>
            <a:r>
              <a:rPr lang="en-US" dirty="0"/>
              <a:t> </a:t>
            </a:r>
            <a:r>
              <a:rPr lang="en-US" dirty="0" err="1"/>
              <a:t>prin</a:t>
            </a:r>
            <a:r>
              <a:rPr lang="en-US" dirty="0"/>
              <a:t> </a:t>
            </a:r>
            <a:r>
              <a:rPr lang="en-US" dirty="0" err="1"/>
              <a:t>recombinare</a:t>
            </a:r>
            <a:r>
              <a:rPr lang="en-US" dirty="0"/>
              <a:t>. </a:t>
            </a:r>
          </a:p>
          <a:p>
            <a:endParaRPr lang="en-US" dirty="0"/>
          </a:p>
          <a:p>
            <a:r>
              <a:rPr lang="en-US" dirty="0" err="1"/>
              <a:t>Restul</a:t>
            </a:r>
            <a:r>
              <a:rPr lang="en-US" dirty="0"/>
              <a:t> </a:t>
            </a:r>
            <a:r>
              <a:rPr lang="en-US" dirty="0" err="1"/>
              <a:t>dobândește</a:t>
            </a:r>
            <a:r>
              <a:rPr lang="en-US" dirty="0"/>
              <a:t> </a:t>
            </a:r>
            <a:r>
              <a:rPr lang="en-US" dirty="0" err="1"/>
              <a:t>codoni</a:t>
            </a:r>
            <a:r>
              <a:rPr lang="en-US" dirty="0"/>
              <a:t> de </a:t>
            </a:r>
            <a:r>
              <a:rPr lang="en-US" dirty="0" err="1"/>
              <a:t>oprire</a:t>
            </a:r>
            <a:r>
              <a:rPr lang="en-US" dirty="0"/>
              <a:t> </a:t>
            </a:r>
            <a:r>
              <a:rPr lang="en-US" dirty="0" err="1"/>
              <a:t>prematură</a:t>
            </a:r>
            <a:r>
              <a:rPr lang="en-US" dirty="0"/>
              <a:t> </a:t>
            </a:r>
            <a:r>
              <a:rPr lang="en-US" dirty="0" err="1"/>
              <a:t>și</a:t>
            </a:r>
            <a:r>
              <a:rPr lang="en-US" dirty="0"/>
              <a:t> / </a:t>
            </a:r>
            <a:r>
              <a:rPr lang="en-US" dirty="0" err="1"/>
              <a:t>sau</a:t>
            </a:r>
            <a:r>
              <a:rPr lang="en-US" dirty="0"/>
              <a:t> </a:t>
            </a:r>
            <a:r>
              <a:rPr lang="en-US" dirty="0" err="1"/>
              <a:t>schimbări</a:t>
            </a:r>
            <a:r>
              <a:rPr lang="en-US" dirty="0"/>
              <a:t> de cadre.</a:t>
            </a:r>
          </a:p>
          <a:p>
            <a:endParaRPr lang="en-US" dirty="0"/>
          </a:p>
          <a:p>
            <a:r>
              <a:rPr lang="en-US" dirty="0" err="1"/>
              <a:t>Toti</a:t>
            </a:r>
            <a:r>
              <a:rPr lang="en-US" dirty="0"/>
              <a:t> </a:t>
            </a:r>
            <a:r>
              <a:rPr lang="en-US" dirty="0" err="1"/>
              <a:t>locii</a:t>
            </a:r>
            <a:r>
              <a:rPr lang="en-US" dirty="0"/>
              <a:t> de </a:t>
            </a:r>
            <a:r>
              <a:rPr lang="en-US" dirty="0" err="1"/>
              <a:t>referință</a:t>
            </a:r>
            <a:r>
              <a:rPr lang="en-US" dirty="0"/>
              <a:t> </a:t>
            </a:r>
            <a:r>
              <a:rPr lang="en-US" dirty="0" err="1"/>
              <a:t>pentru</a:t>
            </a:r>
            <a:r>
              <a:rPr lang="en-US" dirty="0"/>
              <a:t> </a:t>
            </a:r>
            <a:r>
              <a:rPr lang="en-US" dirty="0" err="1"/>
              <a:t>genomul</a:t>
            </a:r>
            <a:r>
              <a:rPr lang="en-US" dirty="0"/>
              <a:t> HK2 sunt, </a:t>
            </a:r>
            <a:r>
              <a:rPr lang="en-US" dirty="0" err="1"/>
              <a:t>prin</a:t>
            </a:r>
            <a:r>
              <a:rPr lang="en-US" dirty="0"/>
              <a:t> </a:t>
            </a:r>
            <a:r>
              <a:rPr lang="en-US" dirty="0" err="1"/>
              <a:t>urmare</a:t>
            </a:r>
            <a:r>
              <a:rPr lang="en-US" dirty="0"/>
              <a:t>, </a:t>
            </a:r>
            <a:r>
              <a:rPr lang="en-US" dirty="0" err="1"/>
              <a:t>replicați</a:t>
            </a:r>
            <a:r>
              <a:rPr lang="en-US" dirty="0"/>
              <a:t> </a:t>
            </a:r>
            <a:r>
              <a:rPr lang="en-US" dirty="0" err="1"/>
              <a:t>defectuoși</a:t>
            </a:r>
            <a:r>
              <a:rPr lang="en-US" dirty="0"/>
              <a:t> </a:t>
            </a:r>
            <a:r>
              <a:rPr lang="en-US" dirty="0" err="1"/>
              <a:t>și</a:t>
            </a:r>
            <a:r>
              <a:rPr lang="en-US" dirty="0"/>
              <a:t> </a:t>
            </a:r>
            <a:r>
              <a:rPr lang="en-US" dirty="0" err="1"/>
              <a:t>numai</a:t>
            </a:r>
            <a:r>
              <a:rPr lang="en-US" dirty="0"/>
              <a:t> 24 de loci </a:t>
            </a:r>
            <a:r>
              <a:rPr lang="en-US" dirty="0" err="1"/>
              <a:t>păstrează</a:t>
            </a:r>
            <a:r>
              <a:rPr lang="en-US" dirty="0"/>
              <a:t> cadre de </a:t>
            </a:r>
            <a:r>
              <a:rPr lang="en-US" dirty="0" err="1"/>
              <a:t>citire</a:t>
            </a:r>
            <a:r>
              <a:rPr lang="en-US" dirty="0"/>
              <a:t> </a:t>
            </a:r>
            <a:r>
              <a:rPr lang="en-US" dirty="0" err="1"/>
              <a:t>libere</a:t>
            </a:r>
            <a:r>
              <a:rPr lang="en-US" dirty="0"/>
              <a:t> (ORFs) </a:t>
            </a:r>
            <a:r>
              <a:rPr lang="en-US" dirty="0" err="1"/>
              <a:t>în</a:t>
            </a:r>
            <a:r>
              <a:rPr lang="en-US" dirty="0"/>
              <a:t> </a:t>
            </a:r>
            <a:r>
              <a:rPr lang="en-US" dirty="0" err="1"/>
              <a:t>cel</a:t>
            </a:r>
            <a:r>
              <a:rPr lang="en-US" dirty="0"/>
              <a:t> </a:t>
            </a:r>
            <a:r>
              <a:rPr lang="en-US" dirty="0" err="1"/>
              <a:t>puțin</a:t>
            </a:r>
            <a:r>
              <a:rPr lang="en-US" dirty="0"/>
              <a:t> una din </a:t>
            </a:r>
            <a:r>
              <a:rPr lang="en-US" dirty="0" err="1"/>
              <a:t>genele</a:t>
            </a:r>
            <a:r>
              <a:rPr lang="en-US" dirty="0"/>
              <a:t> </a:t>
            </a:r>
            <a:r>
              <a:rPr lang="en-US" dirty="0" err="1"/>
              <a:t>lor</a:t>
            </a:r>
            <a:r>
              <a:rPr lang="en-US" dirty="0"/>
              <a:t> .</a:t>
            </a:r>
          </a:p>
        </p:txBody>
      </p:sp>
    </p:spTree>
    <p:extLst>
      <p:ext uri="{BB962C8B-B14F-4D97-AF65-F5344CB8AC3E}">
        <p14:creationId xmlns:p14="http://schemas.microsoft.com/office/powerpoint/2010/main" val="785923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A41741-AEE8-47DB-9033-FA0BC43083EF}"/>
              </a:ext>
            </a:extLst>
          </p:cNvPr>
          <p:cNvSpPr/>
          <p:nvPr/>
        </p:nvSpPr>
        <p:spPr>
          <a:xfrm>
            <a:off x="344385" y="2256311"/>
            <a:ext cx="10177153" cy="1754326"/>
          </a:xfrm>
          <a:prstGeom prst="rect">
            <a:avLst/>
          </a:prstGeom>
        </p:spPr>
        <p:txBody>
          <a:bodyPr wrap="square">
            <a:spAutoFit/>
          </a:bodyPr>
          <a:lstStyle/>
          <a:p>
            <a:r>
              <a:rPr lang="en-US" dirty="0" err="1"/>
              <a:t>Transcripția</a:t>
            </a:r>
            <a:r>
              <a:rPr lang="en-US" dirty="0"/>
              <a:t> ARN </a:t>
            </a:r>
            <a:r>
              <a:rPr lang="en-US" dirty="0" err="1"/>
              <a:t>și</a:t>
            </a:r>
            <a:r>
              <a:rPr lang="en-US" dirty="0"/>
              <a:t> </a:t>
            </a:r>
            <a:r>
              <a:rPr lang="en-US" dirty="0" err="1"/>
              <a:t>expresia</a:t>
            </a:r>
            <a:r>
              <a:rPr lang="en-US" dirty="0"/>
              <a:t> </a:t>
            </a:r>
            <a:r>
              <a:rPr lang="en-US" dirty="0" err="1"/>
              <a:t>proteică</a:t>
            </a:r>
            <a:r>
              <a:rPr lang="en-US" dirty="0"/>
              <a:t> a HK2 </a:t>
            </a:r>
            <a:r>
              <a:rPr lang="en-US" dirty="0" err="1"/>
              <a:t>și</a:t>
            </a:r>
            <a:r>
              <a:rPr lang="en-US" dirty="0"/>
              <a:t> a </a:t>
            </a:r>
            <a:r>
              <a:rPr lang="en-US" dirty="0" err="1"/>
              <a:t>altor</a:t>
            </a:r>
            <a:r>
              <a:rPr lang="en-US" dirty="0"/>
              <a:t> ERV-</a:t>
            </a:r>
            <a:r>
              <a:rPr lang="en-US" dirty="0" err="1"/>
              <a:t>uri</a:t>
            </a:r>
            <a:r>
              <a:rPr lang="en-US" dirty="0"/>
              <a:t> sunt </a:t>
            </a:r>
            <a:r>
              <a:rPr lang="en-US" dirty="0" err="1"/>
              <a:t>crescute</a:t>
            </a:r>
            <a:r>
              <a:rPr lang="en-US" dirty="0"/>
              <a:t> </a:t>
            </a:r>
            <a:r>
              <a:rPr lang="en-US" dirty="0" err="1"/>
              <a:t>în</a:t>
            </a:r>
            <a:r>
              <a:rPr lang="en-US" dirty="0"/>
              <a:t> </a:t>
            </a:r>
            <a:r>
              <a:rPr lang="en-US" dirty="0" err="1"/>
              <a:t>numeroase</a:t>
            </a:r>
            <a:r>
              <a:rPr lang="en-US" dirty="0"/>
              <a:t> </a:t>
            </a:r>
            <a:r>
              <a:rPr lang="en-US" dirty="0" err="1"/>
              <a:t>tipuri</a:t>
            </a:r>
            <a:r>
              <a:rPr lang="en-US" dirty="0"/>
              <a:t> de cancer, </a:t>
            </a:r>
            <a:r>
              <a:rPr lang="en-US" dirty="0" err="1"/>
              <a:t>unele</a:t>
            </a:r>
            <a:r>
              <a:rPr lang="en-US" dirty="0"/>
              <a:t> </a:t>
            </a:r>
            <a:r>
              <a:rPr lang="en-US" dirty="0" err="1"/>
              <a:t>boli</a:t>
            </a:r>
            <a:r>
              <a:rPr lang="en-US" dirty="0"/>
              <a:t> </a:t>
            </a:r>
            <a:r>
              <a:rPr lang="en-US" dirty="0" err="1"/>
              <a:t>autoimune</a:t>
            </a:r>
            <a:r>
              <a:rPr lang="en-US" dirty="0"/>
              <a:t> / </a:t>
            </a:r>
            <a:r>
              <a:rPr lang="en-US" dirty="0" err="1"/>
              <a:t>inflamatorii</a:t>
            </a:r>
            <a:r>
              <a:rPr lang="en-US" dirty="0"/>
              <a:t> </a:t>
            </a:r>
            <a:r>
              <a:rPr lang="en-US" dirty="0" err="1"/>
              <a:t>și</a:t>
            </a:r>
            <a:r>
              <a:rPr lang="en-US" dirty="0"/>
              <a:t> </a:t>
            </a:r>
            <a:r>
              <a:rPr lang="en-US" dirty="0" err="1"/>
              <a:t>infecția</a:t>
            </a:r>
            <a:r>
              <a:rPr lang="en-US" dirty="0"/>
              <a:t> HIV, </a:t>
            </a:r>
            <a:r>
              <a:rPr lang="en-US" dirty="0" err="1"/>
              <a:t>si</a:t>
            </a:r>
            <a:r>
              <a:rPr lang="en-US" dirty="0"/>
              <a:t> </a:t>
            </a:r>
            <a:r>
              <a:rPr lang="en-US" dirty="0" err="1"/>
              <a:t>inca</a:t>
            </a:r>
            <a:r>
              <a:rPr lang="en-US" dirty="0"/>
              <a:t> sunt </a:t>
            </a:r>
            <a:r>
              <a:rPr lang="en-US" dirty="0" err="1"/>
              <a:t>ipoteze</a:t>
            </a:r>
            <a:r>
              <a:rPr lang="en-US" dirty="0"/>
              <a:t> </a:t>
            </a:r>
            <a:r>
              <a:rPr lang="en-US" dirty="0" err="1"/>
              <a:t>nerezolvate</a:t>
            </a:r>
            <a:r>
              <a:rPr lang="en-US" dirty="0"/>
              <a:t> a </a:t>
            </a:r>
            <a:r>
              <a:rPr lang="en-US" dirty="0" err="1"/>
              <a:t>rolului</a:t>
            </a:r>
            <a:r>
              <a:rPr lang="en-US" dirty="0"/>
              <a:t> </a:t>
            </a:r>
            <a:r>
              <a:rPr lang="en-US" dirty="0" err="1"/>
              <a:t>cauzal</a:t>
            </a:r>
            <a:r>
              <a:rPr lang="en-US" dirty="0"/>
              <a:t> </a:t>
            </a:r>
            <a:r>
              <a:rPr lang="en-US" dirty="0" err="1"/>
              <a:t>în</a:t>
            </a:r>
            <a:r>
              <a:rPr lang="en-US" dirty="0"/>
              <a:t> </a:t>
            </a:r>
            <a:r>
              <a:rPr lang="en-US" dirty="0" err="1"/>
              <a:t>boală</a:t>
            </a:r>
            <a:r>
              <a:rPr lang="en-US" dirty="0"/>
              <a:t> .</a:t>
            </a:r>
          </a:p>
          <a:p>
            <a:endParaRPr lang="en-US" dirty="0"/>
          </a:p>
          <a:p>
            <a:r>
              <a:rPr lang="en-US" dirty="0"/>
              <a:t>Mai recent, </a:t>
            </a:r>
            <a:r>
              <a:rPr lang="en-US" dirty="0" err="1"/>
              <a:t>creșterea</a:t>
            </a:r>
            <a:r>
              <a:rPr lang="en-US" dirty="0"/>
              <a:t> </a:t>
            </a:r>
            <a:r>
              <a:rPr lang="en-US" dirty="0" err="1"/>
              <a:t>asociată</a:t>
            </a:r>
            <a:r>
              <a:rPr lang="en-US" dirty="0"/>
              <a:t> cu </a:t>
            </a:r>
            <a:r>
              <a:rPr lang="en-US" dirty="0" err="1"/>
              <a:t>boala</a:t>
            </a:r>
            <a:r>
              <a:rPr lang="en-US" dirty="0"/>
              <a:t> a </a:t>
            </a:r>
            <a:r>
              <a:rPr lang="en-US" dirty="0" err="1"/>
              <a:t>expresiei</a:t>
            </a:r>
            <a:r>
              <a:rPr lang="en-US" dirty="0"/>
              <a:t> </a:t>
            </a:r>
            <a:r>
              <a:rPr lang="en-US" dirty="0" err="1"/>
              <a:t>proteinei</a:t>
            </a:r>
            <a:r>
              <a:rPr lang="en-US" dirty="0"/>
              <a:t> HERV a </a:t>
            </a:r>
            <a:r>
              <a:rPr lang="en-US" dirty="0" err="1"/>
              <a:t>determinat</a:t>
            </a:r>
            <a:r>
              <a:rPr lang="en-US" dirty="0"/>
              <a:t> </a:t>
            </a:r>
            <a:r>
              <a:rPr lang="en-US" dirty="0" err="1"/>
              <a:t>cercetarea</a:t>
            </a:r>
            <a:r>
              <a:rPr lang="en-US" dirty="0"/>
              <a:t> </a:t>
            </a:r>
            <a:r>
              <a:rPr lang="en-US" dirty="0" err="1"/>
              <a:t>potențialului</a:t>
            </a:r>
            <a:r>
              <a:rPr lang="en-US" dirty="0"/>
              <a:t> </a:t>
            </a:r>
            <a:r>
              <a:rPr lang="en-US" dirty="0" err="1"/>
              <a:t>lor</a:t>
            </a:r>
            <a:r>
              <a:rPr lang="en-US" dirty="0"/>
              <a:t> ca </a:t>
            </a:r>
            <a:r>
              <a:rPr lang="en-US" dirty="0" err="1"/>
              <a:t>ținte</a:t>
            </a:r>
            <a:r>
              <a:rPr lang="en-US" dirty="0"/>
              <a:t> de </a:t>
            </a:r>
            <a:r>
              <a:rPr lang="en-US" dirty="0" err="1"/>
              <a:t>imunoterapie</a:t>
            </a:r>
            <a:r>
              <a:rPr lang="en-US" dirty="0"/>
              <a:t> </a:t>
            </a:r>
            <a:r>
              <a:rPr lang="en-US" dirty="0" err="1"/>
              <a:t>pentru</a:t>
            </a:r>
            <a:r>
              <a:rPr lang="en-US" dirty="0"/>
              <a:t> cancer </a:t>
            </a:r>
            <a:r>
              <a:rPr lang="en-US" dirty="0" err="1"/>
              <a:t>și</a:t>
            </a:r>
            <a:r>
              <a:rPr lang="en-US" dirty="0"/>
              <a:t> </a:t>
            </a:r>
            <a:r>
              <a:rPr lang="en-US" dirty="0" err="1"/>
              <a:t>tratament</a:t>
            </a:r>
            <a:r>
              <a:rPr lang="en-US" dirty="0"/>
              <a:t> HIV.</a:t>
            </a:r>
          </a:p>
        </p:txBody>
      </p:sp>
    </p:spTree>
    <p:extLst>
      <p:ext uri="{BB962C8B-B14F-4D97-AF65-F5344CB8AC3E}">
        <p14:creationId xmlns:p14="http://schemas.microsoft.com/office/powerpoint/2010/main" val="1502705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DBCA1C-613D-49C4-85FF-4248A47D8CB0}"/>
              </a:ext>
            </a:extLst>
          </p:cNvPr>
          <p:cNvSpPr/>
          <p:nvPr/>
        </p:nvSpPr>
        <p:spPr>
          <a:xfrm>
            <a:off x="469075" y="1859340"/>
            <a:ext cx="8674925" cy="3139321"/>
          </a:xfrm>
          <a:prstGeom prst="rect">
            <a:avLst/>
          </a:prstGeom>
        </p:spPr>
        <p:txBody>
          <a:bodyPr wrap="square">
            <a:spAutoFit/>
          </a:bodyPr>
          <a:lstStyle/>
          <a:p>
            <a:r>
              <a:rPr lang="en-US" dirty="0"/>
              <a:t>De </a:t>
            </a:r>
            <a:r>
              <a:rPr lang="en-US" dirty="0" err="1"/>
              <a:t>unde</a:t>
            </a:r>
            <a:r>
              <a:rPr lang="en-US" dirty="0"/>
              <a:t> </a:t>
            </a:r>
            <a:r>
              <a:rPr lang="en-US" dirty="0" err="1"/>
              <a:t>știm</a:t>
            </a:r>
            <a:r>
              <a:rPr lang="en-US" dirty="0"/>
              <a:t> </a:t>
            </a:r>
            <a:r>
              <a:rPr lang="en-US" dirty="0" err="1"/>
              <a:t>că</a:t>
            </a:r>
            <a:r>
              <a:rPr lang="en-US" dirty="0"/>
              <a:t> </a:t>
            </a:r>
            <a:r>
              <a:rPr lang="en-US" dirty="0" err="1"/>
              <a:t>avem</a:t>
            </a:r>
            <a:r>
              <a:rPr lang="en-US" dirty="0"/>
              <a:t> </a:t>
            </a:r>
            <a:r>
              <a:rPr lang="en-US" dirty="0" err="1"/>
              <a:t>astfel</a:t>
            </a:r>
            <a:r>
              <a:rPr lang="en-US" dirty="0"/>
              <a:t> de </a:t>
            </a:r>
            <a:r>
              <a:rPr lang="en-US" dirty="0" err="1"/>
              <a:t>relicve</a:t>
            </a:r>
            <a:r>
              <a:rPr lang="en-US" dirty="0"/>
              <a:t> </a:t>
            </a:r>
            <a:r>
              <a:rPr lang="en-US" dirty="0" err="1"/>
              <a:t>retrovirale</a:t>
            </a:r>
            <a:r>
              <a:rPr lang="en-US" dirty="0"/>
              <a:t>? </a:t>
            </a:r>
          </a:p>
          <a:p>
            <a:endParaRPr lang="en-US" dirty="0"/>
          </a:p>
          <a:p>
            <a:r>
              <a:rPr lang="en-US" dirty="0" err="1"/>
              <a:t>Prin</a:t>
            </a:r>
            <a:r>
              <a:rPr lang="en-US" dirty="0"/>
              <a:t> </a:t>
            </a:r>
            <a:r>
              <a:rPr lang="en-US" dirty="0" err="1"/>
              <a:t>similitudinea</a:t>
            </a:r>
            <a:r>
              <a:rPr lang="en-US" dirty="0"/>
              <a:t> </a:t>
            </a:r>
            <a:r>
              <a:rPr lang="en-US" dirty="0" err="1"/>
              <a:t>lor</a:t>
            </a:r>
            <a:r>
              <a:rPr lang="en-US" dirty="0"/>
              <a:t> </a:t>
            </a:r>
            <a:r>
              <a:rPr lang="en-US" dirty="0" err="1"/>
              <a:t>genomică</a:t>
            </a:r>
            <a:r>
              <a:rPr lang="en-US" dirty="0"/>
              <a:t> </a:t>
            </a:r>
            <a:r>
              <a:rPr lang="en-US" dirty="0" err="1"/>
              <a:t>structurală</a:t>
            </a:r>
            <a:r>
              <a:rPr lang="en-US" dirty="0"/>
              <a:t> </a:t>
            </a:r>
            <a:r>
              <a:rPr lang="en-US" dirty="0" err="1"/>
              <a:t>izbitoare</a:t>
            </a:r>
            <a:r>
              <a:rPr lang="en-US" dirty="0"/>
              <a:t>, </a:t>
            </a:r>
            <a:r>
              <a:rPr lang="en-US" dirty="0" err="1"/>
              <a:t>formată</a:t>
            </a:r>
            <a:r>
              <a:rPr lang="en-US" dirty="0"/>
              <a:t> din gene gag, pro, pol </a:t>
            </a:r>
            <a:r>
              <a:rPr lang="en-US" dirty="0" err="1"/>
              <a:t>și</a:t>
            </a:r>
            <a:r>
              <a:rPr lang="en-US" dirty="0"/>
              <a:t> env, </a:t>
            </a:r>
            <a:r>
              <a:rPr lang="en-US" dirty="0" err="1"/>
              <a:t>flancate</a:t>
            </a:r>
            <a:r>
              <a:rPr lang="en-US" dirty="0"/>
              <a:t> de </a:t>
            </a:r>
            <a:r>
              <a:rPr lang="en-US" dirty="0" err="1"/>
              <a:t>două</a:t>
            </a:r>
            <a:r>
              <a:rPr lang="en-US" dirty="0"/>
              <a:t> </a:t>
            </a:r>
            <a:r>
              <a:rPr lang="en-US" dirty="0" err="1"/>
              <a:t>repetări</a:t>
            </a:r>
            <a:r>
              <a:rPr lang="en-US" dirty="0"/>
              <a:t> </a:t>
            </a:r>
            <a:r>
              <a:rPr lang="en-US" dirty="0" err="1"/>
              <a:t>terminale</a:t>
            </a:r>
            <a:r>
              <a:rPr lang="en-US" dirty="0"/>
              <a:t> lungi (LTR) </a:t>
            </a:r>
            <a:r>
              <a:rPr lang="en-US" dirty="0" err="1"/>
              <a:t>identice</a:t>
            </a:r>
            <a:r>
              <a:rPr lang="en-US" dirty="0"/>
              <a:t> la </a:t>
            </a:r>
            <a:r>
              <a:rPr lang="en-US" dirty="0" err="1"/>
              <a:t>integrare</a:t>
            </a:r>
            <a:r>
              <a:rPr lang="en-US" dirty="0"/>
              <a:t>, care </a:t>
            </a:r>
            <a:r>
              <a:rPr lang="en-US" dirty="0" err="1"/>
              <a:t>conțin</a:t>
            </a:r>
            <a:r>
              <a:rPr lang="en-US" dirty="0"/>
              <a:t> </a:t>
            </a:r>
            <a:r>
              <a:rPr lang="en-US" dirty="0" err="1"/>
              <a:t>semnalul</a:t>
            </a:r>
            <a:r>
              <a:rPr lang="en-US" dirty="0"/>
              <a:t> </a:t>
            </a:r>
            <a:r>
              <a:rPr lang="en-US" dirty="0" err="1"/>
              <a:t>pentru</a:t>
            </a:r>
            <a:r>
              <a:rPr lang="en-US" dirty="0"/>
              <a:t> </a:t>
            </a:r>
            <a:r>
              <a:rPr lang="en-US" dirty="0" err="1"/>
              <a:t>inițierea</a:t>
            </a:r>
            <a:r>
              <a:rPr lang="en-US" dirty="0"/>
              <a:t> </a:t>
            </a:r>
            <a:r>
              <a:rPr lang="en-US" dirty="0" err="1"/>
              <a:t>și</a:t>
            </a:r>
            <a:r>
              <a:rPr lang="en-US" dirty="0"/>
              <a:t> </a:t>
            </a:r>
            <a:r>
              <a:rPr lang="en-US" dirty="0" err="1"/>
              <a:t>reglarea</a:t>
            </a:r>
            <a:r>
              <a:rPr lang="en-US" dirty="0"/>
              <a:t> </a:t>
            </a:r>
            <a:r>
              <a:rPr lang="en-US" dirty="0" err="1"/>
              <a:t>transcripției</a:t>
            </a:r>
            <a:r>
              <a:rPr lang="en-US" dirty="0"/>
              <a:t>.</a:t>
            </a:r>
          </a:p>
          <a:p>
            <a:endParaRPr lang="en-US" dirty="0"/>
          </a:p>
          <a:p>
            <a:endParaRPr lang="en-US" dirty="0"/>
          </a:p>
          <a:p>
            <a:r>
              <a:rPr lang="en-US" dirty="0" err="1"/>
              <a:t>În</a:t>
            </a:r>
            <a:r>
              <a:rPr lang="en-US" dirty="0"/>
              <a:t> </a:t>
            </a:r>
            <a:r>
              <a:rPr lang="en-US" dirty="0" err="1"/>
              <a:t>timpul</a:t>
            </a:r>
            <a:r>
              <a:rPr lang="en-US" dirty="0"/>
              <a:t> </a:t>
            </a:r>
            <a:r>
              <a:rPr lang="en-US" dirty="0" err="1"/>
              <a:t>evoluției</a:t>
            </a:r>
            <a:r>
              <a:rPr lang="en-US" dirty="0"/>
              <a:t> (~ 35 </a:t>
            </a:r>
            <a:r>
              <a:rPr lang="en-US" dirty="0" err="1"/>
              <a:t>milioane</a:t>
            </a:r>
            <a:r>
              <a:rPr lang="en-US" dirty="0"/>
              <a:t> de ani), ERV-urile au </a:t>
            </a:r>
            <a:r>
              <a:rPr lang="en-US" dirty="0" err="1"/>
              <a:t>acumulat</a:t>
            </a:r>
            <a:r>
              <a:rPr lang="en-US" dirty="0"/>
              <a:t> </a:t>
            </a:r>
            <a:r>
              <a:rPr lang="en-US" dirty="0" err="1"/>
              <a:t>mutații</a:t>
            </a:r>
            <a:r>
              <a:rPr lang="en-US" dirty="0"/>
              <a:t> (</a:t>
            </a:r>
            <a:r>
              <a:rPr lang="en-US" dirty="0" err="1"/>
              <a:t>inserții</a:t>
            </a:r>
            <a:r>
              <a:rPr lang="en-US" dirty="0"/>
              <a:t>, </a:t>
            </a:r>
            <a:r>
              <a:rPr lang="en-US" dirty="0" err="1"/>
              <a:t>deleții</a:t>
            </a:r>
            <a:r>
              <a:rPr lang="en-US" dirty="0"/>
              <a:t>, </a:t>
            </a:r>
            <a:r>
              <a:rPr lang="en-US" dirty="0" err="1"/>
              <a:t>substituții</a:t>
            </a:r>
            <a:r>
              <a:rPr lang="en-US" dirty="0"/>
              <a:t>) </a:t>
            </a:r>
            <a:r>
              <a:rPr lang="en-US" dirty="0" err="1"/>
              <a:t>și</a:t>
            </a:r>
            <a:r>
              <a:rPr lang="en-US" dirty="0"/>
              <a:t> / </a:t>
            </a:r>
            <a:r>
              <a:rPr lang="en-US" dirty="0" err="1"/>
              <a:t>sau</a:t>
            </a:r>
            <a:r>
              <a:rPr lang="en-US" dirty="0"/>
              <a:t> </a:t>
            </a:r>
            <a:r>
              <a:rPr lang="en-US" dirty="0" err="1"/>
              <a:t>modificări</a:t>
            </a:r>
            <a:r>
              <a:rPr lang="en-US" dirty="0"/>
              <a:t> </a:t>
            </a:r>
            <a:r>
              <a:rPr lang="en-US" dirty="0" err="1"/>
              <a:t>epigenetice</a:t>
            </a:r>
            <a:r>
              <a:rPr lang="en-US" dirty="0"/>
              <a:t> (de </a:t>
            </a:r>
            <a:r>
              <a:rPr lang="en-US" dirty="0" err="1"/>
              <a:t>exemplu</a:t>
            </a:r>
            <a:r>
              <a:rPr lang="en-US" dirty="0"/>
              <a:t>, </a:t>
            </a:r>
            <a:r>
              <a:rPr lang="en-US" dirty="0" err="1"/>
              <a:t>metilarea</a:t>
            </a:r>
            <a:r>
              <a:rPr lang="en-US" dirty="0"/>
              <a:t> ADN-</a:t>
            </a:r>
            <a:r>
              <a:rPr lang="en-US" dirty="0" err="1"/>
              <a:t>ului</a:t>
            </a:r>
            <a:r>
              <a:rPr lang="en-US" dirty="0"/>
              <a:t>) la </a:t>
            </a:r>
            <a:r>
              <a:rPr lang="en-US" dirty="0" err="1"/>
              <a:t>aceeași</a:t>
            </a:r>
            <a:r>
              <a:rPr lang="en-US" dirty="0"/>
              <a:t> </a:t>
            </a:r>
            <a:r>
              <a:rPr lang="en-US" dirty="0" err="1"/>
              <a:t>rată</a:t>
            </a:r>
            <a:r>
              <a:rPr lang="en-US" dirty="0"/>
              <a:t> ca </a:t>
            </a:r>
            <a:r>
              <a:rPr lang="en-US" dirty="0" err="1"/>
              <a:t>și</a:t>
            </a:r>
            <a:r>
              <a:rPr lang="en-US" dirty="0"/>
              <a:t> </a:t>
            </a:r>
            <a:r>
              <a:rPr lang="en-US" dirty="0" err="1"/>
              <a:t>genomul</a:t>
            </a:r>
            <a:r>
              <a:rPr lang="en-US" dirty="0"/>
              <a:t> </a:t>
            </a:r>
            <a:r>
              <a:rPr lang="en-US" dirty="0" err="1"/>
              <a:t>gazdă</a:t>
            </a:r>
            <a:r>
              <a:rPr lang="en-US" dirty="0"/>
              <a:t> </a:t>
            </a:r>
            <a:r>
              <a:rPr lang="en-US" dirty="0" err="1"/>
              <a:t>făcându</a:t>
            </a:r>
            <a:r>
              <a:rPr lang="en-US" dirty="0"/>
              <a:t>-le </a:t>
            </a:r>
            <a:r>
              <a:rPr lang="en-US" dirty="0" err="1"/>
              <a:t>nefuncționale</a:t>
            </a:r>
            <a:r>
              <a:rPr lang="en-US" dirty="0"/>
              <a:t>, </a:t>
            </a:r>
            <a:r>
              <a:rPr lang="en-US" dirty="0" err="1"/>
              <a:t>adică</a:t>
            </a:r>
            <a:r>
              <a:rPr lang="en-US" dirty="0"/>
              <a:t> nu pot produce </a:t>
            </a:r>
            <a:r>
              <a:rPr lang="en-US" dirty="0" err="1"/>
              <a:t>particule</a:t>
            </a:r>
            <a:r>
              <a:rPr lang="en-US" dirty="0"/>
              <a:t> </a:t>
            </a:r>
            <a:r>
              <a:rPr lang="en-US" dirty="0" err="1"/>
              <a:t>virale</a:t>
            </a:r>
            <a:r>
              <a:rPr lang="en-US" dirty="0"/>
              <a:t> </a:t>
            </a:r>
            <a:r>
              <a:rPr lang="en-US" dirty="0" err="1"/>
              <a:t>infecțioase</a:t>
            </a:r>
            <a:r>
              <a:rPr lang="en-US" dirty="0"/>
              <a:t>.</a:t>
            </a:r>
          </a:p>
        </p:txBody>
      </p:sp>
    </p:spTree>
    <p:extLst>
      <p:ext uri="{BB962C8B-B14F-4D97-AF65-F5344CB8AC3E}">
        <p14:creationId xmlns:p14="http://schemas.microsoft.com/office/powerpoint/2010/main" val="3759277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8C79E-A6FF-4A56-AA57-868F0750AC25}"/>
              </a:ext>
            </a:extLst>
          </p:cNvPr>
          <p:cNvSpPr/>
          <p:nvPr/>
        </p:nvSpPr>
        <p:spPr>
          <a:xfrm>
            <a:off x="706582" y="751344"/>
            <a:ext cx="9144000" cy="5355312"/>
          </a:xfrm>
          <a:prstGeom prst="rect">
            <a:avLst/>
          </a:prstGeom>
        </p:spPr>
        <p:txBody>
          <a:bodyPr wrap="square">
            <a:spAutoFit/>
          </a:bodyPr>
          <a:lstStyle/>
          <a:p>
            <a:r>
              <a:rPr lang="en-US" dirty="0"/>
              <a:t>HERV-W, HERV-urile </a:t>
            </a:r>
            <a:r>
              <a:rPr lang="en-US" dirty="0" err="1"/>
              <a:t>indispensabile</a:t>
            </a:r>
            <a:r>
              <a:rPr lang="en-US" dirty="0"/>
              <a:t> din </a:t>
            </a:r>
            <a:r>
              <a:rPr lang="en-US" dirty="0" err="1"/>
              <a:t>placentă</a:t>
            </a:r>
            <a:r>
              <a:rPr lang="en-US" dirty="0"/>
              <a:t>: </a:t>
            </a:r>
            <a:r>
              <a:rPr lang="en-US" b="1" dirty="0" err="1"/>
              <a:t>Genele</a:t>
            </a:r>
            <a:r>
              <a:rPr lang="en-US" b="1" dirty="0"/>
              <a:t> </a:t>
            </a:r>
            <a:r>
              <a:rPr lang="en-US" b="1" dirty="0" err="1"/>
              <a:t>Syncytins</a:t>
            </a:r>
            <a:r>
              <a:rPr lang="en-US" b="1" dirty="0"/>
              <a:t> 1 </a:t>
            </a:r>
            <a:r>
              <a:rPr lang="en-US" b="1" dirty="0" err="1"/>
              <a:t>și</a:t>
            </a:r>
            <a:r>
              <a:rPr lang="en-US" b="1" dirty="0"/>
              <a:t> 2</a:t>
            </a:r>
          </a:p>
          <a:p>
            <a:endParaRPr lang="en-US" dirty="0"/>
          </a:p>
          <a:p>
            <a:r>
              <a:rPr lang="en-US" dirty="0" err="1"/>
              <a:t>Apariția</a:t>
            </a:r>
            <a:r>
              <a:rPr lang="en-US" dirty="0"/>
              <a:t> </a:t>
            </a:r>
            <a:r>
              <a:rPr lang="en-US" dirty="0" err="1"/>
              <a:t>placentei</a:t>
            </a:r>
            <a:r>
              <a:rPr lang="en-US" dirty="0"/>
              <a:t> </a:t>
            </a:r>
            <a:r>
              <a:rPr lang="en-US" dirty="0" err="1"/>
              <a:t>în</a:t>
            </a:r>
            <a:r>
              <a:rPr lang="en-US" dirty="0"/>
              <a:t> </a:t>
            </a:r>
            <a:r>
              <a:rPr lang="en-US" dirty="0" err="1"/>
              <a:t>timpul</a:t>
            </a:r>
            <a:r>
              <a:rPr lang="en-US" dirty="0"/>
              <a:t> </a:t>
            </a:r>
            <a:r>
              <a:rPr lang="en-US" dirty="0" err="1"/>
              <a:t>evoluției</a:t>
            </a:r>
            <a:r>
              <a:rPr lang="en-US" dirty="0"/>
              <a:t> </a:t>
            </a:r>
            <a:r>
              <a:rPr lang="en-US" dirty="0" err="1"/>
              <a:t>este</a:t>
            </a:r>
            <a:r>
              <a:rPr lang="en-US" dirty="0"/>
              <a:t> </a:t>
            </a:r>
            <a:r>
              <a:rPr lang="en-US" dirty="0" err="1"/>
              <a:t>fundamentală</a:t>
            </a:r>
            <a:r>
              <a:rPr lang="en-US" dirty="0"/>
              <a:t> </a:t>
            </a:r>
            <a:r>
              <a:rPr lang="en-US" dirty="0" err="1"/>
              <a:t>pentru</a:t>
            </a:r>
            <a:r>
              <a:rPr lang="en-US" dirty="0"/>
              <a:t> </a:t>
            </a:r>
            <a:r>
              <a:rPr lang="en-US" dirty="0" err="1"/>
              <a:t>evoluția</a:t>
            </a:r>
            <a:r>
              <a:rPr lang="en-US" dirty="0"/>
              <a:t> </a:t>
            </a:r>
            <a:r>
              <a:rPr lang="en-US" dirty="0" err="1"/>
              <a:t>umană</a:t>
            </a:r>
            <a:r>
              <a:rPr lang="en-US" dirty="0"/>
              <a:t>.</a:t>
            </a:r>
          </a:p>
          <a:p>
            <a:r>
              <a:rPr lang="en-US" dirty="0" err="1"/>
              <a:t>Indispensabila</a:t>
            </a:r>
            <a:r>
              <a:rPr lang="en-US" dirty="0"/>
              <a:t> </a:t>
            </a:r>
            <a:r>
              <a:rPr lang="en-US" dirty="0" err="1"/>
              <a:t>pentru</a:t>
            </a:r>
            <a:r>
              <a:rPr lang="en-US" dirty="0"/>
              <a:t> </a:t>
            </a:r>
            <a:r>
              <a:rPr lang="en-US" dirty="0" err="1"/>
              <a:t>creșterea</a:t>
            </a:r>
            <a:r>
              <a:rPr lang="en-US" dirty="0"/>
              <a:t> </a:t>
            </a:r>
            <a:r>
              <a:rPr lang="en-US" dirty="0" err="1"/>
              <a:t>fătului</a:t>
            </a:r>
            <a:r>
              <a:rPr lang="en-US" dirty="0"/>
              <a:t> </a:t>
            </a:r>
            <a:r>
              <a:rPr lang="en-US" dirty="0" err="1"/>
              <a:t>uman</a:t>
            </a:r>
            <a:r>
              <a:rPr lang="en-US" dirty="0"/>
              <a:t>, placenta </a:t>
            </a:r>
            <a:r>
              <a:rPr lang="en-US" dirty="0" err="1"/>
              <a:t>este</a:t>
            </a:r>
            <a:r>
              <a:rPr lang="en-US" dirty="0"/>
              <a:t> </a:t>
            </a:r>
            <a:r>
              <a:rPr lang="en-US" dirty="0" err="1"/>
              <a:t>compusă</a:t>
            </a:r>
            <a:r>
              <a:rPr lang="en-US" dirty="0"/>
              <a:t> din </a:t>
            </a:r>
            <a:r>
              <a:rPr lang="en-US" dirty="0" err="1"/>
              <a:t>mai</a:t>
            </a:r>
            <a:r>
              <a:rPr lang="en-US" dirty="0"/>
              <a:t> </a:t>
            </a:r>
            <a:r>
              <a:rPr lang="en-US" dirty="0" err="1"/>
              <a:t>multe</a:t>
            </a:r>
            <a:r>
              <a:rPr lang="en-US" dirty="0"/>
              <a:t> </a:t>
            </a:r>
            <a:r>
              <a:rPr lang="en-US" dirty="0" err="1"/>
              <a:t>tipuri</a:t>
            </a:r>
            <a:r>
              <a:rPr lang="en-US" dirty="0"/>
              <a:t> </a:t>
            </a:r>
            <a:r>
              <a:rPr lang="en-US" dirty="0" err="1"/>
              <a:t>unice</a:t>
            </a:r>
            <a:r>
              <a:rPr lang="en-US" dirty="0"/>
              <a:t> de </a:t>
            </a:r>
            <a:r>
              <a:rPr lang="en-US" dirty="0" err="1"/>
              <a:t>celule</a:t>
            </a:r>
            <a:r>
              <a:rPr lang="en-US" dirty="0"/>
              <a:t> </a:t>
            </a:r>
            <a:r>
              <a:rPr lang="en-US" dirty="0" err="1"/>
              <a:t>numite</a:t>
            </a:r>
            <a:r>
              <a:rPr lang="en-US" dirty="0"/>
              <a:t> </a:t>
            </a:r>
            <a:r>
              <a:rPr lang="en-US" dirty="0" err="1"/>
              <a:t>tropoblasturi</a:t>
            </a:r>
            <a:r>
              <a:rPr lang="en-US" dirty="0"/>
              <a:t> </a:t>
            </a:r>
            <a:r>
              <a:rPr lang="en-US" dirty="0" err="1"/>
              <a:t>extraviloase</a:t>
            </a:r>
            <a:r>
              <a:rPr lang="en-US" dirty="0"/>
              <a:t> </a:t>
            </a:r>
            <a:r>
              <a:rPr lang="en-US" dirty="0" err="1"/>
              <a:t>și</a:t>
            </a:r>
            <a:r>
              <a:rPr lang="en-US" dirty="0"/>
              <a:t> </a:t>
            </a:r>
            <a:r>
              <a:rPr lang="en-US" dirty="0" err="1"/>
              <a:t>villoase</a:t>
            </a:r>
            <a:r>
              <a:rPr lang="en-US" dirty="0"/>
              <a:t>. </a:t>
            </a:r>
          </a:p>
          <a:p>
            <a:endParaRPr lang="en-US" dirty="0"/>
          </a:p>
          <a:p>
            <a:r>
              <a:rPr lang="en-US" dirty="0" err="1"/>
              <a:t>Acestea</a:t>
            </a:r>
            <a:r>
              <a:rPr lang="en-US" dirty="0"/>
              <a:t> din </a:t>
            </a:r>
            <a:r>
              <a:rPr lang="en-US" dirty="0" err="1"/>
              <a:t>urmă</a:t>
            </a:r>
            <a:r>
              <a:rPr lang="en-US" dirty="0"/>
              <a:t> se </a:t>
            </a:r>
            <a:r>
              <a:rPr lang="en-US" dirty="0" err="1"/>
              <a:t>diferențiază</a:t>
            </a:r>
            <a:r>
              <a:rPr lang="en-US" dirty="0"/>
              <a:t> </a:t>
            </a:r>
            <a:r>
              <a:rPr lang="en-US" dirty="0" err="1"/>
              <a:t>în</a:t>
            </a:r>
            <a:r>
              <a:rPr lang="en-US" dirty="0"/>
              <a:t> </a:t>
            </a:r>
            <a:r>
              <a:rPr lang="en-US" dirty="0" err="1"/>
              <a:t>celule</a:t>
            </a:r>
            <a:r>
              <a:rPr lang="en-US" dirty="0"/>
              <a:t> multinucleate </a:t>
            </a:r>
            <a:r>
              <a:rPr lang="en-US" dirty="0" err="1"/>
              <a:t>numite</a:t>
            </a:r>
            <a:r>
              <a:rPr lang="en-US" dirty="0"/>
              <a:t> </a:t>
            </a:r>
            <a:r>
              <a:rPr lang="en-US" b="1" dirty="0" err="1"/>
              <a:t>sincytirofoblaste</a:t>
            </a:r>
            <a:r>
              <a:rPr lang="en-US" dirty="0"/>
              <a:t>, care </a:t>
            </a:r>
            <a:r>
              <a:rPr lang="en-US" dirty="0" err="1"/>
              <a:t>secretă</a:t>
            </a:r>
            <a:r>
              <a:rPr lang="en-US" dirty="0"/>
              <a:t> </a:t>
            </a:r>
            <a:r>
              <a:rPr lang="en-US" dirty="0" err="1"/>
              <a:t>gonadotropina</a:t>
            </a:r>
            <a:r>
              <a:rPr lang="en-US" dirty="0"/>
              <a:t> </a:t>
            </a:r>
            <a:r>
              <a:rPr lang="en-US" dirty="0" err="1"/>
              <a:t>corionică</a:t>
            </a:r>
            <a:r>
              <a:rPr lang="en-US" dirty="0"/>
              <a:t> </a:t>
            </a:r>
            <a:r>
              <a:rPr lang="en-US" dirty="0" err="1"/>
              <a:t>umană</a:t>
            </a:r>
            <a:r>
              <a:rPr lang="en-US" dirty="0"/>
              <a:t> (</a:t>
            </a:r>
            <a:r>
              <a:rPr lang="en-US" dirty="0" err="1"/>
              <a:t>hCG</a:t>
            </a:r>
            <a:r>
              <a:rPr lang="en-US" dirty="0"/>
              <a:t>) </a:t>
            </a:r>
            <a:r>
              <a:rPr lang="en-US" dirty="0" err="1"/>
              <a:t>și</a:t>
            </a:r>
            <a:r>
              <a:rPr lang="en-US" dirty="0"/>
              <a:t> </a:t>
            </a:r>
            <a:r>
              <a:rPr lang="en-US" dirty="0" err="1"/>
              <a:t>lactogenul</a:t>
            </a:r>
            <a:r>
              <a:rPr lang="en-US" dirty="0"/>
              <a:t> </a:t>
            </a:r>
            <a:r>
              <a:rPr lang="en-US" dirty="0" err="1"/>
              <a:t>uman</a:t>
            </a:r>
            <a:r>
              <a:rPr lang="en-US" dirty="0"/>
              <a:t> </a:t>
            </a:r>
            <a:r>
              <a:rPr lang="en-US" dirty="0" err="1"/>
              <a:t>placentar</a:t>
            </a:r>
            <a:r>
              <a:rPr lang="en-US" dirty="0"/>
              <a:t> (</a:t>
            </a:r>
            <a:r>
              <a:rPr lang="en-US" dirty="0" err="1"/>
              <a:t>hPL</a:t>
            </a:r>
            <a:r>
              <a:rPr lang="en-US" dirty="0"/>
              <a:t>), </a:t>
            </a:r>
            <a:r>
              <a:rPr lang="en-US" dirty="0" err="1"/>
              <a:t>produse</a:t>
            </a:r>
            <a:r>
              <a:rPr lang="en-US" dirty="0"/>
              <a:t> care </a:t>
            </a:r>
            <a:r>
              <a:rPr lang="en-US" dirty="0" err="1"/>
              <a:t>ajută</a:t>
            </a:r>
            <a:r>
              <a:rPr lang="en-US" dirty="0"/>
              <a:t> la </a:t>
            </a:r>
            <a:r>
              <a:rPr lang="en-US" dirty="0" err="1"/>
              <a:t>optimizarea</a:t>
            </a:r>
            <a:r>
              <a:rPr lang="en-US" dirty="0"/>
              <a:t> </a:t>
            </a:r>
            <a:r>
              <a:rPr lang="en-US" dirty="0" err="1"/>
              <a:t>nutrienților</a:t>
            </a:r>
            <a:r>
              <a:rPr lang="en-US" dirty="0"/>
              <a:t> </a:t>
            </a:r>
            <a:r>
              <a:rPr lang="en-US" dirty="0" err="1"/>
              <a:t>mamă</a:t>
            </a:r>
            <a:r>
              <a:rPr lang="en-US" dirty="0"/>
              <a:t>-fetus </a:t>
            </a:r>
            <a:r>
              <a:rPr lang="en-US" dirty="0" err="1"/>
              <a:t>și</a:t>
            </a:r>
            <a:r>
              <a:rPr lang="en-US" dirty="0"/>
              <a:t> a </a:t>
            </a:r>
            <a:r>
              <a:rPr lang="en-US" dirty="0" err="1"/>
              <a:t>schimbului</a:t>
            </a:r>
            <a:r>
              <a:rPr lang="en-US" dirty="0"/>
              <a:t> de </a:t>
            </a:r>
            <a:r>
              <a:rPr lang="en-US" dirty="0" err="1"/>
              <a:t>hormoni</a:t>
            </a:r>
            <a:r>
              <a:rPr lang="en-US" dirty="0"/>
              <a:t>.</a:t>
            </a:r>
          </a:p>
          <a:p>
            <a:endParaRPr lang="en-US" dirty="0"/>
          </a:p>
          <a:p>
            <a:r>
              <a:rPr lang="en-US" dirty="0" err="1"/>
              <a:t>Expresiile</a:t>
            </a:r>
            <a:r>
              <a:rPr lang="en-US" dirty="0"/>
              <a:t> </a:t>
            </a:r>
            <a:r>
              <a:rPr lang="en-US" dirty="0" err="1"/>
              <a:t>virale</a:t>
            </a:r>
            <a:r>
              <a:rPr lang="en-US" dirty="0"/>
              <a:t> sub </a:t>
            </a:r>
            <a:r>
              <a:rPr lang="en-US" dirty="0" err="1"/>
              <a:t>formă</a:t>
            </a:r>
            <a:r>
              <a:rPr lang="en-US" dirty="0"/>
              <a:t> de HERV-</a:t>
            </a:r>
            <a:r>
              <a:rPr lang="en-US" dirty="0" err="1"/>
              <a:t>uri</a:t>
            </a:r>
            <a:r>
              <a:rPr lang="en-US" dirty="0"/>
              <a:t> </a:t>
            </a:r>
            <a:r>
              <a:rPr lang="en-US" dirty="0" err="1"/>
              <a:t>specifice</a:t>
            </a:r>
            <a:r>
              <a:rPr lang="en-US" dirty="0"/>
              <a:t> sunt </a:t>
            </a:r>
            <a:r>
              <a:rPr lang="en-US" dirty="0" err="1"/>
              <a:t>esențiale</a:t>
            </a:r>
            <a:r>
              <a:rPr lang="en-US" dirty="0"/>
              <a:t> </a:t>
            </a:r>
            <a:r>
              <a:rPr lang="en-US" dirty="0" err="1"/>
              <a:t>pentru</a:t>
            </a:r>
            <a:r>
              <a:rPr lang="en-US" dirty="0"/>
              <a:t> </a:t>
            </a:r>
            <a:r>
              <a:rPr lang="en-US" dirty="0" err="1"/>
              <a:t>dezvoltarea</a:t>
            </a:r>
            <a:r>
              <a:rPr lang="en-US" dirty="0"/>
              <a:t> </a:t>
            </a:r>
            <a:r>
              <a:rPr lang="en-US" dirty="0" err="1"/>
              <a:t>placentară</a:t>
            </a:r>
            <a:r>
              <a:rPr lang="en-US" dirty="0"/>
              <a:t>.</a:t>
            </a:r>
          </a:p>
          <a:p>
            <a:endParaRPr lang="en-US" dirty="0"/>
          </a:p>
          <a:p>
            <a:endParaRPr lang="en-US" dirty="0"/>
          </a:p>
          <a:p>
            <a:r>
              <a:rPr lang="en-US" dirty="0" err="1"/>
              <a:t>Virusii</a:t>
            </a:r>
            <a:r>
              <a:rPr lang="en-US" dirty="0"/>
              <a:t> au </a:t>
            </a:r>
            <a:r>
              <a:rPr lang="en-US" dirty="0" err="1"/>
              <a:t>fost</a:t>
            </a:r>
            <a:r>
              <a:rPr lang="en-US" dirty="0"/>
              <a:t> </a:t>
            </a:r>
            <a:r>
              <a:rPr lang="en-US" dirty="0" err="1"/>
              <a:t>suspectați</a:t>
            </a:r>
            <a:r>
              <a:rPr lang="en-US" dirty="0"/>
              <a:t> de </a:t>
            </a:r>
            <a:r>
              <a:rPr lang="en-US" dirty="0" err="1"/>
              <a:t>mult</a:t>
            </a:r>
            <a:r>
              <a:rPr lang="en-US" dirty="0"/>
              <a:t> </a:t>
            </a:r>
            <a:r>
              <a:rPr lang="en-US" dirty="0" err="1"/>
              <a:t>timp</a:t>
            </a:r>
            <a:r>
              <a:rPr lang="en-US" dirty="0"/>
              <a:t> </a:t>
            </a:r>
            <a:r>
              <a:rPr lang="en-US" dirty="0" err="1"/>
              <a:t>în</a:t>
            </a:r>
            <a:r>
              <a:rPr lang="en-US" dirty="0"/>
              <a:t> </a:t>
            </a:r>
            <a:r>
              <a:rPr lang="en-US" dirty="0" err="1"/>
              <a:t>placentă</a:t>
            </a:r>
            <a:r>
              <a:rPr lang="en-US" dirty="0"/>
              <a:t> cu </a:t>
            </a:r>
            <a:r>
              <a:rPr lang="en-US" dirty="0" err="1"/>
              <a:t>particule</a:t>
            </a:r>
            <a:r>
              <a:rPr lang="en-US" dirty="0"/>
              <a:t> </a:t>
            </a:r>
            <a:r>
              <a:rPr lang="en-US" dirty="0" err="1"/>
              <a:t>asemănătoare</a:t>
            </a:r>
            <a:r>
              <a:rPr lang="en-US" dirty="0"/>
              <a:t> </a:t>
            </a:r>
            <a:r>
              <a:rPr lang="en-US" dirty="0" err="1"/>
              <a:t>virusilor</a:t>
            </a:r>
            <a:r>
              <a:rPr lang="en-US" dirty="0"/>
              <a:t> </a:t>
            </a:r>
            <a:r>
              <a:rPr lang="en-US" dirty="0" err="1"/>
              <a:t>observate</a:t>
            </a:r>
            <a:r>
              <a:rPr lang="en-US" dirty="0"/>
              <a:t> </a:t>
            </a:r>
            <a:r>
              <a:rPr lang="en-US" dirty="0" err="1"/>
              <a:t>în</a:t>
            </a:r>
            <a:r>
              <a:rPr lang="en-US" dirty="0"/>
              <a:t> placenta </a:t>
            </a:r>
            <a:r>
              <a:rPr lang="en-US" dirty="0" err="1"/>
              <a:t>umană</a:t>
            </a:r>
            <a:r>
              <a:rPr lang="en-US" dirty="0"/>
              <a:t> .</a:t>
            </a:r>
          </a:p>
          <a:p>
            <a:endParaRPr lang="en-US" dirty="0"/>
          </a:p>
          <a:p>
            <a:r>
              <a:rPr lang="en-US" dirty="0"/>
              <a:t> </a:t>
            </a:r>
            <a:r>
              <a:rPr lang="en-US" dirty="0" err="1"/>
              <a:t>Aceste</a:t>
            </a:r>
            <a:r>
              <a:rPr lang="en-US" dirty="0"/>
              <a:t> </a:t>
            </a:r>
            <a:r>
              <a:rPr lang="en-US" dirty="0" err="1"/>
              <a:t>observații</a:t>
            </a:r>
            <a:r>
              <a:rPr lang="en-US" dirty="0"/>
              <a:t> au </a:t>
            </a:r>
            <a:r>
              <a:rPr lang="en-US" dirty="0" err="1"/>
              <a:t>fost</a:t>
            </a:r>
            <a:r>
              <a:rPr lang="en-US" dirty="0"/>
              <a:t> </a:t>
            </a:r>
            <a:r>
              <a:rPr lang="en-US" dirty="0" err="1"/>
              <a:t>uitate</a:t>
            </a:r>
            <a:r>
              <a:rPr lang="en-US" dirty="0"/>
              <a:t> </a:t>
            </a:r>
            <a:r>
              <a:rPr lang="en-US" dirty="0" err="1"/>
              <a:t>până</a:t>
            </a:r>
            <a:r>
              <a:rPr lang="en-US" dirty="0"/>
              <a:t> la </a:t>
            </a:r>
            <a:r>
              <a:rPr lang="en-US" dirty="0" err="1"/>
              <a:t>descoperirea</a:t>
            </a:r>
            <a:r>
              <a:rPr lang="en-US" dirty="0"/>
              <a:t> </a:t>
            </a:r>
            <a:r>
              <a:rPr lang="en-US" dirty="0" err="1"/>
              <a:t>genelor</a:t>
            </a:r>
            <a:r>
              <a:rPr lang="en-US" dirty="0"/>
              <a:t> </a:t>
            </a:r>
            <a:r>
              <a:rPr lang="en-US" dirty="0" err="1"/>
              <a:t>Syncytin</a:t>
            </a:r>
            <a:r>
              <a:rPr lang="en-US" dirty="0"/>
              <a:t> la </a:t>
            </a:r>
            <a:r>
              <a:rPr lang="en-US" dirty="0" err="1"/>
              <a:t>sfârșitul</a:t>
            </a:r>
            <a:r>
              <a:rPr lang="en-US" dirty="0"/>
              <a:t> </a:t>
            </a:r>
            <a:r>
              <a:rPr lang="en-US" dirty="0" err="1"/>
              <a:t>anilor</a:t>
            </a:r>
            <a:r>
              <a:rPr lang="en-US" dirty="0"/>
              <a:t> 1990.</a:t>
            </a:r>
          </a:p>
        </p:txBody>
      </p:sp>
    </p:spTree>
    <p:extLst>
      <p:ext uri="{BB962C8B-B14F-4D97-AF65-F5344CB8AC3E}">
        <p14:creationId xmlns:p14="http://schemas.microsoft.com/office/powerpoint/2010/main" val="3428578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FD6AEA-525D-4F92-9886-1072C344138A}"/>
              </a:ext>
            </a:extLst>
          </p:cNvPr>
          <p:cNvSpPr/>
          <p:nvPr/>
        </p:nvSpPr>
        <p:spPr>
          <a:xfrm>
            <a:off x="522514" y="2136339"/>
            <a:ext cx="9387443" cy="2308324"/>
          </a:xfrm>
          <a:prstGeom prst="rect">
            <a:avLst/>
          </a:prstGeom>
        </p:spPr>
        <p:txBody>
          <a:bodyPr wrap="square">
            <a:spAutoFit/>
          </a:bodyPr>
          <a:lstStyle/>
          <a:p>
            <a:r>
              <a:rPr lang="en-US" dirty="0" err="1"/>
              <a:t>Două</a:t>
            </a:r>
            <a:r>
              <a:rPr lang="en-US" dirty="0"/>
              <a:t> </a:t>
            </a:r>
            <a:r>
              <a:rPr lang="en-US" dirty="0" err="1"/>
              <a:t>proteine</a:t>
            </a:r>
            <a:r>
              <a:rPr lang="en-US" dirty="0"/>
              <a:t> Env, </a:t>
            </a:r>
            <a:r>
              <a:rPr lang="en-US" dirty="0" err="1"/>
              <a:t>proteine</a:t>
            </a:r>
            <a:r>
              <a:rPr lang="en-US" dirty="0"/>
              <a:t> Syncytin-1 </a:t>
            </a:r>
            <a:r>
              <a:rPr lang="en-US" dirty="0" err="1"/>
              <a:t>și</a:t>
            </a:r>
            <a:r>
              <a:rPr lang="en-US" dirty="0"/>
              <a:t> Syncytin-2, </a:t>
            </a:r>
            <a:r>
              <a:rPr lang="en-US" dirty="0" err="1"/>
              <a:t>codificate</a:t>
            </a:r>
            <a:r>
              <a:rPr lang="en-US" dirty="0"/>
              <a:t> de </a:t>
            </a:r>
            <a:r>
              <a:rPr lang="en-US" dirty="0" err="1"/>
              <a:t>două</a:t>
            </a:r>
            <a:r>
              <a:rPr lang="en-US" dirty="0"/>
              <a:t> loci ERV </a:t>
            </a:r>
            <a:r>
              <a:rPr lang="en-US" dirty="0" err="1"/>
              <a:t>diferite</a:t>
            </a:r>
            <a:r>
              <a:rPr lang="en-US" dirty="0"/>
              <a:t>, </a:t>
            </a:r>
            <a:r>
              <a:rPr lang="en-US" dirty="0" err="1"/>
              <a:t>adică</a:t>
            </a:r>
            <a:r>
              <a:rPr lang="en-US" dirty="0"/>
              <a:t> ERVW-1 </a:t>
            </a:r>
            <a:r>
              <a:rPr lang="en-US" dirty="0" err="1"/>
              <a:t>și</a:t>
            </a:r>
            <a:r>
              <a:rPr lang="en-US" dirty="0"/>
              <a:t> ERVFRD-1, </a:t>
            </a:r>
            <a:r>
              <a:rPr lang="en-US" dirty="0" err="1"/>
              <a:t>localizate</a:t>
            </a:r>
            <a:r>
              <a:rPr lang="en-US" dirty="0"/>
              <a:t> pe </a:t>
            </a:r>
            <a:r>
              <a:rPr lang="en-US" dirty="0" err="1"/>
              <a:t>cromozomii</a:t>
            </a:r>
            <a:r>
              <a:rPr lang="en-US" dirty="0"/>
              <a:t> 7 </a:t>
            </a:r>
            <a:r>
              <a:rPr lang="en-US" dirty="0" err="1"/>
              <a:t>și</a:t>
            </a:r>
            <a:r>
              <a:rPr lang="en-US" dirty="0"/>
              <a:t> </a:t>
            </a:r>
            <a:r>
              <a:rPr lang="en-US" dirty="0" err="1"/>
              <a:t>respectiv</a:t>
            </a:r>
            <a:r>
              <a:rPr lang="en-US" dirty="0"/>
              <a:t> 6, sunt </a:t>
            </a:r>
            <a:r>
              <a:rPr lang="en-US" dirty="0" err="1"/>
              <a:t>exprimate</a:t>
            </a:r>
            <a:r>
              <a:rPr lang="en-US" dirty="0"/>
              <a:t> </a:t>
            </a:r>
            <a:r>
              <a:rPr lang="en-US" dirty="0" err="1"/>
              <a:t>în</a:t>
            </a:r>
            <a:r>
              <a:rPr lang="en-US" dirty="0"/>
              <a:t> </a:t>
            </a:r>
            <a:r>
              <a:rPr lang="en-US" dirty="0" err="1"/>
              <a:t>placentă</a:t>
            </a:r>
            <a:r>
              <a:rPr lang="en-US" dirty="0"/>
              <a:t>.</a:t>
            </a:r>
          </a:p>
          <a:p>
            <a:endParaRPr lang="en-US" dirty="0"/>
          </a:p>
          <a:p>
            <a:r>
              <a:rPr lang="en-US" dirty="0"/>
              <a:t> </a:t>
            </a:r>
            <a:r>
              <a:rPr lang="en-US" dirty="0" err="1"/>
              <a:t>Coordonate</a:t>
            </a:r>
            <a:r>
              <a:rPr lang="en-US" dirty="0"/>
              <a:t> independent, de </a:t>
            </a:r>
            <a:r>
              <a:rPr lang="en-US" dirty="0" err="1"/>
              <a:t>multe</a:t>
            </a:r>
            <a:r>
              <a:rPr lang="en-US" dirty="0"/>
              <a:t> </a:t>
            </a:r>
            <a:r>
              <a:rPr lang="en-US" dirty="0" err="1"/>
              <a:t>ori</a:t>
            </a:r>
            <a:r>
              <a:rPr lang="en-US" dirty="0"/>
              <a:t> </a:t>
            </a:r>
            <a:r>
              <a:rPr lang="en-US" dirty="0" err="1"/>
              <a:t>printre</a:t>
            </a:r>
            <a:r>
              <a:rPr lang="en-US" dirty="0"/>
              <a:t> </a:t>
            </a:r>
            <a:r>
              <a:rPr lang="en-US" dirty="0" err="1"/>
              <a:t>mamiferele</a:t>
            </a:r>
            <a:r>
              <a:rPr lang="en-US" dirty="0"/>
              <a:t> </a:t>
            </a:r>
            <a:r>
              <a:rPr lang="en-US" dirty="0" err="1"/>
              <a:t>placentare</a:t>
            </a:r>
            <a:r>
              <a:rPr lang="en-US" dirty="0"/>
              <a:t> </a:t>
            </a:r>
            <a:r>
              <a:rPr lang="en-US" dirty="0" err="1"/>
              <a:t>și</a:t>
            </a:r>
            <a:r>
              <a:rPr lang="en-US" dirty="0"/>
              <a:t> </a:t>
            </a:r>
            <a:r>
              <a:rPr lang="en-US" dirty="0" err="1"/>
              <a:t>exprimate</a:t>
            </a:r>
            <a:r>
              <a:rPr lang="en-US" dirty="0"/>
              <a:t> </a:t>
            </a:r>
            <a:r>
              <a:rPr lang="en-US" dirty="0" err="1"/>
              <a:t>în</a:t>
            </a:r>
            <a:r>
              <a:rPr lang="en-US" dirty="0"/>
              <a:t> </a:t>
            </a:r>
            <a:r>
              <a:rPr lang="en-US" dirty="0" err="1"/>
              <a:t>placentă</a:t>
            </a:r>
            <a:r>
              <a:rPr lang="en-US" dirty="0"/>
              <a:t>, </a:t>
            </a:r>
            <a:r>
              <a:rPr lang="en-US" dirty="0" err="1"/>
              <a:t>aceste</a:t>
            </a:r>
            <a:r>
              <a:rPr lang="en-US" dirty="0"/>
              <a:t> gene </a:t>
            </a:r>
            <a:r>
              <a:rPr lang="en-US" dirty="0" err="1"/>
              <a:t>joacă</a:t>
            </a:r>
            <a:r>
              <a:rPr lang="en-US" dirty="0"/>
              <a:t> un </a:t>
            </a:r>
            <a:r>
              <a:rPr lang="en-US" dirty="0" err="1"/>
              <a:t>rol</a:t>
            </a:r>
            <a:r>
              <a:rPr lang="en-US" dirty="0"/>
              <a:t> crucial </a:t>
            </a:r>
            <a:r>
              <a:rPr lang="en-US" dirty="0" err="1"/>
              <a:t>în</a:t>
            </a:r>
            <a:r>
              <a:rPr lang="en-US" dirty="0"/>
              <a:t> </a:t>
            </a:r>
            <a:r>
              <a:rPr lang="en-US" dirty="0" err="1"/>
              <a:t>formarea</a:t>
            </a:r>
            <a:r>
              <a:rPr lang="en-US" dirty="0"/>
              <a:t> </a:t>
            </a:r>
            <a:r>
              <a:rPr lang="en-US" dirty="0" err="1"/>
              <a:t>s</a:t>
            </a:r>
            <a:r>
              <a:rPr lang="en-US" b="1" dirty="0" err="1"/>
              <a:t>incitiotrofoblastului</a:t>
            </a:r>
            <a:r>
              <a:rPr lang="en-US" dirty="0"/>
              <a:t>, o </a:t>
            </a:r>
            <a:r>
              <a:rPr lang="en-US" dirty="0" err="1"/>
              <a:t>funcție</a:t>
            </a:r>
            <a:r>
              <a:rPr lang="en-US" dirty="0"/>
              <a:t> </a:t>
            </a:r>
            <a:r>
              <a:rPr lang="en-US" dirty="0" err="1"/>
              <a:t>cheie</a:t>
            </a:r>
            <a:r>
              <a:rPr lang="en-US" dirty="0"/>
              <a:t> care </a:t>
            </a:r>
            <a:r>
              <a:rPr lang="en-US" dirty="0" err="1"/>
              <a:t>susține</a:t>
            </a:r>
            <a:r>
              <a:rPr lang="en-US" dirty="0"/>
              <a:t> placenta </a:t>
            </a:r>
            <a:r>
              <a:rPr lang="en-US" dirty="0" err="1"/>
              <a:t>extrem</a:t>
            </a:r>
            <a:r>
              <a:rPr lang="en-US" dirty="0"/>
              <a:t> de </a:t>
            </a:r>
            <a:r>
              <a:rPr lang="en-US" dirty="0" err="1"/>
              <a:t>dinamică</a:t>
            </a:r>
            <a:r>
              <a:rPr lang="en-US" dirty="0"/>
              <a:t> </a:t>
            </a:r>
            <a:r>
              <a:rPr lang="en-US" dirty="0" err="1"/>
              <a:t>și</a:t>
            </a:r>
            <a:r>
              <a:rPr lang="en-US" dirty="0"/>
              <a:t> </a:t>
            </a:r>
            <a:r>
              <a:rPr lang="en-US" dirty="0" err="1"/>
              <a:t>solicitantă</a:t>
            </a:r>
            <a:r>
              <a:rPr lang="en-US" dirty="0"/>
              <a:t> din </a:t>
            </a:r>
            <a:r>
              <a:rPr lang="en-US" dirty="0" err="1"/>
              <a:t>punct</a:t>
            </a:r>
            <a:r>
              <a:rPr lang="en-US" dirty="0"/>
              <a:t> de </a:t>
            </a:r>
            <a:r>
              <a:rPr lang="en-US" dirty="0" err="1"/>
              <a:t>vedere</a:t>
            </a:r>
            <a:r>
              <a:rPr lang="en-US" dirty="0"/>
              <a:t> metabolic.</a:t>
            </a:r>
          </a:p>
        </p:txBody>
      </p:sp>
    </p:spTree>
    <p:extLst>
      <p:ext uri="{BB962C8B-B14F-4D97-AF65-F5344CB8AC3E}">
        <p14:creationId xmlns:p14="http://schemas.microsoft.com/office/powerpoint/2010/main" val="360642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87867" y="465667"/>
            <a:ext cx="10634133" cy="923330"/>
          </a:xfrm>
          <a:prstGeom prst="rect">
            <a:avLst/>
          </a:prstGeom>
        </p:spPr>
        <p:txBody>
          <a:bodyPr wrap="square">
            <a:spAutoFit/>
          </a:bodyPr>
          <a:lstStyle/>
          <a:p>
            <a:endParaRPr lang="en-US" dirty="0">
              <a:solidFill>
                <a:srgbClr val="333333"/>
              </a:solidFill>
              <a:latin typeface="Verdana" panose="020B0604030504040204" pitchFamily="34" charset="0"/>
            </a:endParaRPr>
          </a:p>
          <a:p>
            <a:endParaRPr lang="en-US" dirty="0">
              <a:solidFill>
                <a:srgbClr val="333333"/>
              </a:solidFill>
              <a:latin typeface="Verdana" panose="020B0604030504040204" pitchFamily="34" charset="0"/>
            </a:endParaRPr>
          </a:p>
          <a:p>
            <a:endParaRPr lang="en-US" dirty="0"/>
          </a:p>
        </p:txBody>
      </p:sp>
      <p:sp>
        <p:nvSpPr>
          <p:cNvPr id="3" name="Rectangle 2">
            <a:extLst>
              <a:ext uri="{FF2B5EF4-FFF2-40B4-BE49-F238E27FC236}">
                <a16:creationId xmlns:a16="http://schemas.microsoft.com/office/drawing/2014/main" id="{FC5C1B30-43B3-47BD-9BB8-812D84BDFAF7}"/>
              </a:ext>
            </a:extLst>
          </p:cNvPr>
          <p:cNvSpPr/>
          <p:nvPr/>
        </p:nvSpPr>
        <p:spPr>
          <a:xfrm>
            <a:off x="742207" y="465667"/>
            <a:ext cx="8336478" cy="1200329"/>
          </a:xfrm>
          <a:prstGeom prst="rect">
            <a:avLst/>
          </a:prstGeom>
        </p:spPr>
        <p:txBody>
          <a:bodyPr wrap="square">
            <a:spAutoFit/>
          </a:bodyPr>
          <a:lstStyle/>
          <a:p>
            <a:r>
              <a:rPr lang="en-US" dirty="0" err="1"/>
              <a:t>Microbiomul</a:t>
            </a:r>
            <a:r>
              <a:rPr lang="en-US" dirty="0"/>
              <a:t> </a:t>
            </a:r>
            <a:r>
              <a:rPr lang="en-US" dirty="0" err="1"/>
              <a:t>fungic,în</a:t>
            </a:r>
            <a:r>
              <a:rPr lang="en-US" dirty="0"/>
              <a:t> special, se pare ca </a:t>
            </a:r>
            <a:r>
              <a:rPr lang="en-US" dirty="0" err="1"/>
              <a:t>joaca</a:t>
            </a:r>
            <a:r>
              <a:rPr lang="en-US" dirty="0"/>
              <a:t> un </a:t>
            </a:r>
            <a:r>
              <a:rPr lang="en-US" dirty="0" err="1"/>
              <a:t>rol</a:t>
            </a:r>
            <a:r>
              <a:rPr lang="en-US" dirty="0"/>
              <a:t> important in </a:t>
            </a:r>
            <a:r>
              <a:rPr lang="en-US" dirty="0" err="1"/>
              <a:t>calibrarea</a:t>
            </a:r>
            <a:r>
              <a:rPr lang="en-US" dirty="0"/>
              <a:t> </a:t>
            </a:r>
            <a:r>
              <a:rPr lang="en-US" dirty="0" err="1"/>
              <a:t>sistemului</a:t>
            </a:r>
            <a:r>
              <a:rPr lang="en-US" dirty="0"/>
              <a:t> </a:t>
            </a:r>
            <a:r>
              <a:rPr lang="en-US" dirty="0" err="1"/>
              <a:t>imunitar</a:t>
            </a:r>
            <a:r>
              <a:rPr lang="en-US" dirty="0"/>
              <a:t>, </a:t>
            </a:r>
            <a:r>
              <a:rPr lang="en-US" dirty="0" err="1"/>
              <a:t>chiar</a:t>
            </a:r>
            <a:r>
              <a:rPr lang="en-US" dirty="0"/>
              <a:t> </a:t>
            </a:r>
            <a:r>
              <a:rPr lang="en-US" dirty="0" err="1"/>
              <a:t>daca</a:t>
            </a:r>
            <a:r>
              <a:rPr lang="en-US" dirty="0"/>
              <a:t> </a:t>
            </a:r>
            <a:r>
              <a:rPr lang="en-US" dirty="0" err="1"/>
              <a:t>ciupercile</a:t>
            </a:r>
            <a:r>
              <a:rPr lang="en-US" dirty="0"/>
              <a:t>( </a:t>
            </a:r>
            <a:r>
              <a:rPr lang="en-US" dirty="0" err="1"/>
              <a:t>drojdii</a:t>
            </a:r>
            <a:r>
              <a:rPr lang="en-US" dirty="0"/>
              <a:t>, </a:t>
            </a:r>
            <a:r>
              <a:rPr lang="en-US" dirty="0" err="1"/>
              <a:t>spori</a:t>
            </a:r>
            <a:r>
              <a:rPr lang="en-US" dirty="0"/>
              <a:t>, </a:t>
            </a:r>
            <a:r>
              <a:rPr lang="en-US" dirty="0" err="1"/>
              <a:t>mucegaiuri</a:t>
            </a:r>
            <a:r>
              <a:rPr lang="en-US" dirty="0"/>
              <a:t>) sunt </a:t>
            </a:r>
            <a:r>
              <a:rPr lang="en-US" dirty="0" err="1"/>
              <a:t>doar</a:t>
            </a:r>
            <a:r>
              <a:rPr lang="en-US" dirty="0"/>
              <a:t> o mica </a:t>
            </a:r>
            <a:r>
              <a:rPr lang="en-US" dirty="0" err="1"/>
              <a:t>parte</a:t>
            </a:r>
            <a:r>
              <a:rPr lang="en-US" dirty="0"/>
              <a:t> a </a:t>
            </a:r>
            <a:r>
              <a:rPr lang="en-US" dirty="0" err="1"/>
              <a:t>microbiomului</a:t>
            </a:r>
            <a:r>
              <a:rPr lang="en-US" dirty="0"/>
              <a:t> </a:t>
            </a:r>
            <a:r>
              <a:rPr lang="en-US" dirty="0" err="1"/>
              <a:t>uman</a:t>
            </a:r>
            <a:r>
              <a:rPr lang="en-US" dirty="0"/>
              <a:t>.</a:t>
            </a:r>
          </a:p>
          <a:p>
            <a:endParaRPr lang="en-US" dirty="0"/>
          </a:p>
        </p:txBody>
      </p:sp>
      <p:sp>
        <p:nvSpPr>
          <p:cNvPr id="4" name="Rectangle 3">
            <a:extLst>
              <a:ext uri="{FF2B5EF4-FFF2-40B4-BE49-F238E27FC236}">
                <a16:creationId xmlns:a16="http://schemas.microsoft.com/office/drawing/2014/main" id="{0CFF4B2D-03BD-4C98-8711-5378A6A26679}"/>
              </a:ext>
            </a:extLst>
          </p:cNvPr>
          <p:cNvSpPr/>
          <p:nvPr/>
        </p:nvSpPr>
        <p:spPr>
          <a:xfrm>
            <a:off x="581892" y="1537538"/>
            <a:ext cx="9601200" cy="4247317"/>
          </a:xfrm>
          <a:prstGeom prst="rect">
            <a:avLst/>
          </a:prstGeom>
        </p:spPr>
        <p:txBody>
          <a:bodyPr wrap="square">
            <a:spAutoFit/>
          </a:bodyPr>
          <a:lstStyle/>
          <a:p>
            <a:r>
              <a:rPr lang="en-US" dirty="0" err="1"/>
              <a:t>Datorită</a:t>
            </a:r>
            <a:r>
              <a:rPr lang="en-US" dirty="0"/>
              <a:t> </a:t>
            </a:r>
            <a:r>
              <a:rPr lang="en-US" dirty="0" err="1"/>
              <a:t>progreselor</a:t>
            </a:r>
            <a:r>
              <a:rPr lang="en-US" dirty="0"/>
              <a:t> </a:t>
            </a:r>
            <a:r>
              <a:rPr lang="en-US" dirty="0" err="1"/>
              <a:t>înregistrate</a:t>
            </a:r>
            <a:r>
              <a:rPr lang="en-US" dirty="0"/>
              <a:t> </a:t>
            </a:r>
            <a:r>
              <a:rPr lang="en-US" dirty="0" err="1"/>
              <a:t>în</a:t>
            </a:r>
            <a:r>
              <a:rPr lang="en-US" dirty="0"/>
              <a:t> </a:t>
            </a:r>
            <a:r>
              <a:rPr lang="en-US" dirty="0" err="1"/>
              <a:t>tehnologiile</a:t>
            </a:r>
            <a:r>
              <a:rPr lang="en-US" dirty="0"/>
              <a:t> de </a:t>
            </a:r>
            <a:r>
              <a:rPr lang="en-US" dirty="0" err="1"/>
              <a:t>secvențiere</a:t>
            </a:r>
            <a:r>
              <a:rPr lang="en-US" dirty="0"/>
              <a:t> de </a:t>
            </a:r>
            <a:r>
              <a:rPr lang="en-US" dirty="0" err="1"/>
              <a:t>înaltă</a:t>
            </a:r>
            <a:r>
              <a:rPr lang="en-US" dirty="0"/>
              <a:t> </a:t>
            </a:r>
            <a:r>
              <a:rPr lang="en-US" dirty="0" err="1"/>
              <a:t>performanță</a:t>
            </a:r>
            <a:r>
              <a:rPr lang="en-US" dirty="0"/>
              <a:t>, </a:t>
            </a:r>
            <a:r>
              <a:rPr lang="en-US" dirty="0" err="1"/>
              <a:t>viromul</a:t>
            </a:r>
            <a:r>
              <a:rPr lang="en-US" dirty="0"/>
              <a:t> </a:t>
            </a:r>
            <a:r>
              <a:rPr lang="en-US" dirty="0" err="1"/>
              <a:t>intestinal,este</a:t>
            </a:r>
            <a:r>
              <a:rPr lang="en-US" dirty="0"/>
              <a:t> din </a:t>
            </a:r>
            <a:r>
              <a:rPr lang="en-US" dirty="0" err="1"/>
              <a:t>ce</a:t>
            </a:r>
            <a:r>
              <a:rPr lang="en-US" dirty="0"/>
              <a:t> </a:t>
            </a:r>
            <a:r>
              <a:rPr lang="en-US" dirty="0" err="1"/>
              <a:t>în</a:t>
            </a:r>
            <a:r>
              <a:rPr lang="en-US" dirty="0"/>
              <a:t> </a:t>
            </a:r>
            <a:r>
              <a:rPr lang="en-US" dirty="0" err="1"/>
              <a:t>ce</a:t>
            </a:r>
            <a:r>
              <a:rPr lang="en-US" dirty="0"/>
              <a:t> </a:t>
            </a:r>
            <a:r>
              <a:rPr lang="en-US" dirty="0" err="1"/>
              <a:t>mai</a:t>
            </a:r>
            <a:r>
              <a:rPr lang="en-US" dirty="0"/>
              <a:t>  </a:t>
            </a:r>
            <a:r>
              <a:rPr lang="en-US" dirty="0" err="1"/>
              <a:t>mult</a:t>
            </a:r>
            <a:r>
              <a:rPr lang="en-US" dirty="0"/>
              <a:t> </a:t>
            </a:r>
            <a:r>
              <a:rPr lang="en-US" dirty="0" err="1"/>
              <a:t>perceput</a:t>
            </a:r>
            <a:r>
              <a:rPr lang="en-US" dirty="0"/>
              <a:t> ca o </a:t>
            </a:r>
            <a:r>
              <a:rPr lang="en-US" dirty="0" err="1"/>
              <a:t>componentă</a:t>
            </a:r>
            <a:r>
              <a:rPr lang="en-US" dirty="0"/>
              <a:t> </a:t>
            </a:r>
            <a:r>
              <a:rPr lang="en-US" dirty="0" err="1"/>
              <a:t>importantă</a:t>
            </a:r>
            <a:r>
              <a:rPr lang="en-US" dirty="0"/>
              <a:t> a </a:t>
            </a:r>
            <a:r>
              <a:rPr lang="en-US" dirty="0" err="1"/>
              <a:t>microbiomului</a:t>
            </a:r>
            <a:r>
              <a:rPr lang="en-US" dirty="0"/>
              <a:t> </a:t>
            </a:r>
            <a:r>
              <a:rPr lang="en-US" dirty="0" err="1"/>
              <a:t>intestinal,unde</a:t>
            </a:r>
            <a:r>
              <a:rPr lang="en-US" dirty="0"/>
              <a:t> se </a:t>
            </a:r>
            <a:r>
              <a:rPr lang="en-US" dirty="0" err="1"/>
              <a:t>crede</a:t>
            </a:r>
            <a:r>
              <a:rPr lang="en-US" dirty="0"/>
              <a:t> </a:t>
            </a:r>
            <a:r>
              <a:rPr lang="en-US" dirty="0" err="1"/>
              <a:t>că</a:t>
            </a:r>
            <a:r>
              <a:rPr lang="en-US" dirty="0"/>
              <a:t> </a:t>
            </a:r>
            <a:r>
              <a:rPr lang="en-US" dirty="0" err="1"/>
              <a:t>numărul</a:t>
            </a:r>
            <a:r>
              <a:rPr lang="en-US" dirty="0"/>
              <a:t> </a:t>
            </a:r>
            <a:r>
              <a:rPr lang="en-US" dirty="0" err="1"/>
              <a:t>entităților</a:t>
            </a:r>
            <a:r>
              <a:rPr lang="en-US" dirty="0"/>
              <a:t> </a:t>
            </a:r>
            <a:r>
              <a:rPr lang="en-US" dirty="0" err="1"/>
              <a:t>biologice</a:t>
            </a:r>
            <a:r>
              <a:rPr lang="en-US" dirty="0"/>
              <a:t> </a:t>
            </a:r>
            <a:r>
              <a:rPr lang="en-US" dirty="0" err="1"/>
              <a:t>virale</a:t>
            </a:r>
            <a:r>
              <a:rPr lang="en-US" dirty="0"/>
              <a:t> </a:t>
            </a:r>
            <a:r>
              <a:rPr lang="en-US" dirty="0" err="1"/>
              <a:t>depășește</a:t>
            </a:r>
            <a:r>
              <a:rPr lang="en-US" dirty="0"/>
              <a:t> cu </a:t>
            </a:r>
            <a:r>
              <a:rPr lang="en-US" dirty="0" err="1"/>
              <a:t>mult</a:t>
            </a:r>
            <a:r>
              <a:rPr lang="en-US" dirty="0"/>
              <a:t> </a:t>
            </a:r>
            <a:r>
              <a:rPr lang="en-US" dirty="0" err="1"/>
              <a:t>acest</a:t>
            </a:r>
            <a:r>
              <a:rPr lang="en-US" dirty="0"/>
              <a:t> </a:t>
            </a:r>
            <a:r>
              <a:rPr lang="en-US" dirty="0" err="1"/>
              <a:t>lucru</a:t>
            </a:r>
            <a:r>
              <a:rPr lang="en-US" dirty="0"/>
              <a:t> din </a:t>
            </a:r>
            <a:r>
              <a:rPr lang="en-US" dirty="0" err="1"/>
              <a:t>populațiile</a:t>
            </a:r>
            <a:r>
              <a:rPr lang="en-US" dirty="0"/>
              <a:t> </a:t>
            </a:r>
            <a:r>
              <a:rPr lang="en-US" dirty="0" err="1"/>
              <a:t>bacteriene</a:t>
            </a:r>
            <a:r>
              <a:rPr lang="en-US" dirty="0"/>
              <a:t>. </a:t>
            </a:r>
          </a:p>
          <a:p>
            <a:endParaRPr lang="en-US" dirty="0"/>
          </a:p>
          <a:p>
            <a:r>
              <a:rPr lang="en-US" dirty="0" err="1"/>
              <a:t>Viromul</a:t>
            </a:r>
            <a:r>
              <a:rPr lang="en-US" dirty="0"/>
              <a:t> </a:t>
            </a:r>
            <a:r>
              <a:rPr lang="en-US" dirty="0" err="1"/>
              <a:t>uman</a:t>
            </a:r>
            <a:r>
              <a:rPr lang="en-US" dirty="0"/>
              <a:t> </a:t>
            </a:r>
            <a:r>
              <a:rPr lang="en-US" dirty="0" err="1"/>
              <a:t>este</a:t>
            </a:r>
            <a:r>
              <a:rPr lang="en-US" dirty="0"/>
              <a:t> format </a:t>
            </a:r>
            <a:r>
              <a:rPr lang="en-US" dirty="0" err="1"/>
              <a:t>în</a:t>
            </a:r>
            <a:r>
              <a:rPr lang="en-US" dirty="0"/>
              <a:t> principal din </a:t>
            </a:r>
            <a:r>
              <a:rPr lang="en-US" dirty="0" err="1"/>
              <a:t>bacteriofagi</a:t>
            </a:r>
            <a:r>
              <a:rPr lang="en-US" dirty="0"/>
              <a:t>, </a:t>
            </a:r>
            <a:r>
              <a:rPr lang="en-US" dirty="0" err="1"/>
              <a:t>virusuri</a:t>
            </a:r>
            <a:r>
              <a:rPr lang="en-US" dirty="0"/>
              <a:t> de </a:t>
            </a:r>
            <a:r>
              <a:rPr lang="en-US" dirty="0" err="1"/>
              <a:t>celule</a:t>
            </a:r>
            <a:r>
              <a:rPr lang="en-US" dirty="0"/>
              <a:t> </a:t>
            </a:r>
            <a:r>
              <a:rPr lang="en-US" dirty="0" err="1"/>
              <a:t>animale</a:t>
            </a:r>
            <a:r>
              <a:rPr lang="en-US" dirty="0"/>
              <a:t>, </a:t>
            </a:r>
            <a:r>
              <a:rPr lang="en-US" dirty="0" err="1"/>
              <a:t>retrovirusuri</a:t>
            </a:r>
            <a:r>
              <a:rPr lang="en-US" dirty="0"/>
              <a:t> </a:t>
            </a:r>
            <a:r>
              <a:rPr lang="en-US" dirty="0" err="1"/>
              <a:t>endogene</a:t>
            </a:r>
            <a:r>
              <a:rPr lang="en-US" dirty="0"/>
              <a:t> </a:t>
            </a:r>
            <a:r>
              <a:rPr lang="en-US" dirty="0" err="1"/>
              <a:t>și</a:t>
            </a:r>
            <a:r>
              <a:rPr lang="en-US" dirty="0"/>
              <a:t> </a:t>
            </a:r>
            <a:r>
              <a:rPr lang="en-US" dirty="0" err="1"/>
              <a:t>virusuri</a:t>
            </a:r>
            <a:r>
              <a:rPr lang="en-US" dirty="0"/>
              <a:t> care </a:t>
            </a:r>
            <a:r>
              <a:rPr lang="en-US" dirty="0" err="1"/>
              <a:t>cauzează</a:t>
            </a:r>
            <a:r>
              <a:rPr lang="en-US" dirty="0"/>
              <a:t> </a:t>
            </a:r>
            <a:r>
              <a:rPr lang="en-US" dirty="0" err="1"/>
              <a:t>infecții</a:t>
            </a:r>
            <a:r>
              <a:rPr lang="en-US" dirty="0"/>
              <a:t> </a:t>
            </a:r>
            <a:r>
              <a:rPr lang="en-US" dirty="0" err="1"/>
              <a:t>persistente</a:t>
            </a:r>
            <a:r>
              <a:rPr lang="en-US" dirty="0"/>
              <a:t> </a:t>
            </a:r>
            <a:r>
              <a:rPr lang="en-US" dirty="0" err="1"/>
              <a:t>și</a:t>
            </a:r>
            <a:r>
              <a:rPr lang="en-US" dirty="0"/>
              <a:t> </a:t>
            </a:r>
            <a:r>
              <a:rPr lang="en-US" dirty="0" err="1"/>
              <a:t>latente</a:t>
            </a:r>
            <a:r>
              <a:rPr lang="en-US" dirty="0"/>
              <a:t>. </a:t>
            </a:r>
            <a:r>
              <a:rPr lang="en-US" dirty="0" err="1"/>
              <a:t>În</a:t>
            </a:r>
            <a:r>
              <a:rPr lang="en-US" dirty="0"/>
              <a:t> mod </a:t>
            </a:r>
            <a:r>
              <a:rPr lang="en-US" dirty="0" err="1"/>
              <a:t>colectiv</a:t>
            </a:r>
            <a:r>
              <a:rPr lang="en-US" dirty="0"/>
              <a:t>, </a:t>
            </a:r>
            <a:r>
              <a:rPr lang="en-US" dirty="0" err="1"/>
              <a:t>ele</a:t>
            </a:r>
            <a:r>
              <a:rPr lang="en-US" dirty="0"/>
              <a:t> </a:t>
            </a:r>
            <a:r>
              <a:rPr lang="en-US" dirty="0" err="1"/>
              <a:t>conțin</a:t>
            </a:r>
            <a:r>
              <a:rPr lang="en-US" dirty="0"/>
              <a:t> o </a:t>
            </a:r>
            <a:r>
              <a:rPr lang="en-US" dirty="0" err="1"/>
              <a:t>entitate</a:t>
            </a:r>
            <a:r>
              <a:rPr lang="en-US" dirty="0"/>
              <a:t> </a:t>
            </a:r>
            <a:r>
              <a:rPr lang="en-US" dirty="0" err="1"/>
              <a:t>genetică</a:t>
            </a:r>
            <a:r>
              <a:rPr lang="en-US" dirty="0"/>
              <a:t> </a:t>
            </a:r>
            <a:r>
              <a:rPr lang="en-US" dirty="0" err="1"/>
              <a:t>mai</a:t>
            </a:r>
            <a:r>
              <a:rPr lang="en-US" dirty="0"/>
              <a:t> </a:t>
            </a:r>
            <a:r>
              <a:rPr lang="en-US" dirty="0" err="1"/>
              <a:t>diversă</a:t>
            </a:r>
            <a:r>
              <a:rPr lang="en-US" dirty="0"/>
              <a:t> </a:t>
            </a:r>
            <a:r>
              <a:rPr lang="en-US" dirty="0" err="1"/>
              <a:t>decât</a:t>
            </a:r>
            <a:r>
              <a:rPr lang="en-US" dirty="0"/>
              <a:t> </a:t>
            </a:r>
            <a:r>
              <a:rPr lang="en-US" dirty="0" err="1"/>
              <a:t>bacteriile</a:t>
            </a:r>
            <a:r>
              <a:rPr lang="en-US" dirty="0"/>
              <a:t> </a:t>
            </a:r>
            <a:r>
              <a:rPr lang="en-US" dirty="0" err="1"/>
              <a:t>intestinale</a:t>
            </a:r>
            <a:r>
              <a:rPr lang="en-US" dirty="0"/>
              <a:t> .</a:t>
            </a:r>
          </a:p>
          <a:p>
            <a:endParaRPr lang="en-US" dirty="0"/>
          </a:p>
          <a:p>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compoziția</a:t>
            </a:r>
            <a:r>
              <a:rPr lang="en-US" dirty="0"/>
              <a:t> </a:t>
            </a:r>
            <a:r>
              <a:rPr lang="en-US" dirty="0" err="1"/>
              <a:t>acestora</a:t>
            </a:r>
            <a:r>
              <a:rPr lang="en-US" dirty="0"/>
              <a:t> </a:t>
            </a:r>
            <a:r>
              <a:rPr lang="en-US" dirty="0" err="1"/>
              <a:t>în</a:t>
            </a:r>
            <a:r>
              <a:rPr lang="en-US" dirty="0"/>
              <a:t> </a:t>
            </a:r>
            <a:r>
              <a:rPr lang="en-US" dirty="0" err="1"/>
              <a:t>intestin</a:t>
            </a:r>
            <a:r>
              <a:rPr lang="en-US" dirty="0"/>
              <a:t> </a:t>
            </a:r>
            <a:r>
              <a:rPr lang="en-US" dirty="0" err="1"/>
              <a:t>incepe</a:t>
            </a:r>
            <a:r>
              <a:rPr lang="en-US" dirty="0"/>
              <a:t> </a:t>
            </a:r>
            <a:r>
              <a:rPr lang="en-US" dirty="0" err="1"/>
              <a:t>sa</a:t>
            </a:r>
            <a:r>
              <a:rPr lang="en-US" dirty="0"/>
              <a:t> fie din </a:t>
            </a:r>
            <a:r>
              <a:rPr lang="en-US" dirty="0" err="1"/>
              <a:t>ce</a:t>
            </a:r>
            <a:r>
              <a:rPr lang="en-US" dirty="0"/>
              <a:t> in </a:t>
            </a:r>
            <a:r>
              <a:rPr lang="en-US" dirty="0" err="1"/>
              <a:t>ce</a:t>
            </a:r>
            <a:r>
              <a:rPr lang="en-US" dirty="0"/>
              <a:t> </a:t>
            </a:r>
            <a:r>
              <a:rPr lang="en-US" dirty="0" err="1"/>
              <a:t>mai</a:t>
            </a:r>
            <a:r>
              <a:rPr lang="en-US" dirty="0"/>
              <a:t> </a:t>
            </a:r>
            <a:r>
              <a:rPr lang="en-US" dirty="0" err="1"/>
              <a:t>evidenta</a:t>
            </a:r>
            <a:r>
              <a:rPr lang="en-US" dirty="0"/>
              <a:t>, </a:t>
            </a:r>
            <a:r>
              <a:rPr lang="en-US" dirty="0" err="1"/>
              <a:t>rolul</a:t>
            </a:r>
            <a:r>
              <a:rPr lang="en-US" dirty="0"/>
              <a:t> </a:t>
            </a:r>
            <a:r>
              <a:rPr lang="en-US" dirty="0" err="1"/>
              <a:t>lor</a:t>
            </a:r>
            <a:r>
              <a:rPr lang="en-US" dirty="0"/>
              <a:t> </a:t>
            </a:r>
            <a:r>
              <a:rPr lang="en-US" dirty="0" err="1"/>
              <a:t>în</a:t>
            </a:r>
            <a:r>
              <a:rPr lang="en-US" dirty="0"/>
              <a:t> </a:t>
            </a:r>
            <a:r>
              <a:rPr lang="en-US" dirty="0" err="1"/>
              <a:t>sănătatea</a:t>
            </a:r>
            <a:r>
              <a:rPr lang="en-US" dirty="0"/>
              <a:t> </a:t>
            </a:r>
            <a:r>
              <a:rPr lang="en-US" dirty="0" err="1"/>
              <a:t>umană</a:t>
            </a:r>
            <a:r>
              <a:rPr lang="en-US" dirty="0"/>
              <a:t> </a:t>
            </a:r>
            <a:r>
              <a:rPr lang="en-US" dirty="0" err="1"/>
              <a:t>rămâne</a:t>
            </a:r>
            <a:r>
              <a:rPr lang="en-US" dirty="0"/>
              <a:t> </a:t>
            </a:r>
            <a:r>
              <a:rPr lang="en-US" dirty="0" err="1"/>
              <a:t>în</a:t>
            </a:r>
            <a:r>
              <a:rPr lang="en-US" dirty="0"/>
              <a:t> mare </a:t>
            </a:r>
            <a:r>
              <a:rPr lang="en-US" dirty="0" err="1"/>
              <a:t>parte</a:t>
            </a:r>
            <a:r>
              <a:rPr lang="en-US" dirty="0"/>
              <a:t> </a:t>
            </a:r>
            <a:r>
              <a:rPr lang="en-US" dirty="0" err="1"/>
              <a:t>neexplorat</a:t>
            </a:r>
            <a:r>
              <a:rPr lang="en-US" dirty="0"/>
              <a:t>.</a:t>
            </a:r>
          </a:p>
          <a:p>
            <a:r>
              <a:rPr lang="en-US" dirty="0"/>
              <a:t>Este </a:t>
            </a:r>
            <a:r>
              <a:rPr lang="en-US" dirty="0" err="1"/>
              <a:t>incontestabil</a:t>
            </a:r>
            <a:r>
              <a:rPr lang="en-US" dirty="0"/>
              <a:t> </a:t>
            </a:r>
            <a:r>
              <a:rPr lang="en-US" dirty="0" err="1"/>
              <a:t>că</a:t>
            </a:r>
            <a:r>
              <a:rPr lang="en-US" dirty="0"/>
              <a:t> </a:t>
            </a:r>
            <a:r>
              <a:rPr lang="en-US" dirty="0" err="1"/>
              <a:t>anumiți</a:t>
            </a:r>
            <a:r>
              <a:rPr lang="en-US" dirty="0"/>
              <a:t> </a:t>
            </a:r>
            <a:r>
              <a:rPr lang="en-US" dirty="0" err="1"/>
              <a:t>viruși</a:t>
            </a:r>
            <a:r>
              <a:rPr lang="en-US" dirty="0"/>
              <a:t> </a:t>
            </a:r>
            <a:r>
              <a:rPr lang="en-US" dirty="0" err="1"/>
              <a:t>intestinali</a:t>
            </a:r>
            <a:r>
              <a:rPr lang="en-US" dirty="0"/>
              <a:t> sunt </a:t>
            </a:r>
            <a:r>
              <a:rPr lang="en-US" dirty="0" err="1"/>
              <a:t>dăunători</a:t>
            </a:r>
            <a:r>
              <a:rPr lang="en-US" dirty="0"/>
              <a:t> </a:t>
            </a:r>
            <a:r>
              <a:rPr lang="en-US" dirty="0" err="1"/>
              <a:t>sănătății</a:t>
            </a:r>
            <a:r>
              <a:rPr lang="en-US" dirty="0"/>
              <a:t> </a:t>
            </a:r>
            <a:r>
              <a:rPr lang="en-US" dirty="0" err="1"/>
              <a:t>umane</a:t>
            </a:r>
            <a:r>
              <a:rPr lang="en-US" dirty="0"/>
              <a:t>. </a:t>
            </a:r>
          </a:p>
          <a:p>
            <a:r>
              <a:rPr lang="en-US" dirty="0" err="1"/>
              <a:t>Interesant</a:t>
            </a:r>
            <a:r>
              <a:rPr lang="en-US" dirty="0"/>
              <a:t>, </a:t>
            </a:r>
            <a:r>
              <a:rPr lang="en-US" dirty="0" err="1"/>
              <a:t>virușii</a:t>
            </a:r>
            <a:r>
              <a:rPr lang="en-US" dirty="0"/>
              <a:t> </a:t>
            </a:r>
            <a:r>
              <a:rPr lang="en-US" dirty="0" err="1"/>
              <a:t>enterici</a:t>
            </a:r>
            <a:r>
              <a:rPr lang="en-US" dirty="0"/>
              <a:t> </a:t>
            </a:r>
            <a:r>
              <a:rPr lang="en-US" dirty="0" err="1"/>
              <a:t>totuși</a:t>
            </a:r>
            <a:r>
              <a:rPr lang="en-US" dirty="0"/>
              <a:t>, </a:t>
            </a:r>
            <a:r>
              <a:rPr lang="en-US" dirty="0" err="1"/>
              <a:t>în</a:t>
            </a:r>
            <a:r>
              <a:rPr lang="en-US" dirty="0"/>
              <a:t> </a:t>
            </a:r>
            <a:r>
              <a:rPr lang="en-US" dirty="0" err="1"/>
              <a:t>unele</a:t>
            </a:r>
            <a:r>
              <a:rPr lang="en-US" dirty="0"/>
              <a:t> </a:t>
            </a:r>
            <a:r>
              <a:rPr lang="en-US" dirty="0" err="1"/>
              <a:t>cazuri</a:t>
            </a:r>
            <a:r>
              <a:rPr lang="en-US" dirty="0"/>
              <a:t>, </a:t>
            </a:r>
            <a:r>
              <a:rPr lang="en-US" dirty="0" err="1"/>
              <a:t>stimuleaza</a:t>
            </a:r>
            <a:r>
              <a:rPr lang="en-US" dirty="0"/>
              <a:t> </a:t>
            </a:r>
            <a:r>
              <a:rPr lang="en-US" dirty="0" err="1"/>
              <a:t>efectele</a:t>
            </a:r>
            <a:r>
              <a:rPr lang="en-US" dirty="0"/>
              <a:t> benefice ale </a:t>
            </a:r>
            <a:r>
              <a:rPr lang="en-US" dirty="0" err="1"/>
              <a:t>bacteriilor</a:t>
            </a:r>
            <a:r>
              <a:rPr lang="en-US" dirty="0"/>
              <a:t> </a:t>
            </a:r>
            <a:r>
              <a:rPr lang="en-US" dirty="0" err="1"/>
              <a:t>comensale</a:t>
            </a:r>
            <a:r>
              <a:rPr lang="en-US" dirty="0"/>
              <a:t> </a:t>
            </a:r>
            <a:r>
              <a:rPr lang="en-US" dirty="0" err="1"/>
              <a:t>prin</a:t>
            </a:r>
            <a:r>
              <a:rPr lang="en-US" dirty="0"/>
              <a:t> </a:t>
            </a:r>
            <a:r>
              <a:rPr lang="en-US" dirty="0" err="1"/>
              <a:t>mecanisme</a:t>
            </a:r>
            <a:r>
              <a:rPr lang="en-US" dirty="0"/>
              <a:t> </a:t>
            </a:r>
            <a:r>
              <a:rPr lang="en-US" dirty="0" err="1"/>
              <a:t>diferite</a:t>
            </a:r>
            <a:r>
              <a:rPr lang="en-US" dirty="0"/>
              <a:t>, </a:t>
            </a:r>
            <a:r>
              <a:rPr lang="en-US" dirty="0" err="1"/>
              <a:t>incluzând</a:t>
            </a:r>
            <a:r>
              <a:rPr lang="en-US" dirty="0"/>
              <a:t> </a:t>
            </a:r>
            <a:r>
              <a:rPr lang="en-US" dirty="0" err="1"/>
              <a:t>modularea</a:t>
            </a:r>
            <a:r>
              <a:rPr lang="en-US" dirty="0"/>
              <a:t> </a:t>
            </a:r>
            <a:r>
              <a:rPr lang="en-US" dirty="0" err="1"/>
              <a:t>imunității</a:t>
            </a:r>
            <a:r>
              <a:rPr lang="en-US" dirty="0"/>
              <a:t> </a:t>
            </a:r>
            <a:r>
              <a:rPr lang="en-US" dirty="0" err="1"/>
              <a:t>înnăscute</a:t>
            </a:r>
            <a:r>
              <a:rPr lang="en-US" dirty="0"/>
              <a:t> </a:t>
            </a:r>
            <a:r>
              <a:rPr lang="en-US" dirty="0" err="1"/>
              <a:t>și</a:t>
            </a:r>
            <a:r>
              <a:rPr lang="en-US" dirty="0"/>
              <a:t> adaptive a </a:t>
            </a:r>
            <a:r>
              <a:rPr lang="en-US" dirty="0" err="1"/>
              <a:t>gazdei</a:t>
            </a:r>
            <a:r>
              <a:rPr lang="en-US" dirty="0"/>
              <a:t> .</a:t>
            </a:r>
          </a:p>
        </p:txBody>
      </p:sp>
    </p:spTree>
    <p:extLst>
      <p:ext uri="{BB962C8B-B14F-4D97-AF65-F5344CB8AC3E}">
        <p14:creationId xmlns:p14="http://schemas.microsoft.com/office/powerpoint/2010/main" val="1113884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qph.ec.quoracdn.net/main-qimg-aeea00b5c56a260ad131e99e07196776">
            <a:extLst>
              <a:ext uri="{FF2B5EF4-FFF2-40B4-BE49-F238E27FC236}">
                <a16:creationId xmlns:a16="http://schemas.microsoft.com/office/drawing/2014/main" id="{8DA2379D-3CCC-4D54-B7BF-A8A5DE18B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21" y="1219200"/>
            <a:ext cx="6002729" cy="486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8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D68643-68CA-4F28-89B9-B297DB6AA84E}"/>
              </a:ext>
            </a:extLst>
          </p:cNvPr>
          <p:cNvSpPr/>
          <p:nvPr/>
        </p:nvSpPr>
        <p:spPr>
          <a:xfrm>
            <a:off x="486888" y="474345"/>
            <a:ext cx="9529948" cy="5078313"/>
          </a:xfrm>
          <a:prstGeom prst="rect">
            <a:avLst/>
          </a:prstGeom>
        </p:spPr>
        <p:txBody>
          <a:bodyPr wrap="square">
            <a:spAutoFit/>
          </a:bodyPr>
          <a:lstStyle/>
          <a:p>
            <a:r>
              <a:rPr lang="en-US" dirty="0" err="1"/>
              <a:t>Studiile</a:t>
            </a:r>
            <a:r>
              <a:rPr lang="en-US" dirty="0"/>
              <a:t> in vitro  </a:t>
            </a:r>
            <a:r>
              <a:rPr lang="en-US" dirty="0" err="1"/>
              <a:t>și</a:t>
            </a:r>
            <a:r>
              <a:rPr lang="en-US" dirty="0"/>
              <a:t> </a:t>
            </a:r>
            <a:r>
              <a:rPr lang="en-US" dirty="0" err="1"/>
              <a:t>reducerea</a:t>
            </a:r>
            <a:r>
              <a:rPr lang="en-US" dirty="0"/>
              <a:t> </a:t>
            </a:r>
            <a:r>
              <a:rPr lang="en-US" dirty="0" err="1"/>
              <a:t>expresiei</a:t>
            </a:r>
            <a:r>
              <a:rPr lang="en-US" dirty="0"/>
              <a:t> </a:t>
            </a:r>
            <a:r>
              <a:rPr lang="en-US" dirty="0" err="1"/>
              <a:t>în</a:t>
            </a:r>
            <a:r>
              <a:rPr lang="en-US" dirty="0"/>
              <a:t> </a:t>
            </a:r>
            <a:r>
              <a:rPr lang="en-US" dirty="0" err="1"/>
              <a:t>preeclampsie</a:t>
            </a:r>
            <a:r>
              <a:rPr lang="en-US" dirty="0"/>
              <a:t> </a:t>
            </a:r>
            <a:r>
              <a:rPr lang="en-US" dirty="0" err="1"/>
              <a:t>sugerează</a:t>
            </a:r>
            <a:r>
              <a:rPr lang="en-US" dirty="0"/>
              <a:t> </a:t>
            </a:r>
            <a:r>
              <a:rPr lang="en-US" dirty="0" err="1"/>
              <a:t>că</a:t>
            </a:r>
            <a:r>
              <a:rPr lang="en-US" dirty="0"/>
              <a:t> </a:t>
            </a:r>
            <a:r>
              <a:rPr lang="en-US" dirty="0" err="1"/>
              <a:t>aceste</a:t>
            </a:r>
            <a:r>
              <a:rPr lang="en-US" dirty="0"/>
              <a:t> gene de </a:t>
            </a:r>
            <a:r>
              <a:rPr lang="en-US" dirty="0" err="1"/>
              <a:t>origine</a:t>
            </a:r>
            <a:r>
              <a:rPr lang="en-US" dirty="0"/>
              <a:t> </a:t>
            </a:r>
            <a:r>
              <a:rPr lang="en-US" dirty="0" err="1"/>
              <a:t>retrovirusă</a:t>
            </a:r>
            <a:r>
              <a:rPr lang="en-US" dirty="0"/>
              <a:t> sunt </a:t>
            </a:r>
            <a:r>
              <a:rPr lang="en-US" dirty="0" err="1"/>
              <a:t>importante</a:t>
            </a:r>
            <a:r>
              <a:rPr lang="en-US" dirty="0"/>
              <a:t> </a:t>
            </a:r>
            <a:r>
              <a:rPr lang="en-US" dirty="0" err="1"/>
              <a:t>în</a:t>
            </a:r>
            <a:r>
              <a:rPr lang="en-US" dirty="0"/>
              <a:t> </a:t>
            </a:r>
            <a:r>
              <a:rPr lang="en-US" dirty="0" err="1"/>
              <a:t>placentarea</a:t>
            </a:r>
            <a:r>
              <a:rPr lang="en-US" dirty="0"/>
              <a:t> </a:t>
            </a:r>
            <a:r>
              <a:rPr lang="en-US" dirty="0" err="1"/>
              <a:t>umană</a:t>
            </a:r>
            <a:r>
              <a:rPr lang="en-US" dirty="0"/>
              <a:t>.</a:t>
            </a:r>
          </a:p>
          <a:p>
            <a:endParaRPr lang="en-US" dirty="0"/>
          </a:p>
          <a:p>
            <a:r>
              <a:rPr lang="en-US" dirty="0"/>
              <a:t>Preeclampsia, "toxemia </a:t>
            </a:r>
            <a:r>
              <a:rPr lang="en-US" dirty="0" err="1"/>
              <a:t>sarcinii</a:t>
            </a:r>
            <a:r>
              <a:rPr lang="en-US" dirty="0"/>
              <a:t>", include </a:t>
            </a:r>
            <a:r>
              <a:rPr lang="en-US" dirty="0" err="1"/>
              <a:t>hipertensiune</a:t>
            </a:r>
            <a:r>
              <a:rPr lang="en-US" dirty="0"/>
              <a:t>, </a:t>
            </a:r>
            <a:r>
              <a:rPr lang="en-US" dirty="0" err="1"/>
              <a:t>toxicitate</a:t>
            </a:r>
            <a:r>
              <a:rPr lang="en-US" dirty="0"/>
              <a:t> la </a:t>
            </a:r>
            <a:r>
              <a:rPr lang="en-US" dirty="0" err="1"/>
              <a:t>ficat</a:t>
            </a:r>
            <a:r>
              <a:rPr lang="en-US" dirty="0"/>
              <a:t> </a:t>
            </a:r>
            <a:r>
              <a:rPr lang="en-US" dirty="0" err="1"/>
              <a:t>și</a:t>
            </a:r>
            <a:r>
              <a:rPr lang="en-US" dirty="0"/>
              <a:t> </a:t>
            </a:r>
            <a:r>
              <a:rPr lang="en-US" dirty="0" err="1"/>
              <a:t>rinichi</a:t>
            </a:r>
            <a:r>
              <a:rPr lang="en-US" dirty="0"/>
              <a:t> </a:t>
            </a:r>
            <a:r>
              <a:rPr lang="en-US" dirty="0" err="1"/>
              <a:t>și</a:t>
            </a:r>
            <a:r>
              <a:rPr lang="en-US" dirty="0"/>
              <a:t>, </a:t>
            </a:r>
            <a:r>
              <a:rPr lang="en-US" dirty="0" err="1"/>
              <a:t>dacă</a:t>
            </a:r>
            <a:r>
              <a:rPr lang="en-US" dirty="0"/>
              <a:t> </a:t>
            </a:r>
            <a:r>
              <a:rPr lang="en-US" dirty="0" err="1"/>
              <a:t>este</a:t>
            </a:r>
            <a:r>
              <a:rPr lang="en-US" dirty="0"/>
              <a:t> </a:t>
            </a:r>
            <a:r>
              <a:rPr lang="en-US" dirty="0" err="1"/>
              <a:t>netratată</a:t>
            </a:r>
            <a:r>
              <a:rPr lang="en-US" dirty="0"/>
              <a:t>, </a:t>
            </a:r>
            <a:r>
              <a:rPr lang="en-US" dirty="0" err="1"/>
              <a:t>poate</a:t>
            </a:r>
            <a:r>
              <a:rPr lang="en-US" dirty="0"/>
              <a:t> duce la </a:t>
            </a:r>
            <a:r>
              <a:rPr lang="en-US" dirty="0" err="1"/>
              <a:t>eclampsie</a:t>
            </a:r>
            <a:r>
              <a:rPr lang="en-US" dirty="0"/>
              <a:t>, </a:t>
            </a:r>
            <a:r>
              <a:rPr lang="en-US" dirty="0" err="1"/>
              <a:t>amenințând</a:t>
            </a:r>
            <a:r>
              <a:rPr lang="en-US" dirty="0"/>
              <a:t> </a:t>
            </a:r>
            <a:r>
              <a:rPr lang="en-US" dirty="0" err="1"/>
              <a:t>viața</a:t>
            </a:r>
            <a:r>
              <a:rPr lang="en-US" dirty="0"/>
              <a:t> </a:t>
            </a:r>
            <a:r>
              <a:rPr lang="en-US" dirty="0" err="1"/>
              <a:t>mamei</a:t>
            </a:r>
            <a:r>
              <a:rPr lang="en-US" dirty="0"/>
              <a:t> </a:t>
            </a:r>
            <a:r>
              <a:rPr lang="en-US" dirty="0" err="1"/>
              <a:t>și</a:t>
            </a:r>
            <a:r>
              <a:rPr lang="en-US" dirty="0"/>
              <a:t> a </a:t>
            </a:r>
            <a:r>
              <a:rPr lang="en-US" dirty="0" err="1"/>
              <a:t>copilului</a:t>
            </a:r>
            <a:r>
              <a:rPr lang="en-US" dirty="0"/>
              <a:t>. </a:t>
            </a:r>
          </a:p>
          <a:p>
            <a:endParaRPr lang="en-US" dirty="0"/>
          </a:p>
          <a:p>
            <a:r>
              <a:rPr lang="en-US" dirty="0" err="1"/>
              <a:t>Aceste</a:t>
            </a:r>
            <a:r>
              <a:rPr lang="en-US" dirty="0"/>
              <a:t> </a:t>
            </a:r>
            <a:r>
              <a:rPr lang="en-US" dirty="0" err="1"/>
              <a:t>studii</a:t>
            </a:r>
            <a:r>
              <a:rPr lang="en-US" dirty="0"/>
              <a:t> multiple, </a:t>
            </a:r>
            <a:r>
              <a:rPr lang="en-US" dirty="0" err="1"/>
              <a:t>independente</a:t>
            </a:r>
            <a:r>
              <a:rPr lang="en-US" dirty="0"/>
              <a:t>, </a:t>
            </a:r>
            <a:r>
              <a:rPr lang="en-US" dirty="0" err="1"/>
              <a:t>sugerează</a:t>
            </a:r>
            <a:r>
              <a:rPr lang="en-US" dirty="0"/>
              <a:t> </a:t>
            </a:r>
            <a:r>
              <a:rPr lang="en-US" dirty="0" err="1"/>
              <a:t>că</a:t>
            </a:r>
            <a:r>
              <a:rPr lang="en-US" dirty="0"/>
              <a:t> </a:t>
            </a:r>
            <a:r>
              <a:rPr lang="en-US" dirty="0" err="1"/>
              <a:t>expresia</a:t>
            </a:r>
            <a:r>
              <a:rPr lang="en-US" dirty="0"/>
              <a:t> </a:t>
            </a:r>
            <a:r>
              <a:rPr lang="en-US" dirty="0" err="1"/>
              <a:t>expresiei</a:t>
            </a:r>
            <a:r>
              <a:rPr lang="en-US" dirty="0"/>
              <a:t> </a:t>
            </a:r>
            <a:r>
              <a:rPr lang="en-US" dirty="0" err="1"/>
              <a:t>syncytinului</a:t>
            </a:r>
            <a:r>
              <a:rPr lang="en-US" dirty="0"/>
              <a:t> </a:t>
            </a:r>
            <a:r>
              <a:rPr lang="en-US" dirty="0" err="1"/>
              <a:t>placentar</a:t>
            </a:r>
            <a:r>
              <a:rPr lang="en-US" dirty="0"/>
              <a:t> </a:t>
            </a:r>
            <a:r>
              <a:rPr lang="en-US" dirty="0" err="1"/>
              <a:t>uman</a:t>
            </a:r>
            <a:r>
              <a:rPr lang="en-US" dirty="0"/>
              <a:t> </a:t>
            </a:r>
            <a:r>
              <a:rPr lang="en-US" dirty="0" err="1"/>
              <a:t>este</a:t>
            </a:r>
            <a:r>
              <a:rPr lang="en-US" dirty="0"/>
              <a:t> </a:t>
            </a:r>
            <a:r>
              <a:rPr lang="en-US" dirty="0" err="1"/>
              <a:t>crucială</a:t>
            </a:r>
            <a:r>
              <a:rPr lang="en-US" dirty="0"/>
              <a:t> </a:t>
            </a:r>
            <a:r>
              <a:rPr lang="en-US" dirty="0" err="1"/>
              <a:t>pentru</a:t>
            </a:r>
            <a:r>
              <a:rPr lang="en-US" dirty="0"/>
              <a:t> </a:t>
            </a:r>
            <a:r>
              <a:rPr lang="en-US" dirty="0" err="1"/>
              <a:t>funcția</a:t>
            </a:r>
            <a:r>
              <a:rPr lang="en-US" dirty="0"/>
              <a:t> </a:t>
            </a:r>
            <a:r>
              <a:rPr lang="en-US" dirty="0" err="1"/>
              <a:t>placentară</a:t>
            </a:r>
            <a:r>
              <a:rPr lang="en-US" dirty="0"/>
              <a:t> </a:t>
            </a:r>
            <a:r>
              <a:rPr lang="en-US" dirty="0" err="1"/>
              <a:t>normală</a:t>
            </a:r>
            <a:r>
              <a:rPr lang="en-US" dirty="0"/>
              <a:t> </a:t>
            </a:r>
            <a:r>
              <a:rPr lang="en-US" dirty="0" err="1"/>
              <a:t>și</a:t>
            </a:r>
            <a:r>
              <a:rPr lang="en-US" dirty="0"/>
              <a:t> </a:t>
            </a:r>
            <a:r>
              <a:rPr lang="en-US" dirty="0" err="1"/>
              <a:t>pentru</a:t>
            </a:r>
            <a:r>
              <a:rPr lang="en-US" dirty="0"/>
              <a:t> </a:t>
            </a:r>
            <a:r>
              <a:rPr lang="en-US" dirty="0" err="1"/>
              <a:t>sarcina</a:t>
            </a:r>
            <a:r>
              <a:rPr lang="en-US" dirty="0"/>
              <a:t> </a:t>
            </a:r>
            <a:r>
              <a:rPr lang="en-US" dirty="0" err="1"/>
              <a:t>normală</a:t>
            </a:r>
            <a:r>
              <a:rPr lang="en-US" dirty="0"/>
              <a:t> care </a:t>
            </a:r>
            <a:r>
              <a:rPr lang="en-US" dirty="0" err="1"/>
              <a:t>rezultă</a:t>
            </a:r>
            <a:r>
              <a:rPr lang="en-US" dirty="0"/>
              <a:t> din </a:t>
            </a:r>
            <a:r>
              <a:rPr lang="en-US" dirty="0" err="1"/>
              <a:t>aceasta</a:t>
            </a:r>
            <a:r>
              <a:rPr lang="en-US" dirty="0"/>
              <a:t>.</a:t>
            </a:r>
          </a:p>
          <a:p>
            <a:endParaRPr lang="en-US" dirty="0"/>
          </a:p>
          <a:p>
            <a:r>
              <a:rPr lang="en-US" dirty="0" err="1"/>
              <a:t>Șoarecele</a:t>
            </a:r>
            <a:r>
              <a:rPr lang="en-US" dirty="0"/>
              <a:t>  cu gene de </a:t>
            </a:r>
            <a:r>
              <a:rPr lang="en-US" dirty="0" err="1"/>
              <a:t>sincytin</a:t>
            </a:r>
            <a:r>
              <a:rPr lang="en-US" dirty="0"/>
              <a:t> </a:t>
            </a:r>
            <a:r>
              <a:rPr lang="en-US" dirty="0" err="1"/>
              <a:t>oferă</a:t>
            </a:r>
            <a:r>
              <a:rPr lang="en-US" dirty="0"/>
              <a:t> o </a:t>
            </a:r>
            <a:r>
              <a:rPr lang="en-US" dirty="0" err="1"/>
              <a:t>dovadă</a:t>
            </a:r>
            <a:r>
              <a:rPr lang="en-US" dirty="0"/>
              <a:t> </a:t>
            </a:r>
            <a:r>
              <a:rPr lang="en-US" dirty="0" err="1"/>
              <a:t>ceva</a:t>
            </a:r>
            <a:r>
              <a:rPr lang="en-US" dirty="0"/>
              <a:t> </a:t>
            </a:r>
            <a:r>
              <a:rPr lang="en-US" dirty="0" err="1"/>
              <a:t>mai</a:t>
            </a:r>
            <a:r>
              <a:rPr lang="en-US" dirty="0"/>
              <a:t> </a:t>
            </a:r>
            <a:r>
              <a:rPr lang="en-US" dirty="0" err="1"/>
              <a:t>clara</a:t>
            </a:r>
            <a:r>
              <a:rPr lang="en-US" dirty="0"/>
              <a:t>. </a:t>
            </a:r>
          </a:p>
          <a:p>
            <a:r>
              <a:rPr lang="en-US" dirty="0" err="1"/>
              <a:t>Șoarecele</a:t>
            </a:r>
            <a:r>
              <a:rPr lang="en-US" dirty="0"/>
              <a:t> cu Syncytin-1: </a:t>
            </a:r>
            <a:r>
              <a:rPr lang="en-US" dirty="0" err="1"/>
              <a:t>întârzierea</a:t>
            </a:r>
            <a:r>
              <a:rPr lang="en-US" dirty="0"/>
              <a:t> </a:t>
            </a:r>
            <a:r>
              <a:rPr lang="en-US" dirty="0" err="1"/>
              <a:t>creșterii</a:t>
            </a:r>
            <a:r>
              <a:rPr lang="en-US" dirty="0"/>
              <a:t>, </a:t>
            </a:r>
            <a:r>
              <a:rPr lang="en-US" dirty="0" err="1"/>
              <a:t>modificarea</a:t>
            </a:r>
            <a:r>
              <a:rPr lang="en-US" dirty="0"/>
              <a:t> </a:t>
            </a:r>
            <a:r>
              <a:rPr lang="en-US" dirty="0" err="1"/>
              <a:t>structurii</a:t>
            </a:r>
            <a:r>
              <a:rPr lang="en-US" dirty="0"/>
              <a:t> </a:t>
            </a:r>
            <a:r>
              <a:rPr lang="en-US" dirty="0" err="1"/>
              <a:t>placentare</a:t>
            </a:r>
            <a:r>
              <a:rPr lang="en-US" dirty="0"/>
              <a:t>, </a:t>
            </a:r>
            <a:r>
              <a:rPr lang="en-US" dirty="0" err="1"/>
              <a:t>moartea</a:t>
            </a:r>
            <a:r>
              <a:rPr lang="en-US" dirty="0"/>
              <a:t> in utero. </a:t>
            </a:r>
          </a:p>
          <a:p>
            <a:r>
              <a:rPr lang="en-US" dirty="0" err="1"/>
              <a:t>Cel</a:t>
            </a:r>
            <a:r>
              <a:rPr lang="en-US" dirty="0"/>
              <a:t> cuSyncytin-2: </a:t>
            </a:r>
            <a:r>
              <a:rPr lang="en-US" dirty="0" err="1"/>
              <a:t>sinciotifoblasturile</a:t>
            </a:r>
            <a:r>
              <a:rPr lang="en-US" dirty="0"/>
              <a:t> </a:t>
            </a:r>
            <a:r>
              <a:rPr lang="en-US" dirty="0" err="1"/>
              <a:t>afectate</a:t>
            </a:r>
            <a:r>
              <a:rPr lang="en-US" dirty="0"/>
              <a:t> .</a:t>
            </a:r>
          </a:p>
          <a:p>
            <a:endParaRPr lang="en-US" dirty="0"/>
          </a:p>
          <a:p>
            <a:r>
              <a:rPr lang="en-US" dirty="0" err="1"/>
              <a:t>Folosind</a:t>
            </a:r>
            <a:r>
              <a:rPr lang="en-US" dirty="0"/>
              <a:t> un </a:t>
            </a:r>
            <a:r>
              <a:rPr lang="en-US" dirty="0" err="1"/>
              <a:t>scop</a:t>
            </a:r>
            <a:r>
              <a:rPr lang="en-US" dirty="0"/>
              <a:t> similar </a:t>
            </a:r>
            <a:r>
              <a:rPr lang="en-US" dirty="0" err="1"/>
              <a:t>în</a:t>
            </a:r>
            <a:r>
              <a:rPr lang="en-US" dirty="0"/>
              <a:t> </a:t>
            </a:r>
            <a:r>
              <a:rPr lang="en-US" dirty="0" err="1"/>
              <a:t>placentarea</a:t>
            </a:r>
            <a:r>
              <a:rPr lang="en-US" dirty="0"/>
              <a:t> </a:t>
            </a:r>
            <a:r>
              <a:rPr lang="en-US" dirty="0" err="1"/>
              <a:t>mamiferelor</a:t>
            </a:r>
            <a:r>
              <a:rPr lang="en-US" dirty="0"/>
              <a:t> </a:t>
            </a:r>
            <a:r>
              <a:rPr lang="en-US" dirty="0" err="1"/>
              <a:t>eutheriene</a:t>
            </a:r>
            <a:r>
              <a:rPr lang="en-US" dirty="0"/>
              <a:t>, </a:t>
            </a:r>
            <a:r>
              <a:rPr lang="en-US" dirty="0" err="1"/>
              <a:t>genele</a:t>
            </a:r>
            <a:r>
              <a:rPr lang="en-US" dirty="0"/>
              <a:t> </a:t>
            </a:r>
            <a:r>
              <a:rPr lang="en-US" dirty="0" err="1"/>
              <a:t>syncytin</a:t>
            </a:r>
            <a:r>
              <a:rPr lang="en-US" dirty="0"/>
              <a:t> sunt </a:t>
            </a:r>
            <a:r>
              <a:rPr lang="en-US" dirty="0" err="1"/>
              <a:t>astfel</a:t>
            </a:r>
            <a:r>
              <a:rPr lang="en-US" dirty="0"/>
              <a:t> un </a:t>
            </a:r>
            <a:r>
              <a:rPr lang="en-US" dirty="0" err="1"/>
              <a:t>exemplu</a:t>
            </a:r>
            <a:r>
              <a:rPr lang="en-US" dirty="0"/>
              <a:t> </a:t>
            </a:r>
            <a:r>
              <a:rPr lang="en-US" dirty="0" err="1"/>
              <a:t>extrem</a:t>
            </a:r>
            <a:r>
              <a:rPr lang="en-US" dirty="0"/>
              <a:t> de </a:t>
            </a:r>
            <a:r>
              <a:rPr lang="en-US" dirty="0" err="1"/>
              <a:t>puternic</a:t>
            </a:r>
            <a:r>
              <a:rPr lang="en-US" dirty="0"/>
              <a:t> </a:t>
            </a:r>
            <a:r>
              <a:rPr lang="en-US" dirty="0" err="1"/>
              <a:t>și</a:t>
            </a:r>
            <a:r>
              <a:rPr lang="en-US" dirty="0"/>
              <a:t> de </a:t>
            </a:r>
            <a:r>
              <a:rPr lang="en-US" dirty="0" err="1"/>
              <a:t>evoluție</a:t>
            </a:r>
            <a:r>
              <a:rPr lang="en-US" dirty="0"/>
              <a:t> </a:t>
            </a:r>
            <a:r>
              <a:rPr lang="en-US" dirty="0" err="1"/>
              <a:t>convergentă</a:t>
            </a:r>
            <a:r>
              <a:rPr lang="en-US" dirty="0"/>
              <a:t>, care au </a:t>
            </a:r>
            <a:r>
              <a:rPr lang="en-US" dirty="0" err="1"/>
              <a:t>evoluat</a:t>
            </a:r>
            <a:r>
              <a:rPr lang="en-US" dirty="0"/>
              <a:t> independent de </a:t>
            </a:r>
            <a:r>
              <a:rPr lang="en-US" dirty="0" err="1"/>
              <a:t>mai</a:t>
            </a:r>
            <a:r>
              <a:rPr lang="en-US" dirty="0"/>
              <a:t> </a:t>
            </a:r>
            <a:r>
              <a:rPr lang="en-US" dirty="0" err="1"/>
              <a:t>multe</a:t>
            </a:r>
            <a:r>
              <a:rPr lang="en-US" dirty="0"/>
              <a:t> </a:t>
            </a:r>
            <a:r>
              <a:rPr lang="en-US" dirty="0" err="1"/>
              <a:t>ori</a:t>
            </a:r>
            <a:r>
              <a:rPr lang="en-US" dirty="0"/>
              <a:t> </a:t>
            </a:r>
            <a:r>
              <a:rPr lang="en-US" dirty="0" err="1"/>
              <a:t>prin</a:t>
            </a:r>
            <a:r>
              <a:rPr lang="en-US" dirty="0"/>
              <a:t> </a:t>
            </a:r>
            <a:r>
              <a:rPr lang="en-US" dirty="0" err="1"/>
              <a:t>cooptarea</a:t>
            </a:r>
            <a:r>
              <a:rPr lang="en-US" dirty="0"/>
              <a:t> </a:t>
            </a:r>
            <a:r>
              <a:rPr lang="en-US" dirty="0" err="1"/>
              <a:t>opțiunii</a:t>
            </a:r>
            <a:r>
              <a:rPr lang="en-US" dirty="0"/>
              <a:t> </a:t>
            </a:r>
            <a:r>
              <a:rPr lang="en-US" dirty="0" err="1"/>
              <a:t>genelor</a:t>
            </a:r>
            <a:r>
              <a:rPr lang="en-US" dirty="0"/>
              <a:t> HERV.</a:t>
            </a:r>
          </a:p>
        </p:txBody>
      </p:sp>
    </p:spTree>
    <p:extLst>
      <p:ext uri="{BB962C8B-B14F-4D97-AF65-F5344CB8AC3E}">
        <p14:creationId xmlns:p14="http://schemas.microsoft.com/office/powerpoint/2010/main" val="66098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7EDBE1-47F2-4394-B846-46D3687DE60B}"/>
              </a:ext>
            </a:extLst>
          </p:cNvPr>
          <p:cNvSpPr/>
          <p:nvPr/>
        </p:nvSpPr>
        <p:spPr>
          <a:xfrm>
            <a:off x="516577" y="2136339"/>
            <a:ext cx="8627423" cy="2862322"/>
          </a:xfrm>
          <a:prstGeom prst="rect">
            <a:avLst/>
          </a:prstGeom>
        </p:spPr>
        <p:txBody>
          <a:bodyPr wrap="square">
            <a:spAutoFit/>
          </a:bodyPr>
          <a:lstStyle/>
          <a:p>
            <a:r>
              <a:rPr lang="en-US" dirty="0"/>
              <a:t>HERVs </a:t>
            </a:r>
            <a:r>
              <a:rPr lang="en-US" dirty="0" err="1"/>
              <a:t>și</a:t>
            </a:r>
            <a:r>
              <a:rPr lang="en-US" dirty="0"/>
              <a:t> </a:t>
            </a:r>
            <a:r>
              <a:rPr lang="en-US" dirty="0" err="1"/>
              <a:t>autoimunitate</a:t>
            </a:r>
            <a:r>
              <a:rPr lang="en-US" dirty="0"/>
              <a:t> : MS (</a:t>
            </a:r>
            <a:r>
              <a:rPr lang="en-US" dirty="0" err="1"/>
              <a:t>scleroză</a:t>
            </a:r>
            <a:r>
              <a:rPr lang="en-US" dirty="0"/>
              <a:t> </a:t>
            </a:r>
            <a:r>
              <a:rPr lang="en-US" dirty="0" err="1"/>
              <a:t>multiplă</a:t>
            </a:r>
            <a:r>
              <a:rPr lang="en-US" dirty="0"/>
              <a:t>), RA (</a:t>
            </a:r>
            <a:r>
              <a:rPr lang="en-US" dirty="0" err="1"/>
              <a:t>artrită</a:t>
            </a:r>
            <a:r>
              <a:rPr lang="en-US" dirty="0"/>
              <a:t> </a:t>
            </a:r>
            <a:r>
              <a:rPr lang="en-US" dirty="0" err="1"/>
              <a:t>reumatoidă</a:t>
            </a:r>
            <a:r>
              <a:rPr lang="en-US" dirty="0"/>
              <a:t>), SLE (</a:t>
            </a:r>
            <a:r>
              <a:rPr lang="en-US" dirty="0" err="1"/>
              <a:t>sindromul</a:t>
            </a:r>
            <a:r>
              <a:rPr lang="en-US" dirty="0"/>
              <a:t> Sjogren, </a:t>
            </a:r>
            <a:r>
              <a:rPr lang="en-US" dirty="0" err="1"/>
              <a:t>boala</a:t>
            </a:r>
            <a:r>
              <a:rPr lang="en-US" dirty="0"/>
              <a:t> Graves).</a:t>
            </a:r>
          </a:p>
          <a:p>
            <a:endParaRPr lang="en-US" dirty="0"/>
          </a:p>
          <a:p>
            <a:r>
              <a:rPr lang="en-US" dirty="0"/>
              <a:t>Date de </a:t>
            </a:r>
            <a:r>
              <a:rPr lang="en-US" dirty="0" err="1"/>
              <a:t>asociere</a:t>
            </a:r>
            <a:r>
              <a:rPr lang="en-US" dirty="0"/>
              <a:t>; nu </a:t>
            </a:r>
            <a:r>
              <a:rPr lang="en-US" dirty="0" err="1"/>
              <a:t>există</a:t>
            </a:r>
            <a:r>
              <a:rPr lang="en-US" dirty="0"/>
              <a:t> date </a:t>
            </a:r>
            <a:r>
              <a:rPr lang="en-US" dirty="0" err="1"/>
              <a:t>cauzale</a:t>
            </a:r>
            <a:r>
              <a:rPr lang="en-US" dirty="0"/>
              <a:t>.</a:t>
            </a:r>
          </a:p>
          <a:p>
            <a:endParaRPr lang="en-US" dirty="0"/>
          </a:p>
          <a:p>
            <a:r>
              <a:rPr lang="en-US" dirty="0" err="1"/>
              <a:t>Anumite</a:t>
            </a:r>
            <a:r>
              <a:rPr lang="en-US" dirty="0"/>
              <a:t> HERV-</a:t>
            </a:r>
            <a:r>
              <a:rPr lang="en-US" dirty="0" err="1"/>
              <a:t>uri</a:t>
            </a:r>
            <a:r>
              <a:rPr lang="en-US" dirty="0"/>
              <a:t> </a:t>
            </a:r>
            <a:r>
              <a:rPr lang="en-US" dirty="0" err="1"/>
              <a:t>și</a:t>
            </a:r>
            <a:r>
              <a:rPr lang="en-US" dirty="0"/>
              <a:t> </a:t>
            </a:r>
            <a:r>
              <a:rPr lang="en-US" dirty="0" err="1"/>
              <a:t>virusuri</a:t>
            </a:r>
            <a:r>
              <a:rPr lang="en-US" dirty="0"/>
              <a:t> </a:t>
            </a:r>
            <a:r>
              <a:rPr lang="en-US" dirty="0" err="1"/>
              <a:t>herpetice</a:t>
            </a:r>
            <a:r>
              <a:rPr lang="en-US" dirty="0"/>
              <a:t> </a:t>
            </a:r>
            <a:r>
              <a:rPr lang="en-US" dirty="0" err="1"/>
              <a:t>asociate</a:t>
            </a:r>
            <a:r>
              <a:rPr lang="en-US" dirty="0"/>
              <a:t> cu MS.</a:t>
            </a:r>
          </a:p>
          <a:p>
            <a:endParaRPr lang="en-US" dirty="0"/>
          </a:p>
          <a:p>
            <a:endParaRPr lang="en-US" dirty="0"/>
          </a:p>
          <a:p>
            <a:r>
              <a:rPr lang="en-US" dirty="0" err="1"/>
              <a:t>Anticorpii</a:t>
            </a:r>
            <a:r>
              <a:rPr lang="en-US" dirty="0"/>
              <a:t> anti-HERV </a:t>
            </a:r>
            <a:r>
              <a:rPr lang="en-US" dirty="0" err="1"/>
              <a:t>circulanți</a:t>
            </a:r>
            <a:r>
              <a:rPr lang="en-US" dirty="0"/>
              <a:t> </a:t>
            </a:r>
            <a:r>
              <a:rPr lang="en-US" dirty="0" err="1"/>
              <a:t>prezenți</a:t>
            </a:r>
            <a:r>
              <a:rPr lang="en-US" dirty="0"/>
              <a:t> </a:t>
            </a:r>
            <a:r>
              <a:rPr lang="en-US" dirty="0" err="1"/>
              <a:t>în</a:t>
            </a:r>
            <a:r>
              <a:rPr lang="en-US" dirty="0"/>
              <a:t>&gt; 50% din SLE </a:t>
            </a:r>
            <a:r>
              <a:rPr lang="en-US" dirty="0" err="1"/>
              <a:t>în</a:t>
            </a:r>
            <a:r>
              <a:rPr lang="en-US" dirty="0"/>
              <a:t> </a:t>
            </a:r>
            <a:r>
              <a:rPr lang="en-US" dirty="0" err="1"/>
              <a:t>unele</a:t>
            </a:r>
            <a:r>
              <a:rPr lang="en-US" dirty="0"/>
              <a:t> </a:t>
            </a:r>
            <a:r>
              <a:rPr lang="en-US" dirty="0" err="1"/>
              <a:t>studii</a:t>
            </a:r>
            <a:r>
              <a:rPr lang="en-US" dirty="0"/>
              <a:t>.</a:t>
            </a:r>
          </a:p>
          <a:p>
            <a:r>
              <a:rPr lang="en-US" dirty="0" err="1"/>
              <a:t>Cei</a:t>
            </a:r>
            <a:r>
              <a:rPr lang="en-US" dirty="0"/>
              <a:t> cu </a:t>
            </a:r>
            <a:r>
              <a:rPr lang="en-US" dirty="0" err="1"/>
              <a:t>anticorpi</a:t>
            </a:r>
            <a:r>
              <a:rPr lang="en-US" dirty="0"/>
              <a:t> anti-HERV sunt </a:t>
            </a:r>
            <a:r>
              <a:rPr lang="en-US" dirty="0" err="1"/>
              <a:t>mai</a:t>
            </a:r>
            <a:r>
              <a:rPr lang="en-US" dirty="0"/>
              <a:t> </a:t>
            </a:r>
            <a:r>
              <a:rPr lang="en-US" dirty="0" err="1"/>
              <a:t>susceptibili</a:t>
            </a:r>
            <a:r>
              <a:rPr lang="en-US" dirty="0"/>
              <a:t> de a </a:t>
            </a:r>
            <a:r>
              <a:rPr lang="en-US" dirty="0" err="1"/>
              <a:t>avea</a:t>
            </a:r>
            <a:r>
              <a:rPr lang="en-US" dirty="0"/>
              <a:t> SLE clinic </a:t>
            </a:r>
            <a:r>
              <a:rPr lang="en-US" dirty="0" err="1"/>
              <a:t>activ</a:t>
            </a:r>
            <a:r>
              <a:rPr lang="en-US" dirty="0"/>
              <a:t>.</a:t>
            </a:r>
          </a:p>
        </p:txBody>
      </p:sp>
    </p:spTree>
    <p:extLst>
      <p:ext uri="{BB962C8B-B14F-4D97-AF65-F5344CB8AC3E}">
        <p14:creationId xmlns:p14="http://schemas.microsoft.com/office/powerpoint/2010/main" val="4036126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3B34FC-FC4E-4432-A4DB-91CD74025BC4}"/>
              </a:ext>
            </a:extLst>
          </p:cNvPr>
          <p:cNvSpPr/>
          <p:nvPr/>
        </p:nvSpPr>
        <p:spPr>
          <a:xfrm>
            <a:off x="201881" y="335846"/>
            <a:ext cx="9838706" cy="6186309"/>
          </a:xfrm>
          <a:prstGeom prst="rect">
            <a:avLst/>
          </a:prstGeom>
        </p:spPr>
        <p:txBody>
          <a:bodyPr wrap="square">
            <a:spAutoFit/>
          </a:bodyPr>
          <a:lstStyle/>
          <a:p>
            <a:r>
              <a:rPr lang="en-US" dirty="0" err="1"/>
              <a:t>Localizarea</a:t>
            </a:r>
            <a:r>
              <a:rPr lang="en-US" dirty="0"/>
              <a:t> </a:t>
            </a:r>
            <a:r>
              <a:rPr lang="en-US" dirty="0" err="1"/>
              <a:t>identității</a:t>
            </a:r>
            <a:r>
              <a:rPr lang="en-US" dirty="0"/>
              <a:t> </a:t>
            </a:r>
            <a:r>
              <a:rPr lang="en-US" dirty="0" err="1"/>
              <a:t>virușilor</a:t>
            </a:r>
            <a:r>
              <a:rPr lang="en-US" dirty="0"/>
              <a:t> </a:t>
            </a:r>
            <a:r>
              <a:rPr lang="en-US" dirty="0" err="1"/>
              <a:t>în</a:t>
            </a:r>
            <a:r>
              <a:rPr lang="en-US" dirty="0"/>
              <a:t> </a:t>
            </a:r>
            <a:r>
              <a:rPr lang="en-US" dirty="0" err="1"/>
              <a:t>corpul</a:t>
            </a:r>
            <a:r>
              <a:rPr lang="en-US" dirty="0"/>
              <a:t> </a:t>
            </a:r>
            <a:r>
              <a:rPr lang="en-US" dirty="0" err="1"/>
              <a:t>uman</a:t>
            </a:r>
            <a:endParaRPr lang="en-US" dirty="0"/>
          </a:p>
          <a:p>
            <a:r>
              <a:rPr lang="en-US" dirty="0" err="1"/>
              <a:t>Materiile</a:t>
            </a:r>
            <a:r>
              <a:rPr lang="en-US" dirty="0"/>
              <a:t> </a:t>
            </a:r>
            <a:r>
              <a:rPr lang="en-US" dirty="0" err="1"/>
              <a:t>fecale</a:t>
            </a:r>
            <a:r>
              <a:rPr lang="en-US" dirty="0"/>
              <a:t>.</a:t>
            </a:r>
          </a:p>
          <a:p>
            <a:r>
              <a:rPr lang="en-US" dirty="0"/>
              <a:t>Stabil </a:t>
            </a:r>
            <a:r>
              <a:rPr lang="en-US" dirty="0" err="1"/>
              <a:t>în</a:t>
            </a:r>
            <a:r>
              <a:rPr lang="en-US" dirty="0"/>
              <a:t> </a:t>
            </a:r>
            <a:r>
              <a:rPr lang="en-US" dirty="0" err="1"/>
              <a:t>timp</a:t>
            </a:r>
            <a:r>
              <a:rPr lang="en-US" dirty="0"/>
              <a:t>, </a:t>
            </a:r>
            <a:r>
              <a:rPr lang="en-US" dirty="0" err="1"/>
              <a:t>virusul</a:t>
            </a:r>
            <a:r>
              <a:rPr lang="en-US" dirty="0"/>
              <a:t> </a:t>
            </a:r>
            <a:r>
              <a:rPr lang="en-US" dirty="0" err="1"/>
              <a:t>intestinului</a:t>
            </a:r>
            <a:r>
              <a:rPr lang="en-US" dirty="0"/>
              <a:t> </a:t>
            </a:r>
            <a:r>
              <a:rPr lang="en-US" dirty="0" err="1"/>
              <a:t>surprinzător</a:t>
            </a:r>
            <a:r>
              <a:rPr lang="en-US" dirty="0"/>
              <a:t> de </a:t>
            </a:r>
            <a:r>
              <a:rPr lang="en-US" dirty="0" err="1"/>
              <a:t>sănătos</a:t>
            </a:r>
            <a:r>
              <a:rPr lang="en-US" dirty="0"/>
              <a:t> </a:t>
            </a:r>
            <a:r>
              <a:rPr lang="en-US" dirty="0" err="1"/>
              <a:t>este</a:t>
            </a:r>
            <a:r>
              <a:rPr lang="en-US" dirty="0"/>
              <a:t> </a:t>
            </a:r>
            <a:r>
              <a:rPr lang="en-US" dirty="0" err="1"/>
              <a:t>influențat</a:t>
            </a:r>
            <a:r>
              <a:rPr lang="en-US" dirty="0"/>
              <a:t> de </a:t>
            </a:r>
            <a:r>
              <a:rPr lang="en-US" dirty="0" err="1"/>
              <a:t>dieta</a:t>
            </a:r>
            <a:r>
              <a:rPr lang="en-US" dirty="0"/>
              <a:t> .</a:t>
            </a:r>
          </a:p>
          <a:p>
            <a:r>
              <a:rPr lang="en-US" dirty="0" err="1"/>
              <a:t>Abundența</a:t>
            </a:r>
            <a:r>
              <a:rPr lang="en-US" dirty="0"/>
              <a:t> </a:t>
            </a:r>
            <a:r>
              <a:rPr lang="en-US" dirty="0" err="1"/>
              <a:t>virusurilor</a:t>
            </a:r>
            <a:r>
              <a:rPr lang="en-US" dirty="0"/>
              <a:t> (</a:t>
            </a:r>
            <a:r>
              <a:rPr lang="en-US" dirty="0" err="1"/>
              <a:t>plantelor</a:t>
            </a:r>
            <a:r>
              <a:rPr lang="en-US" dirty="0"/>
              <a:t>) legate de </a:t>
            </a:r>
            <a:r>
              <a:rPr lang="en-US" dirty="0" err="1"/>
              <a:t>alimente</a:t>
            </a:r>
            <a:r>
              <a:rPr lang="en-US" dirty="0"/>
              <a:t> .</a:t>
            </a:r>
          </a:p>
          <a:p>
            <a:endParaRPr lang="en-US" dirty="0"/>
          </a:p>
          <a:p>
            <a:r>
              <a:rPr lang="en-US" dirty="0" err="1"/>
              <a:t>Virusii</a:t>
            </a:r>
            <a:r>
              <a:rPr lang="en-US" dirty="0"/>
              <a:t> </a:t>
            </a:r>
            <a:r>
              <a:rPr lang="en-US" dirty="0" err="1"/>
              <a:t>enteropatogeni</a:t>
            </a:r>
            <a:r>
              <a:rPr lang="en-US" dirty="0"/>
              <a:t> sunt </a:t>
            </a:r>
            <a:r>
              <a:rPr lang="en-US" dirty="0" err="1"/>
              <a:t>prezenti</a:t>
            </a:r>
            <a:r>
              <a:rPr lang="en-US" dirty="0"/>
              <a:t> </a:t>
            </a:r>
            <a:r>
              <a:rPr lang="en-US" dirty="0" err="1"/>
              <a:t>atât</a:t>
            </a:r>
            <a:r>
              <a:rPr lang="en-US" dirty="0"/>
              <a:t> la </a:t>
            </a:r>
            <a:r>
              <a:rPr lang="en-US" dirty="0" err="1"/>
              <a:t>cei</a:t>
            </a:r>
            <a:r>
              <a:rPr lang="en-US" dirty="0"/>
              <a:t> </a:t>
            </a:r>
            <a:r>
              <a:rPr lang="en-US" dirty="0" err="1"/>
              <a:t>sănătoși</a:t>
            </a:r>
            <a:r>
              <a:rPr lang="en-US" dirty="0"/>
              <a:t>, </a:t>
            </a:r>
            <a:r>
              <a:rPr lang="en-US" dirty="0" err="1"/>
              <a:t>cât</a:t>
            </a:r>
            <a:r>
              <a:rPr lang="en-US" dirty="0"/>
              <a:t> </a:t>
            </a:r>
            <a:r>
              <a:rPr lang="en-US" dirty="0" err="1"/>
              <a:t>și</a:t>
            </a:r>
            <a:r>
              <a:rPr lang="en-US" dirty="0"/>
              <a:t> la </a:t>
            </a:r>
            <a:r>
              <a:rPr lang="en-US" dirty="0" err="1"/>
              <a:t>cei</a:t>
            </a:r>
            <a:r>
              <a:rPr lang="en-US" dirty="0"/>
              <a:t> cu </a:t>
            </a:r>
            <a:r>
              <a:rPr lang="en-US" dirty="0" err="1"/>
              <a:t>afecțiuni</a:t>
            </a:r>
            <a:r>
              <a:rPr lang="en-US" dirty="0"/>
              <a:t> ale </a:t>
            </a:r>
            <a:r>
              <a:rPr lang="en-US" dirty="0" err="1"/>
              <a:t>tractului</a:t>
            </a:r>
            <a:r>
              <a:rPr lang="en-US" dirty="0"/>
              <a:t> gastrointestinal .</a:t>
            </a:r>
          </a:p>
          <a:p>
            <a:endParaRPr lang="en-US" dirty="0"/>
          </a:p>
          <a:p>
            <a:r>
              <a:rPr lang="en-US" dirty="0" err="1"/>
              <a:t>Bacteriofagele</a:t>
            </a:r>
            <a:r>
              <a:rPr lang="en-US" dirty="0"/>
              <a:t> </a:t>
            </a:r>
            <a:r>
              <a:rPr lang="en-US" dirty="0" err="1"/>
              <a:t>noi</a:t>
            </a:r>
            <a:r>
              <a:rPr lang="en-US" dirty="0"/>
              <a:t> </a:t>
            </a:r>
            <a:r>
              <a:rPr lang="en-US" dirty="0" err="1"/>
              <a:t>codifică</a:t>
            </a:r>
            <a:r>
              <a:rPr lang="en-US" dirty="0"/>
              <a:t> gene </a:t>
            </a:r>
            <a:r>
              <a:rPr lang="en-US" dirty="0" err="1"/>
              <a:t>pentru</a:t>
            </a:r>
            <a:r>
              <a:rPr lang="en-US" dirty="0"/>
              <a:t> </a:t>
            </a:r>
            <a:r>
              <a:rPr lang="en-US" dirty="0" err="1"/>
              <a:t>rezistența</a:t>
            </a:r>
            <a:r>
              <a:rPr lang="en-US" dirty="0"/>
              <a:t> la </a:t>
            </a:r>
            <a:r>
              <a:rPr lang="en-US" dirty="0" err="1"/>
              <a:t>antibiotice</a:t>
            </a:r>
            <a:r>
              <a:rPr lang="en-US" dirty="0"/>
              <a:t> </a:t>
            </a:r>
            <a:r>
              <a:rPr lang="en-US" dirty="0" err="1"/>
              <a:t>și</a:t>
            </a:r>
            <a:r>
              <a:rPr lang="en-US" dirty="0"/>
              <a:t> </a:t>
            </a:r>
            <a:r>
              <a:rPr lang="en-US" dirty="0" err="1"/>
              <a:t>căile</a:t>
            </a:r>
            <a:r>
              <a:rPr lang="en-US" dirty="0"/>
              <a:t> </a:t>
            </a:r>
            <a:r>
              <a:rPr lang="en-US" dirty="0" err="1"/>
              <a:t>metabolice</a:t>
            </a:r>
            <a:r>
              <a:rPr lang="en-US" dirty="0"/>
              <a:t> </a:t>
            </a:r>
            <a:r>
              <a:rPr lang="en-US" dirty="0" err="1"/>
              <a:t>bacteriene</a:t>
            </a:r>
            <a:r>
              <a:rPr lang="en-US" dirty="0"/>
              <a:t> . </a:t>
            </a:r>
          </a:p>
          <a:p>
            <a:r>
              <a:rPr lang="en-US" dirty="0"/>
              <a:t>Mai </a:t>
            </a:r>
            <a:r>
              <a:rPr lang="en-US" dirty="0" err="1"/>
              <a:t>diversificate</a:t>
            </a:r>
            <a:r>
              <a:rPr lang="en-US" dirty="0"/>
              <a:t> la </a:t>
            </a:r>
            <a:r>
              <a:rPr lang="en-US" dirty="0" err="1"/>
              <a:t>adulți,abia</a:t>
            </a:r>
            <a:r>
              <a:rPr lang="en-US" dirty="0"/>
              <a:t> </a:t>
            </a:r>
            <a:r>
              <a:rPr lang="en-US" dirty="0" err="1"/>
              <a:t>exprimate</a:t>
            </a:r>
            <a:r>
              <a:rPr lang="en-US" dirty="0"/>
              <a:t> </a:t>
            </a:r>
            <a:r>
              <a:rPr lang="en-US" dirty="0" err="1"/>
              <a:t>într</a:t>
            </a:r>
            <a:r>
              <a:rPr lang="en-US" dirty="0"/>
              <a:t>-o </a:t>
            </a:r>
            <a:r>
              <a:rPr lang="en-US" dirty="0" err="1"/>
              <a:t>probă</a:t>
            </a:r>
            <a:r>
              <a:rPr lang="en-US" dirty="0"/>
              <a:t> de </a:t>
            </a:r>
            <a:r>
              <a:rPr lang="en-US" dirty="0" err="1"/>
              <a:t>scaun</a:t>
            </a:r>
            <a:r>
              <a:rPr lang="en-US" dirty="0"/>
              <a:t> la </a:t>
            </a:r>
            <a:r>
              <a:rPr lang="en-US" dirty="0" err="1"/>
              <a:t>sugari</a:t>
            </a:r>
            <a:r>
              <a:rPr lang="en-US" dirty="0"/>
              <a:t> de o </a:t>
            </a:r>
            <a:r>
              <a:rPr lang="en-US" dirty="0" err="1"/>
              <a:t>săptămână</a:t>
            </a:r>
            <a:r>
              <a:rPr lang="en-US" dirty="0"/>
              <a:t> . </a:t>
            </a:r>
          </a:p>
          <a:p>
            <a:r>
              <a:rPr lang="en-US" dirty="0"/>
              <a:t>Evident, </a:t>
            </a:r>
            <a:r>
              <a:rPr lang="en-US" dirty="0" err="1"/>
              <a:t>dobândim</a:t>
            </a:r>
            <a:r>
              <a:rPr lang="en-US" dirty="0"/>
              <a:t> </a:t>
            </a:r>
            <a:r>
              <a:rPr lang="en-US" dirty="0" err="1"/>
              <a:t>în</a:t>
            </a:r>
            <a:r>
              <a:rPr lang="en-US" dirty="0"/>
              <a:t> mod </a:t>
            </a:r>
            <a:r>
              <a:rPr lang="en-US" dirty="0" err="1"/>
              <a:t>dinamic</a:t>
            </a:r>
            <a:r>
              <a:rPr lang="en-US" dirty="0"/>
              <a:t> o </a:t>
            </a:r>
            <a:r>
              <a:rPr lang="en-US" dirty="0" err="1"/>
              <a:t>comunitate</a:t>
            </a:r>
            <a:r>
              <a:rPr lang="en-US" dirty="0"/>
              <a:t> </a:t>
            </a:r>
            <a:r>
              <a:rPr lang="en-US" dirty="0" err="1"/>
              <a:t>bacteriofagă</a:t>
            </a:r>
            <a:r>
              <a:rPr lang="en-US" dirty="0"/>
              <a:t> </a:t>
            </a:r>
            <a:r>
              <a:rPr lang="en-US" dirty="0" err="1"/>
              <a:t>intestinală</a:t>
            </a:r>
            <a:r>
              <a:rPr lang="en-US" dirty="0"/>
              <a:t> de-a </a:t>
            </a:r>
            <a:r>
              <a:rPr lang="en-US" dirty="0" err="1"/>
              <a:t>lungul</a:t>
            </a:r>
            <a:r>
              <a:rPr lang="en-US" dirty="0"/>
              <a:t> </a:t>
            </a:r>
            <a:r>
              <a:rPr lang="en-US" dirty="0" err="1"/>
              <a:t>timpului</a:t>
            </a:r>
            <a:r>
              <a:rPr lang="en-US" dirty="0"/>
              <a:t>.</a:t>
            </a:r>
          </a:p>
          <a:p>
            <a:endParaRPr lang="en-US" dirty="0"/>
          </a:p>
          <a:p>
            <a:r>
              <a:rPr lang="en-US" dirty="0" err="1"/>
              <a:t>Virușii</a:t>
            </a:r>
            <a:r>
              <a:rPr lang="en-US" dirty="0"/>
              <a:t> </a:t>
            </a:r>
            <a:r>
              <a:rPr lang="en-US" dirty="0" err="1"/>
              <a:t>noi</a:t>
            </a:r>
            <a:r>
              <a:rPr lang="en-US" dirty="0"/>
              <a:t>. </a:t>
            </a:r>
          </a:p>
          <a:p>
            <a:r>
              <a:rPr lang="en-US" dirty="0" err="1"/>
              <a:t>Virusurile</a:t>
            </a:r>
            <a:r>
              <a:rPr lang="en-US" dirty="0"/>
              <a:t> din </a:t>
            </a:r>
            <a:r>
              <a:rPr lang="en-US" dirty="0" err="1"/>
              <a:t>noul</a:t>
            </a:r>
            <a:r>
              <a:rPr lang="en-US" dirty="0"/>
              <a:t> gen </a:t>
            </a:r>
            <a:r>
              <a:rPr lang="en-US" dirty="0" err="1"/>
              <a:t>Gyrovirus</a:t>
            </a:r>
            <a:r>
              <a:rPr lang="en-US" dirty="0"/>
              <a:t> din </a:t>
            </a:r>
            <a:r>
              <a:rPr lang="en-US" dirty="0" err="1"/>
              <a:t>familia</a:t>
            </a:r>
            <a:r>
              <a:rPr lang="en-US" dirty="0"/>
              <a:t> </a:t>
            </a:r>
            <a:r>
              <a:rPr lang="en-US" dirty="0" err="1"/>
              <a:t>Circoviridae</a:t>
            </a:r>
            <a:r>
              <a:rPr lang="en-US" dirty="0"/>
              <a:t> se </a:t>
            </a:r>
            <a:r>
              <a:rPr lang="en-US" dirty="0" err="1"/>
              <a:t>găsesc</a:t>
            </a:r>
            <a:r>
              <a:rPr lang="en-US" dirty="0"/>
              <a:t> </a:t>
            </a:r>
            <a:r>
              <a:rPr lang="en-US" dirty="0" err="1"/>
              <a:t>atât</a:t>
            </a:r>
            <a:r>
              <a:rPr lang="en-US" dirty="0"/>
              <a:t> </a:t>
            </a:r>
            <a:r>
              <a:rPr lang="en-US" dirty="0" err="1"/>
              <a:t>în</a:t>
            </a:r>
            <a:r>
              <a:rPr lang="en-US" dirty="0"/>
              <a:t> </a:t>
            </a:r>
            <a:r>
              <a:rPr lang="en-US" dirty="0" err="1"/>
              <a:t>carnea</a:t>
            </a:r>
            <a:r>
              <a:rPr lang="en-US" dirty="0"/>
              <a:t> de </a:t>
            </a:r>
            <a:r>
              <a:rPr lang="en-US" dirty="0" err="1"/>
              <a:t>pui</a:t>
            </a:r>
            <a:r>
              <a:rPr lang="en-US" dirty="0"/>
              <a:t>, </a:t>
            </a:r>
            <a:r>
              <a:rPr lang="en-US" dirty="0" err="1"/>
              <a:t>cât</a:t>
            </a:r>
            <a:r>
              <a:rPr lang="en-US" dirty="0"/>
              <a:t> </a:t>
            </a:r>
            <a:r>
              <a:rPr lang="en-US" dirty="0" err="1"/>
              <a:t>și</a:t>
            </a:r>
            <a:r>
              <a:rPr lang="en-US" dirty="0"/>
              <a:t> </a:t>
            </a:r>
            <a:r>
              <a:rPr lang="en-US" dirty="0" err="1"/>
              <a:t>în</a:t>
            </a:r>
            <a:r>
              <a:rPr lang="en-US" dirty="0"/>
              <a:t> </a:t>
            </a:r>
            <a:r>
              <a:rPr lang="en-US" dirty="0" err="1"/>
              <a:t>cele</a:t>
            </a:r>
            <a:r>
              <a:rPr lang="en-US" dirty="0"/>
              <a:t> de la </a:t>
            </a:r>
            <a:r>
              <a:rPr lang="en-US" dirty="0" err="1"/>
              <a:t>om.</a:t>
            </a:r>
            <a:r>
              <a:rPr lang="en-US" dirty="0"/>
              <a:t> </a:t>
            </a:r>
          </a:p>
          <a:p>
            <a:endParaRPr lang="en-US" dirty="0"/>
          </a:p>
          <a:p>
            <a:r>
              <a:rPr lang="en-US" dirty="0" err="1"/>
              <a:t>Întrebare</a:t>
            </a:r>
            <a:r>
              <a:rPr lang="en-US" dirty="0"/>
              <a:t>: se </a:t>
            </a:r>
            <a:r>
              <a:rPr lang="en-US" dirty="0" err="1"/>
              <a:t>repetă</a:t>
            </a:r>
            <a:r>
              <a:rPr lang="en-US" dirty="0"/>
              <a:t> la </a:t>
            </a:r>
            <a:r>
              <a:rPr lang="en-US" dirty="0" err="1"/>
              <a:t>oameni</a:t>
            </a:r>
            <a:r>
              <a:rPr lang="en-US" dirty="0"/>
              <a:t>, </a:t>
            </a:r>
            <a:r>
              <a:rPr lang="en-US" dirty="0" err="1"/>
              <a:t>adică</a:t>
            </a:r>
            <a:r>
              <a:rPr lang="en-US" dirty="0"/>
              <a:t> sunt </a:t>
            </a:r>
            <a:r>
              <a:rPr lang="en-US" dirty="0" err="1"/>
              <a:t>capabile</a:t>
            </a:r>
            <a:r>
              <a:rPr lang="en-US" dirty="0"/>
              <a:t> de </a:t>
            </a:r>
            <a:r>
              <a:rPr lang="en-US" dirty="0" err="1"/>
              <a:t>transmisie</a:t>
            </a:r>
            <a:r>
              <a:rPr lang="en-US" dirty="0"/>
              <a:t> </a:t>
            </a:r>
            <a:r>
              <a:rPr lang="en-US" dirty="0" err="1"/>
              <a:t>transversală</a:t>
            </a:r>
            <a:r>
              <a:rPr lang="en-US" dirty="0"/>
              <a:t>, </a:t>
            </a:r>
            <a:r>
              <a:rPr lang="en-US" dirty="0" err="1"/>
              <a:t>sau</a:t>
            </a:r>
            <a:r>
              <a:rPr lang="en-US" dirty="0"/>
              <a:t> sunt </a:t>
            </a:r>
            <a:r>
              <a:rPr lang="en-US" dirty="0" err="1"/>
              <a:t>inofensive</a:t>
            </a:r>
            <a:r>
              <a:rPr lang="en-US" dirty="0"/>
              <a:t>?</a:t>
            </a:r>
          </a:p>
          <a:p>
            <a:endParaRPr lang="en-US" dirty="0"/>
          </a:p>
          <a:p>
            <a:r>
              <a:rPr lang="en-US" dirty="0" err="1"/>
              <a:t>Diareea</a:t>
            </a:r>
            <a:r>
              <a:rPr lang="en-US" dirty="0"/>
              <a:t> a </a:t>
            </a:r>
            <a:r>
              <a:rPr lang="en-US" dirty="0" err="1"/>
              <a:t>fost</a:t>
            </a:r>
            <a:r>
              <a:rPr lang="en-US" dirty="0"/>
              <a:t> </a:t>
            </a:r>
            <a:r>
              <a:rPr lang="en-US" dirty="0" err="1"/>
              <a:t>asociată</a:t>
            </a:r>
            <a:r>
              <a:rPr lang="en-US" dirty="0"/>
              <a:t> cu </a:t>
            </a:r>
            <a:r>
              <a:rPr lang="en-US" dirty="0" err="1"/>
              <a:t>noi</a:t>
            </a:r>
            <a:r>
              <a:rPr lang="en-US" dirty="0"/>
              <a:t> </a:t>
            </a:r>
            <a:r>
              <a:rPr lang="en-US" dirty="0" err="1"/>
              <a:t>virusuri</a:t>
            </a:r>
            <a:r>
              <a:rPr lang="en-US" dirty="0"/>
              <a:t>, cum </a:t>
            </a:r>
            <a:r>
              <a:rPr lang="en-US" dirty="0" err="1"/>
              <a:t>ar</a:t>
            </a:r>
            <a:r>
              <a:rPr lang="en-US" dirty="0"/>
              <a:t> fi </a:t>
            </a:r>
            <a:r>
              <a:rPr lang="en-US" dirty="0" err="1"/>
              <a:t>astrovirusul</a:t>
            </a:r>
            <a:r>
              <a:rPr lang="en-US" dirty="0"/>
              <a:t> , </a:t>
            </a:r>
            <a:r>
              <a:rPr lang="en-US" dirty="0" err="1"/>
              <a:t>cosavirusul</a:t>
            </a:r>
            <a:r>
              <a:rPr lang="en-US" dirty="0"/>
              <a:t> </a:t>
            </a:r>
            <a:r>
              <a:rPr lang="en-US" dirty="0" err="1"/>
              <a:t>și</a:t>
            </a:r>
            <a:r>
              <a:rPr lang="en-US" dirty="0"/>
              <a:t> </a:t>
            </a:r>
            <a:r>
              <a:rPr lang="en-US" dirty="0" err="1"/>
              <a:t>bocavirusul</a:t>
            </a:r>
            <a:r>
              <a:rPr lang="en-US" dirty="0"/>
              <a:t> .</a:t>
            </a:r>
          </a:p>
        </p:txBody>
      </p:sp>
    </p:spTree>
    <p:extLst>
      <p:ext uri="{BB962C8B-B14F-4D97-AF65-F5344CB8AC3E}">
        <p14:creationId xmlns:p14="http://schemas.microsoft.com/office/powerpoint/2010/main" val="3847444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DD8F70-CF1E-4BFA-9394-6BB5997C7E12}"/>
              </a:ext>
            </a:extLst>
          </p:cNvPr>
          <p:cNvSpPr/>
          <p:nvPr/>
        </p:nvSpPr>
        <p:spPr>
          <a:xfrm>
            <a:off x="492826" y="1305342"/>
            <a:ext cx="8651174" cy="4247317"/>
          </a:xfrm>
          <a:prstGeom prst="rect">
            <a:avLst/>
          </a:prstGeom>
        </p:spPr>
        <p:txBody>
          <a:bodyPr wrap="square">
            <a:spAutoFit/>
          </a:bodyPr>
          <a:lstStyle/>
          <a:p>
            <a:r>
              <a:rPr lang="en-US" dirty="0" err="1"/>
              <a:t>Pielea</a:t>
            </a:r>
            <a:r>
              <a:rPr lang="en-US" dirty="0"/>
              <a:t> </a:t>
            </a:r>
            <a:r>
              <a:rPr lang="en-US" dirty="0" err="1"/>
              <a:t>umană</a:t>
            </a:r>
            <a:endParaRPr lang="en-US" dirty="0"/>
          </a:p>
          <a:p>
            <a:r>
              <a:rPr lang="en-US" dirty="0" err="1"/>
              <a:t>Colonizare</a:t>
            </a:r>
            <a:r>
              <a:rPr lang="en-US" dirty="0"/>
              <a:t> </a:t>
            </a:r>
            <a:r>
              <a:rPr lang="en-US" dirty="0" err="1"/>
              <a:t>persistentă</a:t>
            </a:r>
            <a:r>
              <a:rPr lang="en-US" dirty="0"/>
              <a:t> </a:t>
            </a:r>
            <a:r>
              <a:rPr lang="en-US" dirty="0" err="1"/>
              <a:t>prin</a:t>
            </a:r>
            <a:r>
              <a:rPr lang="en-US" dirty="0"/>
              <a:t> </a:t>
            </a:r>
            <a:r>
              <a:rPr lang="en-US" dirty="0" err="1"/>
              <a:t>papilom</a:t>
            </a:r>
            <a:r>
              <a:rPr lang="en-US" dirty="0"/>
              <a:t>, </a:t>
            </a:r>
            <a:r>
              <a:rPr lang="en-US" dirty="0" err="1"/>
              <a:t>polomă</a:t>
            </a:r>
            <a:r>
              <a:rPr lang="en-US" dirty="0"/>
              <a:t> </a:t>
            </a:r>
            <a:r>
              <a:rPr lang="en-US" dirty="0" err="1"/>
              <a:t>și</a:t>
            </a:r>
            <a:r>
              <a:rPr lang="en-US" dirty="0"/>
              <a:t> </a:t>
            </a:r>
            <a:r>
              <a:rPr lang="en-US" dirty="0" err="1"/>
              <a:t>circovirusuri</a:t>
            </a:r>
            <a:r>
              <a:rPr lang="en-US" dirty="0"/>
              <a:t> .</a:t>
            </a:r>
          </a:p>
          <a:p>
            <a:r>
              <a:rPr lang="en-US" dirty="0" err="1"/>
              <a:t>Inofensiv</a:t>
            </a:r>
            <a:r>
              <a:rPr lang="en-US" dirty="0"/>
              <a:t> </a:t>
            </a:r>
            <a:r>
              <a:rPr lang="en-US" dirty="0" err="1"/>
              <a:t>în</a:t>
            </a:r>
            <a:r>
              <a:rPr lang="en-US" dirty="0"/>
              <a:t> </a:t>
            </a:r>
            <a:r>
              <a:rPr lang="en-US" dirty="0" err="1"/>
              <a:t>cea</a:t>
            </a:r>
            <a:r>
              <a:rPr lang="en-US" dirty="0"/>
              <a:t> </a:t>
            </a:r>
            <a:r>
              <a:rPr lang="en-US" dirty="0" err="1"/>
              <a:t>mai</a:t>
            </a:r>
            <a:r>
              <a:rPr lang="en-US" dirty="0"/>
              <a:t> mare </a:t>
            </a:r>
            <a:r>
              <a:rPr lang="en-US" dirty="0" err="1"/>
              <a:t>parte</a:t>
            </a:r>
            <a:r>
              <a:rPr lang="en-US" dirty="0"/>
              <a:t>. </a:t>
            </a:r>
            <a:r>
              <a:rPr lang="en-US" dirty="0" err="1"/>
              <a:t>Excepția</a:t>
            </a:r>
            <a:r>
              <a:rPr lang="en-US" dirty="0"/>
              <a:t> </a:t>
            </a:r>
            <a:r>
              <a:rPr lang="en-US" dirty="0" err="1"/>
              <a:t>este</a:t>
            </a:r>
            <a:r>
              <a:rPr lang="en-US" dirty="0"/>
              <a:t> </a:t>
            </a:r>
            <a:r>
              <a:rPr lang="en-US" dirty="0" err="1"/>
              <a:t>poliomavirusul</a:t>
            </a:r>
            <a:r>
              <a:rPr lang="en-US" dirty="0"/>
              <a:t> </a:t>
            </a:r>
            <a:r>
              <a:rPr lang="en-US" dirty="0" err="1"/>
              <a:t>celulei</a:t>
            </a:r>
            <a:r>
              <a:rPr lang="en-US" dirty="0"/>
              <a:t> Merkel </a:t>
            </a:r>
            <a:r>
              <a:rPr lang="en-US" dirty="0" err="1"/>
              <a:t>asociat</a:t>
            </a:r>
            <a:r>
              <a:rPr lang="en-US" dirty="0"/>
              <a:t> cu </a:t>
            </a:r>
            <a:r>
              <a:rPr lang="en-US" dirty="0" err="1"/>
              <a:t>carcinomul</a:t>
            </a:r>
            <a:r>
              <a:rPr lang="en-US" dirty="0"/>
              <a:t> sever al </a:t>
            </a:r>
            <a:r>
              <a:rPr lang="en-US" dirty="0" err="1"/>
              <a:t>pielii</a:t>
            </a:r>
            <a:r>
              <a:rPr lang="en-US" dirty="0"/>
              <a:t> .</a:t>
            </a:r>
          </a:p>
          <a:p>
            <a:endParaRPr lang="en-US" dirty="0"/>
          </a:p>
          <a:p>
            <a:r>
              <a:rPr lang="en-US" dirty="0" err="1"/>
              <a:t>Sistemul</a:t>
            </a:r>
            <a:r>
              <a:rPr lang="en-US" dirty="0"/>
              <a:t> circulator </a:t>
            </a:r>
            <a:r>
              <a:rPr lang="en-US" dirty="0" err="1"/>
              <a:t>uman</a:t>
            </a:r>
            <a:endParaRPr lang="en-US" dirty="0"/>
          </a:p>
          <a:p>
            <a:endParaRPr lang="en-US" dirty="0"/>
          </a:p>
          <a:p>
            <a:r>
              <a:rPr lang="en-US" dirty="0" err="1"/>
              <a:t>Anelloviridae</a:t>
            </a:r>
            <a:r>
              <a:rPr lang="en-US" dirty="0"/>
              <a:t> sunt </a:t>
            </a:r>
            <a:r>
              <a:rPr lang="en-US" dirty="0" err="1"/>
              <a:t>omniprezente</a:t>
            </a:r>
            <a:r>
              <a:rPr lang="en-US" dirty="0"/>
              <a:t> </a:t>
            </a:r>
            <a:r>
              <a:rPr lang="en-US" dirty="0" err="1"/>
              <a:t>în</a:t>
            </a:r>
            <a:r>
              <a:rPr lang="en-US" dirty="0"/>
              <a:t> </a:t>
            </a:r>
            <a:r>
              <a:rPr lang="en-US" dirty="0" err="1"/>
              <a:t>populațiile</a:t>
            </a:r>
            <a:r>
              <a:rPr lang="en-US" dirty="0"/>
              <a:t> </a:t>
            </a:r>
            <a:r>
              <a:rPr lang="en-US" dirty="0" err="1"/>
              <a:t>umane</a:t>
            </a:r>
            <a:r>
              <a:rPr lang="en-US" dirty="0"/>
              <a:t> .</a:t>
            </a:r>
          </a:p>
          <a:p>
            <a:r>
              <a:rPr lang="en-US" dirty="0"/>
              <a:t>Un </a:t>
            </a:r>
            <a:r>
              <a:rPr lang="en-US" dirty="0" err="1"/>
              <a:t>studiu</a:t>
            </a:r>
            <a:r>
              <a:rPr lang="en-US" dirty="0"/>
              <a:t> intrigant al </a:t>
            </a:r>
            <a:r>
              <a:rPr lang="en-US" dirty="0" err="1"/>
              <a:t>inimii</a:t>
            </a:r>
            <a:r>
              <a:rPr lang="en-US" dirty="0"/>
              <a:t> </a:t>
            </a:r>
            <a:r>
              <a:rPr lang="en-US" dirty="0" err="1"/>
              <a:t>și</a:t>
            </a:r>
            <a:r>
              <a:rPr lang="en-US" dirty="0"/>
              <a:t> al </a:t>
            </a:r>
            <a:r>
              <a:rPr lang="en-US" dirty="0" err="1"/>
              <a:t>transplantului</a:t>
            </a:r>
            <a:r>
              <a:rPr lang="en-US" dirty="0"/>
              <a:t> </a:t>
            </a:r>
            <a:r>
              <a:rPr lang="en-US" dirty="0" err="1"/>
              <a:t>pulmonar</a:t>
            </a:r>
            <a:r>
              <a:rPr lang="en-US" dirty="0"/>
              <a:t>  a </a:t>
            </a:r>
            <a:r>
              <a:rPr lang="en-US" dirty="0" err="1"/>
              <a:t>urmărit</a:t>
            </a:r>
            <a:r>
              <a:rPr lang="en-US" dirty="0"/>
              <a:t> </a:t>
            </a:r>
            <a:r>
              <a:rPr lang="en-US" dirty="0" err="1"/>
              <a:t>virulența</a:t>
            </a:r>
            <a:r>
              <a:rPr lang="en-US" dirty="0"/>
              <a:t> </a:t>
            </a:r>
            <a:r>
              <a:rPr lang="en-US" dirty="0" err="1"/>
              <a:t>plasmatică</a:t>
            </a:r>
            <a:r>
              <a:rPr lang="en-US" dirty="0"/>
              <a:t> a </a:t>
            </a:r>
            <a:r>
              <a:rPr lang="en-US" dirty="0" err="1"/>
              <a:t>virusului</a:t>
            </a:r>
            <a:r>
              <a:rPr lang="en-US" dirty="0"/>
              <a:t> post-transplant </a:t>
            </a:r>
            <a:r>
              <a:rPr lang="en-US" dirty="0" err="1"/>
              <a:t>și</a:t>
            </a:r>
            <a:r>
              <a:rPr lang="en-US" dirty="0"/>
              <a:t> a </a:t>
            </a:r>
            <a:r>
              <a:rPr lang="en-US" dirty="0" err="1"/>
              <a:t>constatat</a:t>
            </a:r>
            <a:r>
              <a:rPr lang="en-US" dirty="0"/>
              <a:t> </a:t>
            </a:r>
            <a:r>
              <a:rPr lang="en-US" dirty="0" err="1"/>
              <a:t>că</a:t>
            </a:r>
            <a:r>
              <a:rPr lang="en-US" dirty="0"/>
              <a:t> </a:t>
            </a:r>
            <a:r>
              <a:rPr lang="en-US" dirty="0" err="1"/>
              <a:t>virusul</a:t>
            </a:r>
            <a:r>
              <a:rPr lang="en-US" dirty="0"/>
              <a:t> circulant a </a:t>
            </a:r>
            <a:r>
              <a:rPr lang="en-US" dirty="0" err="1"/>
              <a:t>fost</a:t>
            </a:r>
            <a:r>
              <a:rPr lang="en-US" dirty="0"/>
              <a:t> </a:t>
            </a:r>
            <a:r>
              <a:rPr lang="en-US" dirty="0" err="1"/>
              <a:t>modificat</a:t>
            </a:r>
            <a:r>
              <a:rPr lang="en-US" dirty="0"/>
              <a:t> </a:t>
            </a:r>
            <a:r>
              <a:rPr lang="en-US" dirty="0" err="1"/>
              <a:t>după</a:t>
            </a:r>
            <a:r>
              <a:rPr lang="en-US" dirty="0"/>
              <a:t> </a:t>
            </a:r>
            <a:r>
              <a:rPr lang="en-US" dirty="0" err="1"/>
              <a:t>tratamentul</a:t>
            </a:r>
            <a:r>
              <a:rPr lang="en-US" dirty="0"/>
              <a:t> post-transplant.</a:t>
            </a:r>
          </a:p>
          <a:p>
            <a:endParaRPr lang="en-US" dirty="0"/>
          </a:p>
          <a:p>
            <a:r>
              <a:rPr lang="en-US" dirty="0"/>
              <a:t>Doze </a:t>
            </a:r>
            <a:r>
              <a:rPr lang="en-US" dirty="0" err="1"/>
              <a:t>mici</a:t>
            </a:r>
            <a:r>
              <a:rPr lang="en-US" dirty="0"/>
              <a:t> de anti-viral (valganciclovir) </a:t>
            </a:r>
            <a:r>
              <a:rPr lang="en-US" dirty="0" err="1"/>
              <a:t>și</a:t>
            </a:r>
            <a:r>
              <a:rPr lang="en-US" dirty="0"/>
              <a:t> </a:t>
            </a:r>
            <a:r>
              <a:rPr lang="en-US" dirty="0" err="1"/>
              <a:t>imunosupresoare</a:t>
            </a:r>
            <a:r>
              <a:rPr lang="en-US" dirty="0"/>
              <a:t> (tacrolimus):</a:t>
            </a:r>
          </a:p>
          <a:p>
            <a:endParaRPr lang="en-US" dirty="0"/>
          </a:p>
          <a:p>
            <a:r>
              <a:rPr lang="en-US" dirty="0" err="1"/>
              <a:t>Herpesvirales</a:t>
            </a:r>
            <a:r>
              <a:rPr lang="en-US" dirty="0"/>
              <a:t> </a:t>
            </a:r>
            <a:r>
              <a:rPr lang="en-US" dirty="0" err="1"/>
              <a:t>și</a:t>
            </a:r>
            <a:r>
              <a:rPr lang="en-US" dirty="0"/>
              <a:t> </a:t>
            </a:r>
            <a:r>
              <a:rPr lang="en-US" dirty="0" err="1"/>
              <a:t>Caudovirales</a:t>
            </a:r>
            <a:r>
              <a:rPr lang="en-US" dirty="0"/>
              <a:t> </a:t>
            </a:r>
            <a:r>
              <a:rPr lang="en-US" dirty="0" err="1"/>
              <a:t>domină</a:t>
            </a:r>
            <a:r>
              <a:rPr lang="en-US" dirty="0"/>
              <a:t>; doze </a:t>
            </a:r>
            <a:r>
              <a:rPr lang="en-US" dirty="0" err="1"/>
              <a:t>mari</a:t>
            </a:r>
            <a:r>
              <a:rPr lang="en-US" dirty="0"/>
              <a:t>, </a:t>
            </a:r>
            <a:r>
              <a:rPr lang="en-US" dirty="0" err="1"/>
              <a:t>domina</a:t>
            </a:r>
            <a:r>
              <a:rPr lang="en-US" dirty="0"/>
              <a:t> </a:t>
            </a:r>
            <a:r>
              <a:rPr lang="en-US" dirty="0" err="1"/>
              <a:t>Anelloviridae</a:t>
            </a:r>
            <a:r>
              <a:rPr lang="en-US" dirty="0"/>
              <a:t>.</a:t>
            </a:r>
          </a:p>
        </p:txBody>
      </p:sp>
    </p:spTree>
    <p:extLst>
      <p:ext uri="{BB962C8B-B14F-4D97-AF65-F5344CB8AC3E}">
        <p14:creationId xmlns:p14="http://schemas.microsoft.com/office/powerpoint/2010/main" val="170974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qph.ec.quoracdn.net/main-qimg-7a08f3d882e6f646ac18a73ea4ff0921">
            <a:extLst>
              <a:ext uri="{FF2B5EF4-FFF2-40B4-BE49-F238E27FC236}">
                <a16:creationId xmlns:a16="http://schemas.microsoft.com/office/drawing/2014/main" id="{37AD090C-29DF-49A2-B272-D96826B44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4" y="1612262"/>
            <a:ext cx="5523139" cy="394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2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4BB9AB-8E4C-4D55-B27C-D67E09C5CB22}"/>
              </a:ext>
            </a:extLst>
          </p:cNvPr>
          <p:cNvSpPr/>
          <p:nvPr/>
        </p:nvSpPr>
        <p:spPr>
          <a:xfrm>
            <a:off x="89065" y="197346"/>
            <a:ext cx="9488384" cy="5355312"/>
          </a:xfrm>
          <a:prstGeom prst="rect">
            <a:avLst/>
          </a:prstGeom>
        </p:spPr>
        <p:txBody>
          <a:bodyPr wrap="square">
            <a:spAutoFit/>
          </a:bodyPr>
          <a:lstStyle/>
          <a:p>
            <a:r>
              <a:rPr lang="en-US" dirty="0" err="1"/>
              <a:t>Ficat</a:t>
            </a:r>
            <a:endParaRPr lang="en-US" dirty="0"/>
          </a:p>
          <a:p>
            <a:r>
              <a:rPr lang="en-US" dirty="0"/>
              <a:t>Flavivirus GBVC (</a:t>
            </a:r>
            <a:r>
              <a:rPr lang="en-US" dirty="0" err="1"/>
              <a:t>sau</a:t>
            </a:r>
            <a:r>
              <a:rPr lang="en-US" dirty="0"/>
              <a:t> </a:t>
            </a:r>
            <a:r>
              <a:rPr lang="en-US" dirty="0" err="1"/>
              <a:t>virusul</a:t>
            </a:r>
            <a:r>
              <a:rPr lang="en-US" dirty="0"/>
              <a:t> </a:t>
            </a:r>
            <a:r>
              <a:rPr lang="en-US" dirty="0" err="1"/>
              <a:t>hepatitei</a:t>
            </a:r>
            <a:r>
              <a:rPr lang="en-US" dirty="0"/>
              <a:t> G), un </a:t>
            </a:r>
            <a:r>
              <a:rPr lang="en-US" dirty="0" err="1"/>
              <a:t>partener</a:t>
            </a:r>
            <a:r>
              <a:rPr lang="en-US" dirty="0"/>
              <a:t> </a:t>
            </a:r>
            <a:r>
              <a:rPr lang="en-US" dirty="0" err="1"/>
              <a:t>surprinzător</a:t>
            </a:r>
            <a:r>
              <a:rPr lang="en-US" dirty="0"/>
              <a:t> </a:t>
            </a:r>
            <a:r>
              <a:rPr lang="en-US" dirty="0" err="1"/>
              <a:t>în</a:t>
            </a:r>
            <a:r>
              <a:rPr lang="en-US" dirty="0"/>
              <a:t> </a:t>
            </a:r>
            <a:r>
              <a:rPr lang="en-US" dirty="0" err="1"/>
              <a:t>sănătatea</a:t>
            </a:r>
            <a:r>
              <a:rPr lang="en-US" dirty="0"/>
              <a:t> </a:t>
            </a:r>
            <a:r>
              <a:rPr lang="en-US" dirty="0" err="1"/>
              <a:t>umană</a:t>
            </a:r>
            <a:r>
              <a:rPr lang="en-US" dirty="0"/>
              <a:t>, </a:t>
            </a:r>
            <a:r>
              <a:rPr lang="en-US" dirty="0" err="1"/>
              <a:t>întârzie</a:t>
            </a:r>
            <a:r>
              <a:rPr lang="en-US" dirty="0"/>
              <a:t> </a:t>
            </a:r>
            <a:r>
              <a:rPr lang="en-US" dirty="0" err="1"/>
              <a:t>progresia</a:t>
            </a:r>
            <a:r>
              <a:rPr lang="en-US" dirty="0"/>
              <a:t> </a:t>
            </a:r>
            <a:r>
              <a:rPr lang="en-US" dirty="0" err="1"/>
              <a:t>bolii</a:t>
            </a:r>
            <a:r>
              <a:rPr lang="en-US" dirty="0"/>
              <a:t> HIV (85).</a:t>
            </a:r>
          </a:p>
          <a:p>
            <a:endParaRPr lang="en-US" dirty="0"/>
          </a:p>
          <a:p>
            <a:r>
              <a:rPr lang="en-US" dirty="0" err="1"/>
              <a:t>Plămân</a:t>
            </a:r>
            <a:endParaRPr lang="en-US" dirty="0"/>
          </a:p>
          <a:p>
            <a:r>
              <a:rPr lang="en-US" dirty="0"/>
              <a:t>Influenza (</a:t>
            </a:r>
            <a:r>
              <a:rPr lang="en-US" dirty="0" err="1"/>
              <a:t>gripa</a:t>
            </a:r>
            <a:r>
              <a:rPr lang="en-US" dirty="0"/>
              <a:t>), Corona </a:t>
            </a:r>
            <a:r>
              <a:rPr lang="en-US" dirty="0" err="1"/>
              <a:t>și</a:t>
            </a:r>
            <a:r>
              <a:rPr lang="en-US" dirty="0"/>
              <a:t> </a:t>
            </a:r>
            <a:r>
              <a:rPr lang="en-US" dirty="0" err="1"/>
              <a:t>alți</a:t>
            </a:r>
            <a:r>
              <a:rPr lang="en-US" dirty="0"/>
              <a:t> </a:t>
            </a:r>
            <a:r>
              <a:rPr lang="en-US" dirty="0" err="1"/>
              <a:t>viruși</a:t>
            </a:r>
            <a:r>
              <a:rPr lang="en-US" dirty="0"/>
              <a:t> </a:t>
            </a:r>
            <a:r>
              <a:rPr lang="en-US" dirty="0" err="1"/>
              <a:t>mai</a:t>
            </a:r>
            <a:r>
              <a:rPr lang="en-US" dirty="0"/>
              <a:t> </a:t>
            </a:r>
            <a:r>
              <a:rPr lang="en-US" dirty="0" err="1"/>
              <a:t>putin</a:t>
            </a:r>
            <a:r>
              <a:rPr lang="en-US" dirty="0"/>
              <a:t> </a:t>
            </a:r>
            <a:r>
              <a:rPr lang="en-US" dirty="0" err="1"/>
              <a:t>exprimati</a:t>
            </a:r>
            <a:r>
              <a:rPr lang="en-US" dirty="0"/>
              <a:t>, </a:t>
            </a:r>
            <a:r>
              <a:rPr lang="en-US" dirty="0" err="1"/>
              <a:t>inca</a:t>
            </a:r>
            <a:r>
              <a:rPr lang="en-US" dirty="0"/>
              <a:t> in </a:t>
            </a:r>
            <a:r>
              <a:rPr lang="en-US" dirty="0" err="1"/>
              <a:t>studiu</a:t>
            </a:r>
            <a:r>
              <a:rPr lang="en-US" dirty="0"/>
              <a:t>.</a:t>
            </a:r>
          </a:p>
          <a:p>
            <a:r>
              <a:rPr lang="en-US" dirty="0" err="1"/>
              <a:t>Bocavirul</a:t>
            </a:r>
            <a:r>
              <a:rPr lang="en-US" dirty="0"/>
              <a:t> a </a:t>
            </a:r>
            <a:r>
              <a:rPr lang="en-US" dirty="0" err="1"/>
              <a:t>fost</a:t>
            </a:r>
            <a:r>
              <a:rPr lang="en-US" dirty="0"/>
              <a:t> </a:t>
            </a:r>
            <a:r>
              <a:rPr lang="en-US" dirty="0" err="1"/>
              <a:t>găsit</a:t>
            </a:r>
            <a:r>
              <a:rPr lang="en-US" dirty="0"/>
              <a:t> </a:t>
            </a:r>
            <a:r>
              <a:rPr lang="en-US" dirty="0" err="1"/>
              <a:t>atât</a:t>
            </a:r>
            <a:r>
              <a:rPr lang="en-US" dirty="0"/>
              <a:t> la </a:t>
            </a:r>
            <a:r>
              <a:rPr lang="en-US" dirty="0" err="1"/>
              <a:t>cei</a:t>
            </a:r>
            <a:r>
              <a:rPr lang="en-US" dirty="0"/>
              <a:t> </a:t>
            </a:r>
            <a:r>
              <a:rPr lang="en-US" dirty="0" err="1"/>
              <a:t>sănătoși</a:t>
            </a:r>
            <a:r>
              <a:rPr lang="en-US" dirty="0"/>
              <a:t>, </a:t>
            </a:r>
            <a:r>
              <a:rPr lang="en-US" dirty="0" err="1"/>
              <a:t>cât</a:t>
            </a:r>
            <a:r>
              <a:rPr lang="en-US" dirty="0"/>
              <a:t> </a:t>
            </a:r>
            <a:r>
              <a:rPr lang="en-US" dirty="0" err="1"/>
              <a:t>și</a:t>
            </a:r>
            <a:r>
              <a:rPr lang="en-US" dirty="0"/>
              <a:t> la </a:t>
            </a:r>
            <a:r>
              <a:rPr lang="en-US" dirty="0" err="1"/>
              <a:t>cei</a:t>
            </a:r>
            <a:r>
              <a:rPr lang="en-US" dirty="0"/>
              <a:t> cu </a:t>
            </a:r>
            <a:r>
              <a:rPr lang="en-US" dirty="0" err="1"/>
              <a:t>afecțiuni</a:t>
            </a:r>
            <a:r>
              <a:rPr lang="en-US" dirty="0"/>
              <a:t> ale </a:t>
            </a:r>
            <a:r>
              <a:rPr lang="en-US" dirty="0" err="1"/>
              <a:t>tractului</a:t>
            </a:r>
            <a:r>
              <a:rPr lang="en-US" dirty="0"/>
              <a:t> respirator </a:t>
            </a:r>
          </a:p>
          <a:p>
            <a:endParaRPr lang="en-US" dirty="0"/>
          </a:p>
          <a:p>
            <a:r>
              <a:rPr lang="en-US" dirty="0" err="1"/>
              <a:t>Bacteriofagele</a:t>
            </a:r>
            <a:r>
              <a:rPr lang="en-US" dirty="0"/>
              <a:t>: </a:t>
            </a:r>
            <a:r>
              <a:rPr lang="en-US" dirty="0" err="1"/>
              <a:t>Pacienții</a:t>
            </a:r>
            <a:r>
              <a:rPr lang="en-US" dirty="0"/>
              <a:t> cu </a:t>
            </a:r>
            <a:r>
              <a:rPr lang="en-US" dirty="0" err="1"/>
              <a:t>fibroză</a:t>
            </a:r>
            <a:r>
              <a:rPr lang="en-US" dirty="0"/>
              <a:t> </a:t>
            </a:r>
            <a:r>
              <a:rPr lang="en-US" dirty="0" err="1"/>
              <a:t>chistică</a:t>
            </a:r>
            <a:r>
              <a:rPr lang="en-US" dirty="0"/>
              <a:t> (CF) au </a:t>
            </a:r>
            <a:r>
              <a:rPr lang="en-US" dirty="0" err="1"/>
              <a:t>bacteriofagi</a:t>
            </a:r>
            <a:r>
              <a:rPr lang="en-US" dirty="0"/>
              <a:t> </a:t>
            </a:r>
            <a:r>
              <a:rPr lang="en-US" dirty="0" err="1"/>
              <a:t>similari</a:t>
            </a:r>
            <a:r>
              <a:rPr lang="en-US" dirty="0"/>
              <a:t> </a:t>
            </a:r>
            <a:r>
              <a:rPr lang="en-US" dirty="0" err="1"/>
              <a:t>unul</a:t>
            </a:r>
            <a:r>
              <a:rPr lang="en-US" dirty="0"/>
              <a:t> cu </a:t>
            </a:r>
            <a:r>
              <a:rPr lang="en-US" dirty="0" err="1"/>
              <a:t>celălalt</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cei</a:t>
            </a:r>
            <a:r>
              <a:rPr lang="en-US" dirty="0"/>
              <a:t> la </a:t>
            </a:r>
            <a:r>
              <a:rPr lang="en-US" dirty="0" err="1"/>
              <a:t>adulții</a:t>
            </a:r>
            <a:r>
              <a:rPr lang="en-US" dirty="0"/>
              <a:t> </a:t>
            </a:r>
            <a:r>
              <a:rPr lang="en-US" dirty="0" err="1"/>
              <a:t>sănătoși</a:t>
            </a:r>
            <a:r>
              <a:rPr lang="en-US" dirty="0"/>
              <a:t> sunt </a:t>
            </a:r>
            <a:r>
              <a:rPr lang="en-US" dirty="0" err="1"/>
              <a:t>unici</a:t>
            </a:r>
            <a:r>
              <a:rPr lang="en-US" dirty="0"/>
              <a:t> </a:t>
            </a:r>
            <a:r>
              <a:rPr lang="en-US" dirty="0" err="1"/>
              <a:t>pentru</a:t>
            </a:r>
            <a:r>
              <a:rPr lang="en-US" dirty="0"/>
              <a:t> </a:t>
            </a:r>
            <a:r>
              <a:rPr lang="en-US" dirty="0" err="1"/>
              <a:t>fiecare</a:t>
            </a:r>
            <a:r>
              <a:rPr lang="en-US" dirty="0"/>
              <a:t> </a:t>
            </a:r>
            <a:r>
              <a:rPr lang="en-US" dirty="0" err="1"/>
              <a:t>individ</a:t>
            </a:r>
            <a:r>
              <a:rPr lang="en-US" dirty="0"/>
              <a:t>.</a:t>
            </a:r>
          </a:p>
          <a:p>
            <a:endParaRPr lang="en-US" dirty="0"/>
          </a:p>
          <a:p>
            <a:r>
              <a:rPr lang="en-US" dirty="0" err="1"/>
              <a:t>În</a:t>
            </a:r>
            <a:r>
              <a:rPr lang="en-US" dirty="0"/>
              <a:t> </a:t>
            </a:r>
            <a:r>
              <a:rPr lang="en-US" dirty="0" err="1"/>
              <a:t>acest</a:t>
            </a:r>
            <a:r>
              <a:rPr lang="en-US" dirty="0"/>
              <a:t> </a:t>
            </a:r>
            <a:r>
              <a:rPr lang="en-US" dirty="0" err="1"/>
              <a:t>studiu</a:t>
            </a:r>
            <a:r>
              <a:rPr lang="en-US" dirty="0"/>
              <a:t>, </a:t>
            </a:r>
            <a:r>
              <a:rPr lang="en-US" dirty="0" err="1"/>
              <a:t>soțul</a:t>
            </a:r>
            <a:r>
              <a:rPr lang="en-US" dirty="0"/>
              <a:t> </a:t>
            </a:r>
            <a:r>
              <a:rPr lang="en-US" dirty="0" err="1"/>
              <a:t>unui</a:t>
            </a:r>
            <a:r>
              <a:rPr lang="en-US" dirty="0"/>
              <a:t> </a:t>
            </a:r>
            <a:r>
              <a:rPr lang="en-US" dirty="0" err="1"/>
              <a:t>pacient</a:t>
            </a:r>
            <a:r>
              <a:rPr lang="en-US" dirty="0"/>
              <a:t> cu CF </a:t>
            </a:r>
            <a:r>
              <a:rPr lang="en-US" dirty="0" err="1"/>
              <a:t>și</a:t>
            </a:r>
            <a:r>
              <a:rPr lang="en-US" dirty="0"/>
              <a:t> un </a:t>
            </a:r>
            <a:r>
              <a:rPr lang="en-US" dirty="0" err="1"/>
              <a:t>pacient</a:t>
            </a:r>
            <a:r>
              <a:rPr lang="en-US" dirty="0"/>
              <a:t> de control </a:t>
            </a:r>
            <a:r>
              <a:rPr lang="en-US" dirty="0" err="1"/>
              <a:t>astmatic</a:t>
            </a:r>
            <a:r>
              <a:rPr lang="en-US" dirty="0"/>
              <a:t> au </a:t>
            </a:r>
            <a:r>
              <a:rPr lang="en-US" dirty="0" err="1"/>
              <a:t>împărtășit</a:t>
            </a:r>
            <a:r>
              <a:rPr lang="en-US" dirty="0"/>
              <a:t> </a:t>
            </a:r>
            <a:r>
              <a:rPr lang="en-US" dirty="0" err="1"/>
              <a:t>unele</a:t>
            </a:r>
            <a:r>
              <a:rPr lang="en-US" dirty="0"/>
              <a:t> </a:t>
            </a:r>
            <a:r>
              <a:rPr lang="en-US" dirty="0" err="1"/>
              <a:t>genomuri</a:t>
            </a:r>
            <a:r>
              <a:rPr lang="en-US" dirty="0"/>
              <a:t> </a:t>
            </a:r>
            <a:r>
              <a:rPr lang="en-US" dirty="0" err="1"/>
              <a:t>virale</a:t>
            </a:r>
            <a:r>
              <a:rPr lang="en-US" dirty="0"/>
              <a:t> </a:t>
            </a:r>
            <a:r>
              <a:rPr lang="en-US" dirty="0" err="1"/>
              <a:t>găsite</a:t>
            </a:r>
            <a:r>
              <a:rPr lang="en-US" dirty="0"/>
              <a:t> la </a:t>
            </a:r>
            <a:r>
              <a:rPr lang="en-US" dirty="0" err="1"/>
              <a:t>pacienții</a:t>
            </a:r>
            <a:r>
              <a:rPr lang="en-US" dirty="0"/>
              <a:t> cu CF. </a:t>
            </a:r>
          </a:p>
          <a:p>
            <a:endParaRPr lang="en-US" dirty="0"/>
          </a:p>
          <a:p>
            <a:r>
              <a:rPr lang="en-US" dirty="0" err="1"/>
              <a:t>Acest</a:t>
            </a:r>
            <a:r>
              <a:rPr lang="en-US" dirty="0"/>
              <a:t> </a:t>
            </a:r>
            <a:r>
              <a:rPr lang="en-US" dirty="0" err="1"/>
              <a:t>lucru</a:t>
            </a:r>
            <a:r>
              <a:rPr lang="en-US" dirty="0"/>
              <a:t> </a:t>
            </a:r>
            <a:r>
              <a:rPr lang="en-US" dirty="0" err="1"/>
              <a:t>sugerează</a:t>
            </a:r>
            <a:r>
              <a:rPr lang="en-US" dirty="0"/>
              <a:t> </a:t>
            </a:r>
            <a:r>
              <a:rPr lang="en-US" dirty="0" err="1"/>
              <a:t>că</a:t>
            </a:r>
            <a:r>
              <a:rPr lang="en-US" dirty="0"/>
              <a:t> </a:t>
            </a:r>
            <a:r>
              <a:rPr lang="en-US" dirty="0" err="1"/>
              <a:t>mediul</a:t>
            </a:r>
            <a:r>
              <a:rPr lang="en-US" dirty="0"/>
              <a:t> </a:t>
            </a:r>
            <a:r>
              <a:rPr lang="en-US" dirty="0" err="1"/>
              <a:t>influențează</a:t>
            </a:r>
            <a:r>
              <a:rPr lang="en-US" dirty="0"/>
              <a:t> </a:t>
            </a:r>
            <a:r>
              <a:rPr lang="en-US" dirty="0" err="1"/>
              <a:t>puternic</a:t>
            </a:r>
            <a:r>
              <a:rPr lang="en-US" dirty="0"/>
              <a:t> </a:t>
            </a:r>
            <a:r>
              <a:rPr lang="en-US" dirty="0" err="1"/>
              <a:t>genomul</a:t>
            </a:r>
            <a:r>
              <a:rPr lang="en-US" dirty="0"/>
              <a:t> </a:t>
            </a:r>
            <a:r>
              <a:rPr lang="en-US" dirty="0" err="1"/>
              <a:t>uman</a:t>
            </a:r>
            <a:r>
              <a:rPr lang="en-US" dirty="0"/>
              <a:t>, </a:t>
            </a:r>
            <a:r>
              <a:rPr lang="en-US" dirty="0" err="1"/>
              <a:t>deoarece</a:t>
            </a:r>
            <a:r>
              <a:rPr lang="en-US" dirty="0"/>
              <a:t> </a:t>
            </a:r>
            <a:r>
              <a:rPr lang="en-US" dirty="0" err="1"/>
              <a:t>mediul</a:t>
            </a:r>
            <a:r>
              <a:rPr lang="en-US" dirty="0"/>
              <a:t> </a:t>
            </a:r>
            <a:r>
              <a:rPr lang="en-US" dirty="0" err="1"/>
              <a:t>comun</a:t>
            </a:r>
            <a:r>
              <a:rPr lang="en-US" dirty="0"/>
              <a:t> a </a:t>
            </a:r>
            <a:r>
              <a:rPr lang="en-US" dirty="0" err="1"/>
              <a:t>fost</a:t>
            </a:r>
            <a:r>
              <a:rPr lang="en-US" dirty="0"/>
              <a:t> </a:t>
            </a:r>
            <a:r>
              <a:rPr lang="en-US" dirty="0" err="1"/>
              <a:t>asociat</a:t>
            </a:r>
            <a:r>
              <a:rPr lang="en-US" dirty="0"/>
              <a:t> cu </a:t>
            </a:r>
            <a:r>
              <a:rPr lang="en-US" dirty="0" err="1"/>
              <a:t>virușii</a:t>
            </a:r>
            <a:r>
              <a:rPr lang="en-US" dirty="0"/>
              <a:t> </a:t>
            </a:r>
            <a:r>
              <a:rPr lang="en-US" dirty="0" err="1"/>
              <a:t>partajați</a:t>
            </a:r>
            <a:r>
              <a:rPr lang="en-US" dirty="0"/>
              <a:t> </a:t>
            </a:r>
            <a:r>
              <a:rPr lang="en-US" dirty="0" err="1"/>
              <a:t>între</a:t>
            </a:r>
            <a:r>
              <a:rPr lang="en-US" dirty="0"/>
              <a:t> </a:t>
            </a:r>
            <a:r>
              <a:rPr lang="en-US" dirty="0" err="1"/>
              <a:t>soți</a:t>
            </a:r>
            <a:r>
              <a:rPr lang="en-US" dirty="0"/>
              <a:t>, </a:t>
            </a:r>
            <a:r>
              <a:rPr lang="en-US" dirty="0" err="1"/>
              <a:t>iar</a:t>
            </a:r>
            <a:r>
              <a:rPr lang="en-US" dirty="0"/>
              <a:t> </a:t>
            </a:r>
            <a:r>
              <a:rPr lang="en-US" dirty="0" err="1"/>
              <a:t>patologiile</a:t>
            </a:r>
            <a:r>
              <a:rPr lang="en-US" dirty="0"/>
              <a:t> </a:t>
            </a:r>
            <a:r>
              <a:rPr lang="en-US" dirty="0" err="1"/>
              <a:t>cronice</a:t>
            </a:r>
            <a:r>
              <a:rPr lang="en-US" dirty="0"/>
              <a:t> care sunt </a:t>
            </a:r>
            <a:r>
              <a:rPr lang="en-US" dirty="0" err="1"/>
              <a:t>foarte</a:t>
            </a:r>
            <a:r>
              <a:rPr lang="en-US" dirty="0"/>
              <a:t> </a:t>
            </a:r>
            <a:r>
              <a:rPr lang="en-US" dirty="0" err="1"/>
              <a:t>diferite</a:t>
            </a:r>
            <a:r>
              <a:rPr lang="en-US" dirty="0"/>
              <a:t>, cum </a:t>
            </a:r>
            <a:r>
              <a:rPr lang="en-US" dirty="0" err="1"/>
              <a:t>ar</a:t>
            </a:r>
            <a:r>
              <a:rPr lang="en-US" dirty="0"/>
              <a:t> fi </a:t>
            </a:r>
            <a:r>
              <a:rPr lang="en-US" dirty="0" err="1"/>
              <a:t>astmul</a:t>
            </a:r>
            <a:r>
              <a:rPr lang="en-US" dirty="0"/>
              <a:t> </a:t>
            </a:r>
            <a:r>
              <a:rPr lang="en-US" dirty="0" err="1"/>
              <a:t>bronșic</a:t>
            </a:r>
            <a:r>
              <a:rPr lang="en-US" dirty="0"/>
              <a:t> </a:t>
            </a:r>
            <a:r>
              <a:rPr lang="en-US" dirty="0" err="1"/>
              <a:t>și</a:t>
            </a:r>
            <a:r>
              <a:rPr lang="en-US" dirty="0"/>
              <a:t> </a:t>
            </a:r>
            <a:r>
              <a:rPr lang="en-US" dirty="0" err="1"/>
              <a:t>astmul</a:t>
            </a:r>
            <a:r>
              <a:rPr lang="en-US" dirty="0"/>
              <a:t> </a:t>
            </a:r>
            <a:r>
              <a:rPr lang="en-US" dirty="0" err="1"/>
              <a:t>bronsic</a:t>
            </a:r>
            <a:r>
              <a:rPr lang="en-US" dirty="0"/>
              <a:t>, </a:t>
            </a:r>
            <a:r>
              <a:rPr lang="en-US" dirty="0" err="1"/>
              <a:t>ar</a:t>
            </a:r>
            <a:r>
              <a:rPr lang="en-US" dirty="0"/>
              <a:t> </a:t>
            </a:r>
            <a:r>
              <a:rPr lang="en-US" dirty="0" err="1"/>
              <a:t>putea</a:t>
            </a:r>
            <a:r>
              <a:rPr lang="en-US" dirty="0"/>
              <a:t> conduce la </a:t>
            </a:r>
            <a:r>
              <a:rPr lang="en-US" dirty="0" err="1"/>
              <a:t>înființarea</a:t>
            </a:r>
            <a:r>
              <a:rPr lang="en-US" dirty="0"/>
              <a:t> de </a:t>
            </a:r>
            <a:r>
              <a:rPr lang="en-US" dirty="0" err="1"/>
              <a:t>comunități</a:t>
            </a:r>
            <a:r>
              <a:rPr lang="en-US" dirty="0"/>
              <a:t> </a:t>
            </a:r>
            <a:r>
              <a:rPr lang="en-US" dirty="0" err="1"/>
              <a:t>virale</a:t>
            </a:r>
            <a:r>
              <a:rPr lang="en-US" dirty="0"/>
              <a:t> </a:t>
            </a:r>
            <a:r>
              <a:rPr lang="en-US" dirty="0" err="1"/>
              <a:t>similare</a:t>
            </a:r>
            <a:r>
              <a:rPr lang="en-US" dirty="0"/>
              <a:t>, </a:t>
            </a:r>
            <a:r>
              <a:rPr lang="en-US" dirty="0" err="1"/>
              <a:t>poate</a:t>
            </a:r>
            <a:r>
              <a:rPr lang="en-US" dirty="0"/>
              <a:t> </a:t>
            </a:r>
            <a:r>
              <a:rPr lang="en-US" dirty="0" err="1"/>
              <a:t>pentru</a:t>
            </a:r>
            <a:r>
              <a:rPr lang="en-US" dirty="0"/>
              <a:t> </a:t>
            </a:r>
            <a:r>
              <a:rPr lang="en-US" dirty="0" err="1"/>
              <a:t>că</a:t>
            </a:r>
            <a:r>
              <a:rPr lang="en-US" dirty="0"/>
              <a:t> </a:t>
            </a:r>
            <a:r>
              <a:rPr lang="en-US" dirty="0" err="1"/>
              <a:t>ambele</a:t>
            </a:r>
            <a:r>
              <a:rPr lang="en-US" dirty="0"/>
              <a:t> </a:t>
            </a:r>
            <a:r>
              <a:rPr lang="en-US" dirty="0" err="1"/>
              <a:t>cauzează</a:t>
            </a:r>
            <a:r>
              <a:rPr lang="en-US" dirty="0"/>
              <a:t> pe  </a:t>
            </a:r>
            <a:r>
              <a:rPr lang="en-US" dirty="0" err="1"/>
              <a:t>căile</a:t>
            </a:r>
            <a:r>
              <a:rPr lang="en-US" dirty="0"/>
              <a:t> </a:t>
            </a:r>
            <a:r>
              <a:rPr lang="en-US" dirty="0" err="1"/>
              <a:t>respiratorii</a:t>
            </a:r>
            <a:r>
              <a:rPr lang="en-US" dirty="0"/>
              <a:t> clearance-ul </a:t>
            </a:r>
            <a:r>
              <a:rPr lang="en-US" dirty="0" err="1"/>
              <a:t>microbilor</a:t>
            </a:r>
            <a:r>
              <a:rPr lang="en-US" dirty="0"/>
              <a:t>.</a:t>
            </a:r>
          </a:p>
        </p:txBody>
      </p:sp>
    </p:spTree>
    <p:extLst>
      <p:ext uri="{BB962C8B-B14F-4D97-AF65-F5344CB8AC3E}">
        <p14:creationId xmlns:p14="http://schemas.microsoft.com/office/powerpoint/2010/main" val="939296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3CB69-FA99-420F-8F84-47E6872888F6}"/>
              </a:ext>
            </a:extLst>
          </p:cNvPr>
          <p:cNvSpPr/>
          <p:nvPr/>
        </p:nvSpPr>
        <p:spPr>
          <a:xfrm>
            <a:off x="255319" y="122228"/>
            <a:ext cx="9636826" cy="6186309"/>
          </a:xfrm>
          <a:prstGeom prst="rect">
            <a:avLst/>
          </a:prstGeom>
        </p:spPr>
        <p:txBody>
          <a:bodyPr wrap="square">
            <a:spAutoFit/>
          </a:bodyPr>
          <a:lstStyle/>
          <a:p>
            <a:r>
              <a:rPr lang="en-US" dirty="0"/>
              <a:t>CMV (Cytomegalovirus)</a:t>
            </a:r>
          </a:p>
          <a:p>
            <a:r>
              <a:rPr lang="en-US" dirty="0"/>
              <a:t>CMV, un virus herpes, </a:t>
            </a:r>
            <a:r>
              <a:rPr lang="en-US" dirty="0" err="1"/>
              <a:t>infectează</a:t>
            </a:r>
            <a:r>
              <a:rPr lang="en-US" dirty="0"/>
              <a:t> </a:t>
            </a:r>
            <a:r>
              <a:rPr lang="en-US" dirty="0" err="1"/>
              <a:t>majoritatea</a:t>
            </a:r>
            <a:r>
              <a:rPr lang="en-US" dirty="0"/>
              <a:t> </a:t>
            </a:r>
            <a:r>
              <a:rPr lang="en-US" dirty="0" err="1"/>
              <a:t>populației</a:t>
            </a:r>
            <a:r>
              <a:rPr lang="en-US" dirty="0"/>
              <a:t> </a:t>
            </a:r>
            <a:r>
              <a:rPr lang="en-US" dirty="0" err="1"/>
              <a:t>lumii</a:t>
            </a:r>
            <a:r>
              <a:rPr lang="en-US" dirty="0"/>
              <a:t>.</a:t>
            </a:r>
          </a:p>
          <a:p>
            <a:r>
              <a:rPr lang="en-US" dirty="0" err="1"/>
              <a:t>În</a:t>
            </a:r>
            <a:r>
              <a:rPr lang="en-US" dirty="0"/>
              <a:t> </a:t>
            </a:r>
            <a:r>
              <a:rPr lang="en-US" dirty="0" err="1"/>
              <a:t>Statele</a:t>
            </a:r>
            <a:r>
              <a:rPr lang="en-US" dirty="0"/>
              <a:t> Unite, </a:t>
            </a:r>
            <a:r>
              <a:rPr lang="en-US" dirty="0" err="1"/>
              <a:t>prevalența</a:t>
            </a:r>
            <a:r>
              <a:rPr lang="en-US" dirty="0"/>
              <a:t> a ~ 60% la </a:t>
            </a:r>
            <a:r>
              <a:rPr lang="en-US" dirty="0" err="1"/>
              <a:t>vârsta</a:t>
            </a:r>
            <a:r>
              <a:rPr lang="en-US" dirty="0"/>
              <a:t>&gt; 6 ani </a:t>
            </a:r>
            <a:r>
              <a:rPr lang="en-US" dirty="0" err="1"/>
              <a:t>și</a:t>
            </a:r>
            <a:r>
              <a:rPr lang="en-US" dirty="0"/>
              <a:t> ~&gt; 90% la&gt; 80 de ani </a:t>
            </a:r>
            <a:r>
              <a:rPr lang="en-US" dirty="0" err="1"/>
              <a:t>în</a:t>
            </a:r>
            <a:r>
              <a:rPr lang="en-US" dirty="0"/>
              <a:t> </a:t>
            </a:r>
            <a:r>
              <a:rPr lang="en-US" dirty="0" err="1"/>
              <a:t>anii</a:t>
            </a:r>
            <a:r>
              <a:rPr lang="en-US" dirty="0"/>
              <a:t> 1988-1994 .</a:t>
            </a:r>
          </a:p>
          <a:p>
            <a:r>
              <a:rPr lang="en-US" dirty="0"/>
              <a:t>Este de </a:t>
            </a:r>
            <a:r>
              <a:rPr lang="en-US" dirty="0" err="1"/>
              <a:t>obicei</a:t>
            </a:r>
            <a:r>
              <a:rPr lang="en-US" dirty="0"/>
              <a:t>, </a:t>
            </a:r>
            <a:r>
              <a:rPr lang="en-US" dirty="0" err="1"/>
              <a:t>dar</a:t>
            </a:r>
            <a:r>
              <a:rPr lang="en-US" dirty="0"/>
              <a:t> nu </a:t>
            </a:r>
            <a:r>
              <a:rPr lang="en-US" dirty="0" err="1"/>
              <a:t>întotdeauna</a:t>
            </a:r>
            <a:r>
              <a:rPr lang="en-US" dirty="0"/>
              <a:t>, benign .</a:t>
            </a:r>
          </a:p>
          <a:p>
            <a:endParaRPr lang="en-US" dirty="0"/>
          </a:p>
          <a:p>
            <a:r>
              <a:rPr lang="en-US" dirty="0" err="1"/>
              <a:t>Asociat</a:t>
            </a:r>
            <a:r>
              <a:rPr lang="en-US" dirty="0"/>
              <a:t> cu </a:t>
            </a:r>
            <a:r>
              <a:rPr lang="en-US" dirty="0" err="1"/>
              <a:t>imunosenescență</a:t>
            </a:r>
            <a:r>
              <a:rPr lang="en-US" dirty="0"/>
              <a:t> (</a:t>
            </a:r>
            <a:r>
              <a:rPr lang="en-US" dirty="0" err="1"/>
              <a:t>îmbătrânire</a:t>
            </a:r>
            <a:r>
              <a:rPr lang="en-US" dirty="0"/>
              <a:t> </a:t>
            </a:r>
            <a:r>
              <a:rPr lang="en-US" dirty="0" err="1"/>
              <a:t>imună</a:t>
            </a:r>
            <a:r>
              <a:rPr lang="en-US" dirty="0"/>
              <a:t>) la </a:t>
            </a:r>
            <a:r>
              <a:rPr lang="en-US" dirty="0" err="1"/>
              <a:t>vârstnici</a:t>
            </a:r>
            <a:r>
              <a:rPr lang="en-US" dirty="0"/>
              <a:t>.</a:t>
            </a:r>
          </a:p>
          <a:p>
            <a:endParaRPr lang="en-US" dirty="0"/>
          </a:p>
          <a:p>
            <a:r>
              <a:rPr lang="en-US" dirty="0"/>
              <a:t>CMV-</a:t>
            </a:r>
            <a:r>
              <a:rPr lang="en-US" dirty="0" err="1"/>
              <a:t>legătură</a:t>
            </a:r>
            <a:r>
              <a:rPr lang="en-US" dirty="0"/>
              <a:t> cu </a:t>
            </a:r>
            <a:r>
              <a:rPr lang="en-US" dirty="0" err="1"/>
              <a:t>schizofrenia</a:t>
            </a:r>
            <a:r>
              <a:rPr lang="en-US" dirty="0"/>
              <a:t>: </a:t>
            </a:r>
            <a:r>
              <a:rPr lang="en-US" dirty="0" err="1"/>
              <a:t>Într</a:t>
            </a:r>
            <a:r>
              <a:rPr lang="en-US" dirty="0"/>
              <a:t>-un </a:t>
            </a:r>
            <a:r>
              <a:rPr lang="en-US" dirty="0" err="1"/>
              <a:t>studiu</a:t>
            </a:r>
            <a:r>
              <a:rPr lang="en-US" dirty="0"/>
              <a:t> cu&gt; 1000 de </a:t>
            </a:r>
            <a:r>
              <a:rPr lang="en-US" dirty="0" err="1"/>
              <a:t>subiecți</a:t>
            </a:r>
            <a:r>
              <a:rPr lang="en-US" dirty="0"/>
              <a:t>, 15% au </a:t>
            </a:r>
            <a:r>
              <a:rPr lang="en-US" dirty="0" err="1"/>
              <a:t>purtat</a:t>
            </a:r>
            <a:r>
              <a:rPr lang="en-US" dirty="0"/>
              <a:t> o </a:t>
            </a:r>
            <a:r>
              <a:rPr lang="en-US" dirty="0" err="1"/>
              <a:t>variantă</a:t>
            </a:r>
            <a:r>
              <a:rPr lang="en-US" dirty="0"/>
              <a:t> </a:t>
            </a:r>
            <a:r>
              <a:rPr lang="en-US" dirty="0" err="1"/>
              <a:t>specială</a:t>
            </a:r>
            <a:r>
              <a:rPr lang="en-US" dirty="0"/>
              <a:t> </a:t>
            </a:r>
            <a:r>
              <a:rPr lang="en-US" dirty="0" err="1"/>
              <a:t>benignă</a:t>
            </a:r>
            <a:r>
              <a:rPr lang="en-US" dirty="0"/>
              <a:t> a </a:t>
            </a:r>
            <a:r>
              <a:rPr lang="en-US" dirty="0" err="1"/>
              <a:t>unei</a:t>
            </a:r>
            <a:r>
              <a:rPr lang="en-US" dirty="0"/>
              <a:t> gene implicate </a:t>
            </a:r>
            <a:r>
              <a:rPr lang="en-US" dirty="0" err="1"/>
              <a:t>în</a:t>
            </a:r>
            <a:r>
              <a:rPr lang="en-US" dirty="0"/>
              <a:t> </a:t>
            </a:r>
            <a:r>
              <a:rPr lang="en-US" dirty="0" err="1"/>
              <a:t>stabilizarea</a:t>
            </a:r>
            <a:r>
              <a:rPr lang="en-US" dirty="0"/>
              <a:t> </a:t>
            </a:r>
            <a:r>
              <a:rPr lang="en-US" dirty="0" err="1"/>
              <a:t>conexiunilor</a:t>
            </a:r>
            <a:r>
              <a:rPr lang="en-US" dirty="0"/>
              <a:t> </a:t>
            </a:r>
            <a:r>
              <a:rPr lang="en-US" dirty="0" err="1"/>
              <a:t>neuronale</a:t>
            </a:r>
            <a:r>
              <a:rPr lang="en-US" dirty="0"/>
              <a:t> </a:t>
            </a:r>
            <a:r>
              <a:rPr lang="en-US" dirty="0" err="1"/>
              <a:t>și</a:t>
            </a:r>
            <a:r>
              <a:rPr lang="en-US" dirty="0"/>
              <a:t> </a:t>
            </a:r>
            <a:r>
              <a:rPr lang="en-US" dirty="0" err="1"/>
              <a:t>în</a:t>
            </a:r>
            <a:r>
              <a:rPr lang="en-US" dirty="0"/>
              <a:t> </a:t>
            </a:r>
            <a:r>
              <a:rPr lang="en-US" dirty="0" err="1"/>
              <a:t>plasticitatea</a:t>
            </a:r>
            <a:r>
              <a:rPr lang="en-US" dirty="0"/>
              <a:t> </a:t>
            </a:r>
            <a:r>
              <a:rPr lang="en-US" dirty="0" err="1"/>
              <a:t>sinaptică</a:t>
            </a:r>
            <a:r>
              <a:rPr lang="en-US" dirty="0"/>
              <a:t>, </a:t>
            </a:r>
            <a:r>
              <a:rPr lang="en-US" dirty="0" err="1"/>
              <a:t>esențială</a:t>
            </a:r>
            <a:r>
              <a:rPr lang="en-US" dirty="0"/>
              <a:t> </a:t>
            </a:r>
            <a:r>
              <a:rPr lang="en-US" dirty="0" err="1"/>
              <a:t>pentru</a:t>
            </a:r>
            <a:r>
              <a:rPr lang="en-US" dirty="0"/>
              <a:t> </a:t>
            </a:r>
            <a:r>
              <a:rPr lang="en-US" dirty="0" err="1"/>
              <a:t>învățare</a:t>
            </a:r>
            <a:r>
              <a:rPr lang="en-US" dirty="0"/>
              <a:t> </a:t>
            </a:r>
            <a:r>
              <a:rPr lang="en-US" dirty="0" err="1"/>
              <a:t>și</a:t>
            </a:r>
            <a:r>
              <a:rPr lang="en-US" dirty="0"/>
              <a:t> </a:t>
            </a:r>
            <a:r>
              <a:rPr lang="en-US" dirty="0" err="1"/>
              <a:t>memorie</a:t>
            </a:r>
            <a:r>
              <a:rPr lang="en-US" dirty="0"/>
              <a:t>. </a:t>
            </a:r>
            <a:r>
              <a:rPr lang="en-US" dirty="0" err="1"/>
              <a:t>Purtătorii</a:t>
            </a:r>
            <a:r>
              <a:rPr lang="en-US" dirty="0"/>
              <a:t> </a:t>
            </a:r>
            <a:r>
              <a:rPr lang="en-US" dirty="0" err="1"/>
              <a:t>acestei</a:t>
            </a:r>
            <a:r>
              <a:rPr lang="en-US" dirty="0"/>
              <a:t> </a:t>
            </a:r>
            <a:r>
              <a:rPr lang="en-US" dirty="0" err="1"/>
              <a:t>variante</a:t>
            </a:r>
            <a:r>
              <a:rPr lang="en-US" dirty="0"/>
              <a:t> </a:t>
            </a:r>
            <a:r>
              <a:rPr lang="en-US" dirty="0" err="1"/>
              <a:t>genetice</a:t>
            </a:r>
            <a:r>
              <a:rPr lang="en-US" dirty="0"/>
              <a:t> au </a:t>
            </a:r>
            <a:r>
              <a:rPr lang="en-US" dirty="0" err="1"/>
              <a:t>avut</a:t>
            </a:r>
            <a:r>
              <a:rPr lang="en-US" dirty="0"/>
              <a:t> o </a:t>
            </a:r>
            <a:r>
              <a:rPr lang="en-US" dirty="0" err="1"/>
              <a:t>creștere</a:t>
            </a:r>
            <a:r>
              <a:rPr lang="en-US" dirty="0"/>
              <a:t> de </a:t>
            </a:r>
            <a:r>
              <a:rPr lang="en-US" dirty="0" err="1"/>
              <a:t>cinci</a:t>
            </a:r>
            <a:r>
              <a:rPr lang="en-US" dirty="0"/>
              <a:t> </a:t>
            </a:r>
            <a:r>
              <a:rPr lang="en-US" dirty="0" err="1"/>
              <a:t>ori</a:t>
            </a:r>
            <a:r>
              <a:rPr lang="en-US" dirty="0"/>
              <a:t> a </a:t>
            </a:r>
            <a:r>
              <a:rPr lang="en-US" dirty="0" err="1"/>
              <a:t>probabilității</a:t>
            </a:r>
            <a:r>
              <a:rPr lang="en-US" dirty="0"/>
              <a:t> de </a:t>
            </a:r>
            <a:r>
              <a:rPr lang="en-US" dirty="0" err="1"/>
              <a:t>apariție</a:t>
            </a:r>
            <a:r>
              <a:rPr lang="en-US" dirty="0"/>
              <a:t> a </a:t>
            </a:r>
            <a:r>
              <a:rPr lang="en-US" dirty="0" err="1"/>
              <a:t>schizofreniei</a:t>
            </a:r>
            <a:r>
              <a:rPr lang="en-US" dirty="0"/>
              <a:t> </a:t>
            </a:r>
            <a:r>
              <a:rPr lang="en-US" dirty="0" err="1"/>
              <a:t>după</a:t>
            </a:r>
            <a:r>
              <a:rPr lang="en-US" dirty="0"/>
              <a:t> </a:t>
            </a:r>
            <a:r>
              <a:rPr lang="en-US" dirty="0" err="1"/>
              <a:t>infecția</a:t>
            </a:r>
            <a:r>
              <a:rPr lang="en-US" dirty="0"/>
              <a:t> CMV </a:t>
            </a:r>
            <a:r>
              <a:rPr lang="en-US" dirty="0" err="1"/>
              <a:t>maternă</a:t>
            </a:r>
            <a:r>
              <a:rPr lang="en-US" dirty="0"/>
              <a:t> .</a:t>
            </a:r>
          </a:p>
          <a:p>
            <a:endParaRPr lang="en-US" dirty="0"/>
          </a:p>
          <a:p>
            <a:r>
              <a:rPr lang="en-US" dirty="0" err="1"/>
              <a:t>Linkul</a:t>
            </a:r>
            <a:r>
              <a:rPr lang="en-US" dirty="0"/>
              <a:t> CMV-Flu: CMV </a:t>
            </a:r>
            <a:r>
              <a:rPr lang="en-US" dirty="0" err="1"/>
              <a:t>ar</a:t>
            </a:r>
            <a:r>
              <a:rPr lang="en-US" dirty="0"/>
              <a:t> </a:t>
            </a:r>
            <a:r>
              <a:rPr lang="en-US" dirty="0" err="1"/>
              <a:t>putea</a:t>
            </a:r>
            <a:r>
              <a:rPr lang="en-US" dirty="0"/>
              <a:t> </a:t>
            </a:r>
            <a:r>
              <a:rPr lang="en-US" dirty="0" err="1"/>
              <a:t>ajuta</a:t>
            </a:r>
            <a:r>
              <a:rPr lang="en-US" dirty="0"/>
              <a:t> </a:t>
            </a:r>
            <a:r>
              <a:rPr lang="en-US" dirty="0" err="1"/>
              <a:t>corpul</a:t>
            </a:r>
            <a:r>
              <a:rPr lang="en-US" dirty="0"/>
              <a:t> </a:t>
            </a:r>
            <a:r>
              <a:rPr lang="en-US" dirty="0" err="1"/>
              <a:t>să</a:t>
            </a:r>
            <a:r>
              <a:rPr lang="en-US" dirty="0"/>
              <a:t> </a:t>
            </a:r>
            <a:r>
              <a:rPr lang="en-US" dirty="0" err="1"/>
              <a:t>lupte</a:t>
            </a:r>
            <a:r>
              <a:rPr lang="en-US" dirty="0"/>
              <a:t> </a:t>
            </a:r>
            <a:r>
              <a:rPr lang="en-US" dirty="0" err="1"/>
              <a:t>împotriva</a:t>
            </a:r>
            <a:r>
              <a:rPr lang="en-US" dirty="0"/>
              <a:t> </a:t>
            </a:r>
            <a:r>
              <a:rPr lang="en-US" dirty="0" err="1"/>
              <a:t>gripei</a:t>
            </a:r>
            <a:r>
              <a:rPr lang="en-US" dirty="0"/>
              <a:t>: </a:t>
            </a:r>
            <a:r>
              <a:rPr lang="en-US" dirty="0" err="1"/>
              <a:t>adulții</a:t>
            </a:r>
            <a:r>
              <a:rPr lang="en-US" dirty="0"/>
              <a:t> </a:t>
            </a:r>
            <a:r>
              <a:rPr lang="en-US" dirty="0" err="1"/>
              <a:t>tineri</a:t>
            </a:r>
            <a:r>
              <a:rPr lang="en-US" dirty="0"/>
              <a:t> </a:t>
            </a:r>
            <a:r>
              <a:rPr lang="en-US" dirty="0" err="1"/>
              <a:t>seropozitivi</a:t>
            </a:r>
            <a:r>
              <a:rPr lang="en-US" dirty="0"/>
              <a:t> cu CMV au </a:t>
            </a:r>
            <a:r>
              <a:rPr lang="en-US" dirty="0" err="1"/>
              <a:t>răspunsuri</a:t>
            </a:r>
            <a:r>
              <a:rPr lang="en-US" dirty="0"/>
              <a:t> </a:t>
            </a:r>
            <a:r>
              <a:rPr lang="en-US" dirty="0" err="1"/>
              <a:t>mai</a:t>
            </a:r>
            <a:r>
              <a:rPr lang="en-US" dirty="0"/>
              <a:t> </a:t>
            </a:r>
            <a:r>
              <a:rPr lang="en-US" dirty="0" err="1"/>
              <a:t>puternice</a:t>
            </a:r>
            <a:r>
              <a:rPr lang="en-US" dirty="0"/>
              <a:t> la </a:t>
            </a:r>
            <a:r>
              <a:rPr lang="en-US" dirty="0" err="1"/>
              <a:t>anticorpi</a:t>
            </a:r>
            <a:r>
              <a:rPr lang="en-US" dirty="0"/>
              <a:t> anti-</a:t>
            </a:r>
            <a:r>
              <a:rPr lang="en-US" dirty="0" err="1"/>
              <a:t>gripa</a:t>
            </a:r>
            <a:r>
              <a:rPr lang="en-US" dirty="0"/>
              <a:t> . </a:t>
            </a:r>
            <a:r>
              <a:rPr lang="en-US" dirty="0" err="1"/>
              <a:t>Seropozitivi</a:t>
            </a:r>
            <a:r>
              <a:rPr lang="en-US" dirty="0"/>
              <a:t> </a:t>
            </a:r>
            <a:r>
              <a:rPr lang="en-US" dirty="0" err="1"/>
              <a:t>înseamnă</a:t>
            </a:r>
            <a:r>
              <a:rPr lang="en-US" dirty="0"/>
              <a:t> </a:t>
            </a:r>
            <a:r>
              <a:rPr lang="en-US" dirty="0" err="1"/>
              <a:t>că</a:t>
            </a:r>
            <a:r>
              <a:rPr lang="en-US" dirty="0"/>
              <a:t> au </a:t>
            </a:r>
            <a:r>
              <a:rPr lang="en-US" dirty="0" err="1"/>
              <a:t>fost</a:t>
            </a:r>
            <a:r>
              <a:rPr lang="en-US" dirty="0"/>
              <a:t> </a:t>
            </a:r>
            <a:r>
              <a:rPr lang="en-US" dirty="0" err="1"/>
              <a:t>probabil</a:t>
            </a:r>
            <a:r>
              <a:rPr lang="en-US" dirty="0"/>
              <a:t> </a:t>
            </a:r>
            <a:r>
              <a:rPr lang="en-US" dirty="0" err="1"/>
              <a:t>expuși</a:t>
            </a:r>
            <a:r>
              <a:rPr lang="en-US" dirty="0"/>
              <a:t> la CMV </a:t>
            </a:r>
            <a:r>
              <a:rPr lang="en-US" dirty="0" err="1"/>
              <a:t>și</a:t>
            </a:r>
            <a:r>
              <a:rPr lang="en-US" dirty="0"/>
              <a:t> au </a:t>
            </a:r>
            <a:r>
              <a:rPr lang="en-US" dirty="0" err="1"/>
              <a:t>generat</a:t>
            </a:r>
            <a:r>
              <a:rPr lang="en-US" dirty="0"/>
              <a:t> un </a:t>
            </a:r>
            <a:r>
              <a:rPr lang="en-US" dirty="0" err="1"/>
              <a:t>răspuns</a:t>
            </a:r>
            <a:r>
              <a:rPr lang="en-US" dirty="0"/>
              <a:t> </a:t>
            </a:r>
            <a:r>
              <a:rPr lang="en-US" dirty="0" err="1"/>
              <a:t>imun</a:t>
            </a:r>
            <a:r>
              <a:rPr lang="en-US" dirty="0"/>
              <a:t> anti-CMV, </a:t>
            </a:r>
            <a:r>
              <a:rPr lang="en-US" dirty="0" err="1"/>
              <a:t>așa</a:t>
            </a:r>
            <a:r>
              <a:rPr lang="en-US" dirty="0"/>
              <a:t> cum </a:t>
            </a:r>
            <a:r>
              <a:rPr lang="en-US" dirty="0" err="1"/>
              <a:t>reiese</a:t>
            </a:r>
            <a:r>
              <a:rPr lang="en-US" dirty="0"/>
              <a:t> din </a:t>
            </a:r>
            <a:r>
              <a:rPr lang="en-US" dirty="0" err="1"/>
              <a:t>prezența</a:t>
            </a:r>
            <a:r>
              <a:rPr lang="en-US" dirty="0"/>
              <a:t> </a:t>
            </a:r>
            <a:r>
              <a:rPr lang="en-US" dirty="0" err="1"/>
              <a:t>anticorpilor</a:t>
            </a:r>
            <a:r>
              <a:rPr lang="en-US" dirty="0"/>
              <a:t> </a:t>
            </a:r>
            <a:r>
              <a:rPr lang="en-US" dirty="0" err="1"/>
              <a:t>circulanți</a:t>
            </a:r>
            <a:r>
              <a:rPr lang="en-US" dirty="0"/>
              <a:t> anti-CMV. </a:t>
            </a:r>
          </a:p>
          <a:p>
            <a:endParaRPr lang="en-US" dirty="0"/>
          </a:p>
          <a:p>
            <a:r>
              <a:rPr lang="en-US" dirty="0" err="1"/>
              <a:t>Relevanța</a:t>
            </a:r>
            <a:r>
              <a:rPr lang="en-US" dirty="0"/>
              <a:t> </a:t>
            </a:r>
            <a:r>
              <a:rPr lang="en-US" dirty="0" err="1"/>
              <a:t>acestui</a:t>
            </a:r>
            <a:r>
              <a:rPr lang="en-US" dirty="0"/>
              <a:t> tip de </a:t>
            </a:r>
            <a:r>
              <a:rPr lang="en-US" dirty="0" err="1"/>
              <a:t>constatare</a:t>
            </a:r>
            <a:endParaRPr lang="en-US" dirty="0"/>
          </a:p>
          <a:p>
            <a:r>
              <a:rPr lang="en-US" dirty="0" err="1"/>
              <a:t>Superorganismul</a:t>
            </a:r>
            <a:r>
              <a:rPr lang="en-US" dirty="0"/>
              <a:t> </a:t>
            </a:r>
            <a:r>
              <a:rPr lang="en-US" dirty="0" err="1"/>
              <a:t>uman</a:t>
            </a:r>
            <a:r>
              <a:rPr lang="en-US" dirty="0"/>
              <a:t> bine </a:t>
            </a:r>
            <a:r>
              <a:rPr lang="en-US" dirty="0" err="1"/>
              <a:t>ajustat</a:t>
            </a:r>
            <a:r>
              <a:rPr lang="en-US" dirty="0"/>
              <a:t> </a:t>
            </a:r>
            <a:r>
              <a:rPr lang="en-US" dirty="0" err="1"/>
              <a:t>este</a:t>
            </a:r>
            <a:r>
              <a:rPr lang="en-US" dirty="0"/>
              <a:t> </a:t>
            </a:r>
            <a:r>
              <a:rPr lang="en-US" dirty="0" err="1"/>
              <a:t>cel</a:t>
            </a:r>
            <a:r>
              <a:rPr lang="en-US" dirty="0"/>
              <a:t> </a:t>
            </a:r>
            <a:r>
              <a:rPr lang="en-US" dirty="0" err="1"/>
              <a:t>în</a:t>
            </a:r>
            <a:r>
              <a:rPr lang="en-US" dirty="0"/>
              <a:t> care </a:t>
            </a:r>
            <a:r>
              <a:rPr lang="en-US" dirty="0" err="1"/>
              <a:t>componentele</a:t>
            </a:r>
            <a:r>
              <a:rPr lang="en-US" dirty="0"/>
              <a:t> </a:t>
            </a:r>
            <a:r>
              <a:rPr lang="en-US" dirty="0" err="1"/>
              <a:t>mamifere</a:t>
            </a:r>
            <a:r>
              <a:rPr lang="en-US" dirty="0"/>
              <a:t> </a:t>
            </a:r>
            <a:r>
              <a:rPr lang="en-US" dirty="0" err="1"/>
              <a:t>și</a:t>
            </a:r>
            <a:r>
              <a:rPr lang="en-US" dirty="0"/>
              <a:t> </a:t>
            </a:r>
            <a:r>
              <a:rPr lang="en-US" dirty="0" err="1"/>
              <a:t>microbiene</a:t>
            </a:r>
            <a:r>
              <a:rPr lang="en-US" dirty="0"/>
              <a:t> </a:t>
            </a:r>
            <a:r>
              <a:rPr lang="en-US" dirty="0" err="1"/>
              <a:t>lucrează</a:t>
            </a:r>
            <a:r>
              <a:rPr lang="en-US" dirty="0"/>
              <a:t> </a:t>
            </a:r>
            <a:r>
              <a:rPr lang="en-US" dirty="0" err="1"/>
              <a:t>în</a:t>
            </a:r>
            <a:r>
              <a:rPr lang="en-US" dirty="0"/>
              <a:t> </a:t>
            </a:r>
            <a:r>
              <a:rPr lang="en-US" dirty="0" err="1"/>
              <a:t>armonie</a:t>
            </a:r>
            <a:r>
              <a:rPr lang="en-US" dirty="0"/>
              <a:t> </a:t>
            </a:r>
            <a:r>
              <a:rPr lang="en-US" dirty="0" err="1"/>
              <a:t>pentru</a:t>
            </a:r>
            <a:r>
              <a:rPr lang="en-US" dirty="0"/>
              <a:t> a </a:t>
            </a:r>
            <a:r>
              <a:rPr lang="en-US" dirty="0" err="1"/>
              <a:t>menține</a:t>
            </a:r>
            <a:r>
              <a:rPr lang="en-US" dirty="0"/>
              <a:t> </a:t>
            </a:r>
            <a:r>
              <a:rPr lang="en-US" dirty="0" err="1"/>
              <a:t>agenții</a:t>
            </a:r>
            <a:r>
              <a:rPr lang="en-US" dirty="0"/>
              <a:t> </a:t>
            </a:r>
            <a:r>
              <a:rPr lang="en-US" dirty="0" err="1"/>
              <a:t>patogeni</a:t>
            </a:r>
            <a:r>
              <a:rPr lang="en-US" dirty="0"/>
              <a:t> in </a:t>
            </a:r>
            <a:r>
              <a:rPr lang="en-US" dirty="0" err="1"/>
              <a:t>eubioza</a:t>
            </a:r>
            <a:r>
              <a:rPr lang="en-US" dirty="0"/>
              <a:t>.</a:t>
            </a:r>
          </a:p>
        </p:txBody>
      </p:sp>
    </p:spTree>
    <p:extLst>
      <p:ext uri="{BB962C8B-B14F-4D97-AF65-F5344CB8AC3E}">
        <p14:creationId xmlns:p14="http://schemas.microsoft.com/office/powerpoint/2010/main" val="651121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716CAB-7095-404F-A900-C609C497D7C0}"/>
              </a:ext>
            </a:extLst>
          </p:cNvPr>
          <p:cNvSpPr/>
          <p:nvPr/>
        </p:nvSpPr>
        <p:spPr>
          <a:xfrm>
            <a:off x="950026" y="2551837"/>
            <a:ext cx="8193974" cy="2031325"/>
          </a:xfrm>
          <a:prstGeom prst="rect">
            <a:avLst/>
          </a:prstGeom>
        </p:spPr>
        <p:txBody>
          <a:bodyPr wrap="square">
            <a:spAutoFit/>
          </a:bodyPr>
          <a:lstStyle/>
          <a:p>
            <a:r>
              <a:rPr lang="en-US" dirty="0" err="1"/>
              <a:t>gripă</a:t>
            </a:r>
            <a:endParaRPr lang="en-US" dirty="0"/>
          </a:p>
          <a:p>
            <a:r>
              <a:rPr lang="en-US" dirty="0" err="1"/>
              <a:t>Legătura</a:t>
            </a:r>
            <a:r>
              <a:rPr lang="en-US" dirty="0"/>
              <a:t> cu HERV: </a:t>
            </a:r>
          </a:p>
          <a:p>
            <a:endParaRPr lang="en-US" dirty="0"/>
          </a:p>
          <a:p>
            <a:r>
              <a:rPr lang="en-US" dirty="0" err="1"/>
              <a:t>Virusul</a:t>
            </a:r>
            <a:r>
              <a:rPr lang="en-US" dirty="0"/>
              <a:t> </a:t>
            </a:r>
            <a:r>
              <a:rPr lang="en-US" dirty="0" err="1"/>
              <a:t>gripal</a:t>
            </a:r>
            <a:r>
              <a:rPr lang="en-US" dirty="0"/>
              <a:t> </a:t>
            </a:r>
            <a:r>
              <a:rPr lang="en-US" dirty="0" err="1"/>
              <a:t>poate</a:t>
            </a:r>
            <a:r>
              <a:rPr lang="en-US" dirty="0"/>
              <a:t> </a:t>
            </a:r>
            <a:r>
              <a:rPr lang="en-US" dirty="0" err="1"/>
              <a:t>reactiva</a:t>
            </a:r>
            <a:r>
              <a:rPr lang="en-US" dirty="0"/>
              <a:t> HERV-urile care sunt </a:t>
            </a:r>
            <a:r>
              <a:rPr lang="en-US" dirty="0" err="1"/>
              <a:t>asociate</a:t>
            </a:r>
            <a:r>
              <a:rPr lang="en-US" dirty="0"/>
              <a:t> cu </a:t>
            </a:r>
            <a:r>
              <a:rPr lang="en-US" dirty="0" err="1"/>
              <a:t>neuroinflamarea</a:t>
            </a:r>
            <a:r>
              <a:rPr lang="en-US" dirty="0"/>
              <a:t> </a:t>
            </a:r>
            <a:r>
              <a:rPr lang="en-US" dirty="0" err="1"/>
              <a:t>și</a:t>
            </a:r>
            <a:r>
              <a:rPr lang="en-US" dirty="0"/>
              <a:t> </a:t>
            </a:r>
            <a:r>
              <a:rPr lang="en-US" dirty="0" err="1"/>
              <a:t>degenerarea</a:t>
            </a:r>
            <a:r>
              <a:rPr lang="en-US" dirty="0"/>
              <a:t> </a:t>
            </a:r>
            <a:r>
              <a:rPr lang="en-US" dirty="0" err="1"/>
              <a:t>materiei</a:t>
            </a:r>
            <a:r>
              <a:rPr lang="en-US" dirty="0"/>
              <a:t> </a:t>
            </a:r>
            <a:r>
              <a:rPr lang="en-US" dirty="0" err="1"/>
              <a:t>albe</a:t>
            </a:r>
            <a:r>
              <a:rPr lang="en-US" dirty="0"/>
              <a:t> </a:t>
            </a:r>
            <a:r>
              <a:rPr lang="en-US" dirty="0" err="1"/>
              <a:t>și</a:t>
            </a:r>
            <a:r>
              <a:rPr lang="en-US" dirty="0"/>
              <a:t> a </a:t>
            </a:r>
            <a:r>
              <a:rPr lang="en-US" dirty="0" err="1"/>
              <a:t>mielinei</a:t>
            </a:r>
            <a:r>
              <a:rPr lang="en-US" dirty="0"/>
              <a:t> .</a:t>
            </a:r>
          </a:p>
          <a:p>
            <a:endParaRPr lang="en-US" dirty="0"/>
          </a:p>
          <a:p>
            <a:r>
              <a:rPr lang="en-US" dirty="0" err="1"/>
              <a:t>Astfel</a:t>
            </a:r>
            <a:r>
              <a:rPr lang="en-US" dirty="0"/>
              <a:t> de HERVs au </a:t>
            </a:r>
            <a:r>
              <a:rPr lang="en-US" dirty="0" err="1"/>
              <a:t>fost</a:t>
            </a:r>
            <a:r>
              <a:rPr lang="en-US" dirty="0"/>
              <a:t> implicate </a:t>
            </a:r>
            <a:r>
              <a:rPr lang="en-US" dirty="0" err="1"/>
              <a:t>în</a:t>
            </a:r>
            <a:r>
              <a:rPr lang="en-US" dirty="0"/>
              <a:t> </a:t>
            </a:r>
            <a:r>
              <a:rPr lang="en-US" dirty="0" err="1"/>
              <a:t>tulburarea</a:t>
            </a:r>
            <a:r>
              <a:rPr lang="en-US" dirty="0"/>
              <a:t> </a:t>
            </a:r>
            <a:r>
              <a:rPr lang="en-US" dirty="0" err="1"/>
              <a:t>bipolară</a:t>
            </a:r>
            <a:r>
              <a:rPr lang="en-US" dirty="0"/>
              <a:t> </a:t>
            </a:r>
            <a:r>
              <a:rPr lang="en-US" dirty="0" err="1"/>
              <a:t>și</a:t>
            </a:r>
            <a:r>
              <a:rPr lang="en-US" dirty="0"/>
              <a:t> </a:t>
            </a:r>
            <a:r>
              <a:rPr lang="en-US" dirty="0" err="1"/>
              <a:t>schizofrenia</a:t>
            </a:r>
            <a:r>
              <a:rPr lang="en-US" dirty="0"/>
              <a:t> .</a:t>
            </a:r>
          </a:p>
        </p:txBody>
      </p:sp>
    </p:spTree>
    <p:extLst>
      <p:ext uri="{BB962C8B-B14F-4D97-AF65-F5344CB8AC3E}">
        <p14:creationId xmlns:p14="http://schemas.microsoft.com/office/powerpoint/2010/main" val="1037428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A880D-FC5E-46EA-BF17-E29A0E7F53D7}"/>
              </a:ext>
            </a:extLst>
          </p:cNvPr>
          <p:cNvSpPr/>
          <p:nvPr/>
        </p:nvSpPr>
        <p:spPr>
          <a:xfrm>
            <a:off x="397823" y="1443841"/>
            <a:ext cx="8746177" cy="3416320"/>
          </a:xfrm>
          <a:prstGeom prst="rect">
            <a:avLst/>
          </a:prstGeom>
        </p:spPr>
        <p:txBody>
          <a:bodyPr wrap="square">
            <a:spAutoFit/>
          </a:bodyPr>
          <a:lstStyle/>
          <a:p>
            <a:r>
              <a:rPr lang="en-US" dirty="0"/>
              <a:t>Un </a:t>
            </a:r>
            <a:r>
              <a:rPr lang="en-US" dirty="0" err="1"/>
              <a:t>nou</a:t>
            </a:r>
            <a:r>
              <a:rPr lang="en-US" dirty="0"/>
              <a:t> </a:t>
            </a:r>
            <a:r>
              <a:rPr lang="en-US" dirty="0" err="1"/>
              <a:t>studiu</a:t>
            </a:r>
            <a:r>
              <a:rPr lang="en-US" dirty="0"/>
              <a:t> </a:t>
            </a:r>
            <a:r>
              <a:rPr lang="en-US" dirty="0" err="1"/>
              <a:t>publicat</a:t>
            </a:r>
            <a:r>
              <a:rPr lang="en-US" dirty="0"/>
              <a:t> in Science by </a:t>
            </a:r>
            <a:r>
              <a:rPr lang="en-US" dirty="0" err="1"/>
              <a:t>Bouziat</a:t>
            </a:r>
            <a:r>
              <a:rPr lang="en-US" dirty="0"/>
              <a:t> </a:t>
            </a:r>
            <a:r>
              <a:rPr lang="en-US" dirty="0" err="1"/>
              <a:t>si</a:t>
            </a:r>
            <a:r>
              <a:rPr lang="en-US" dirty="0"/>
              <a:t> </a:t>
            </a:r>
            <a:r>
              <a:rPr lang="en-US" dirty="0" err="1"/>
              <a:t>colegii</a:t>
            </a:r>
            <a:r>
              <a:rPr lang="en-US" dirty="0"/>
              <a:t> </a:t>
            </a:r>
            <a:r>
              <a:rPr lang="en-US" dirty="0" err="1"/>
              <a:t>sai</a:t>
            </a:r>
            <a:r>
              <a:rPr lang="en-US" dirty="0"/>
              <a:t> </a:t>
            </a:r>
            <a:r>
              <a:rPr lang="en-US" dirty="0" err="1"/>
              <a:t>arata</a:t>
            </a:r>
            <a:r>
              <a:rPr lang="en-US" dirty="0"/>
              <a:t> ca </a:t>
            </a:r>
            <a:r>
              <a:rPr lang="en-US" dirty="0" err="1"/>
              <a:t>reovirusii</a:t>
            </a:r>
            <a:r>
              <a:rPr lang="en-US" dirty="0"/>
              <a:t>, care sunt </a:t>
            </a:r>
            <a:r>
              <a:rPr lang="en-US" dirty="0" err="1"/>
              <a:t>virusi</a:t>
            </a:r>
            <a:r>
              <a:rPr lang="en-US" dirty="0"/>
              <a:t> </a:t>
            </a:r>
            <a:r>
              <a:rPr lang="en-US" dirty="0" err="1"/>
              <a:t>usori</a:t>
            </a:r>
            <a:r>
              <a:rPr lang="en-US" dirty="0"/>
              <a:t> </a:t>
            </a:r>
            <a:r>
              <a:rPr lang="en-US" dirty="0" err="1"/>
              <a:t>sau</a:t>
            </a:r>
            <a:r>
              <a:rPr lang="en-US" dirty="0"/>
              <a:t> clinic </a:t>
            </a:r>
            <a:r>
              <a:rPr lang="en-US" dirty="0" err="1"/>
              <a:t>silentiosi</a:t>
            </a:r>
            <a:r>
              <a:rPr lang="en-US" dirty="0"/>
              <a:t> </a:t>
            </a:r>
            <a:r>
              <a:rPr lang="en-US" dirty="0" err="1"/>
              <a:t>ce</a:t>
            </a:r>
            <a:r>
              <a:rPr lang="en-US" dirty="0"/>
              <a:t> </a:t>
            </a:r>
            <a:r>
              <a:rPr lang="en-US" dirty="0" err="1"/>
              <a:t>infecteaza</a:t>
            </a:r>
            <a:r>
              <a:rPr lang="en-US" dirty="0"/>
              <a:t> </a:t>
            </a:r>
            <a:r>
              <a:rPr lang="en-US" dirty="0" err="1"/>
              <a:t>oamenii</a:t>
            </a:r>
            <a:r>
              <a:rPr lang="en-US" dirty="0"/>
              <a:t> </a:t>
            </a:r>
            <a:r>
              <a:rPr lang="en-US" dirty="0" err="1"/>
              <a:t>frecvent</a:t>
            </a:r>
            <a:r>
              <a:rPr lang="en-US" dirty="0"/>
              <a:t> pe </a:t>
            </a:r>
            <a:r>
              <a:rPr lang="en-US" dirty="0" err="1"/>
              <a:t>parcursul</a:t>
            </a:r>
            <a:r>
              <a:rPr lang="en-US" dirty="0"/>
              <a:t> </a:t>
            </a:r>
            <a:r>
              <a:rPr lang="en-US" dirty="0" err="1"/>
              <a:t>unei</a:t>
            </a:r>
            <a:r>
              <a:rPr lang="en-US" dirty="0"/>
              <a:t> </a:t>
            </a:r>
            <a:r>
              <a:rPr lang="en-US" dirty="0" err="1"/>
              <a:t>vieti</a:t>
            </a:r>
            <a:r>
              <a:rPr lang="en-US" dirty="0"/>
              <a:t>, </a:t>
            </a:r>
            <a:r>
              <a:rPr lang="en-US" dirty="0" err="1"/>
              <a:t>poate</a:t>
            </a:r>
            <a:r>
              <a:rPr lang="en-US" dirty="0"/>
              <a:t> </a:t>
            </a:r>
            <a:r>
              <a:rPr lang="en-US" dirty="0" err="1"/>
              <a:t>rupe</a:t>
            </a:r>
            <a:r>
              <a:rPr lang="en-US" dirty="0"/>
              <a:t> </a:t>
            </a:r>
            <a:r>
              <a:rPr lang="en-US" dirty="0" err="1"/>
              <a:t>toleranta</a:t>
            </a:r>
            <a:r>
              <a:rPr lang="en-US" dirty="0"/>
              <a:t> la </a:t>
            </a:r>
            <a:r>
              <a:rPr lang="en-US" dirty="0" err="1"/>
              <a:t>proteine</a:t>
            </a:r>
            <a:r>
              <a:rPr lang="en-US" dirty="0"/>
              <a:t> </a:t>
            </a:r>
            <a:r>
              <a:rPr lang="en-US" dirty="0" err="1"/>
              <a:t>dietetice</a:t>
            </a:r>
            <a:r>
              <a:rPr lang="en-US" dirty="0"/>
              <a:t> </a:t>
            </a:r>
            <a:r>
              <a:rPr lang="en-US" dirty="0" err="1"/>
              <a:t>si</a:t>
            </a:r>
            <a:r>
              <a:rPr lang="en-US" dirty="0"/>
              <a:t> </a:t>
            </a:r>
            <a:r>
              <a:rPr lang="en-US" dirty="0" err="1"/>
              <a:t>poate</a:t>
            </a:r>
            <a:r>
              <a:rPr lang="en-US" dirty="0"/>
              <a:t> </a:t>
            </a:r>
            <a:r>
              <a:rPr lang="en-US" dirty="0" err="1"/>
              <a:t>constitui</a:t>
            </a:r>
            <a:r>
              <a:rPr lang="en-US" dirty="0"/>
              <a:t> un </a:t>
            </a:r>
            <a:r>
              <a:rPr lang="en-US" dirty="0" err="1"/>
              <a:t>modificator</a:t>
            </a:r>
            <a:r>
              <a:rPr lang="en-US" dirty="0"/>
              <a:t> de </a:t>
            </a:r>
            <a:r>
              <a:rPr lang="en-US" dirty="0" err="1"/>
              <a:t>mediu</a:t>
            </a:r>
            <a:r>
              <a:rPr lang="en-US" dirty="0"/>
              <a:t> </a:t>
            </a:r>
            <a:r>
              <a:rPr lang="en-US" dirty="0" err="1"/>
              <a:t>pentru</a:t>
            </a:r>
            <a:r>
              <a:rPr lang="en-US" dirty="0"/>
              <a:t> </a:t>
            </a:r>
            <a:r>
              <a:rPr lang="en-US" dirty="0" err="1"/>
              <a:t>dezvoltarea</a:t>
            </a:r>
            <a:r>
              <a:rPr lang="en-US" dirty="0"/>
              <a:t> </a:t>
            </a:r>
            <a:r>
              <a:rPr lang="en-US" dirty="0" err="1"/>
              <a:t>CeD</a:t>
            </a:r>
            <a:r>
              <a:rPr lang="en-US" dirty="0"/>
              <a:t>(</a:t>
            </a:r>
            <a:r>
              <a:rPr lang="en-US" dirty="0" err="1"/>
              <a:t>boala</a:t>
            </a:r>
            <a:r>
              <a:rPr lang="en-US" dirty="0"/>
              <a:t> </a:t>
            </a:r>
            <a:r>
              <a:rPr lang="en-US" dirty="0" err="1"/>
              <a:t>celiaca</a:t>
            </a:r>
            <a:r>
              <a:rPr lang="en-US" dirty="0"/>
              <a:t>). </a:t>
            </a:r>
          </a:p>
          <a:p>
            <a:endParaRPr lang="en-US" dirty="0"/>
          </a:p>
          <a:p>
            <a:endParaRPr lang="en-US" dirty="0"/>
          </a:p>
          <a:p>
            <a:r>
              <a:rPr lang="en-US" dirty="0" err="1"/>
              <a:t>Acest</a:t>
            </a:r>
            <a:r>
              <a:rPr lang="en-US" dirty="0"/>
              <a:t> </a:t>
            </a:r>
            <a:r>
              <a:rPr lang="en-US" dirty="0" err="1"/>
              <a:t>studiu</a:t>
            </a:r>
            <a:r>
              <a:rPr lang="en-US" dirty="0"/>
              <a:t> </a:t>
            </a:r>
            <a:r>
              <a:rPr lang="en-US" dirty="0" err="1"/>
              <a:t>ajută</a:t>
            </a:r>
            <a:r>
              <a:rPr lang="en-US" dirty="0"/>
              <a:t> la </a:t>
            </a:r>
            <a:r>
              <a:rPr lang="en-US" dirty="0" err="1"/>
              <a:t>evidențierea</a:t>
            </a:r>
            <a:r>
              <a:rPr lang="en-US" dirty="0"/>
              <a:t> </a:t>
            </a:r>
            <a:r>
              <a:rPr lang="en-US" dirty="0" err="1"/>
              <a:t>complexității</a:t>
            </a:r>
            <a:r>
              <a:rPr lang="en-US" dirty="0"/>
              <a:t> </a:t>
            </a:r>
            <a:r>
              <a:rPr lang="en-US" dirty="0" err="1"/>
              <a:t>microbiotei</a:t>
            </a:r>
            <a:r>
              <a:rPr lang="en-US" dirty="0"/>
              <a:t> </a:t>
            </a:r>
            <a:r>
              <a:rPr lang="en-US" dirty="0" err="1"/>
              <a:t>intestinale</a:t>
            </a:r>
            <a:r>
              <a:rPr lang="en-US" dirty="0"/>
              <a:t> </a:t>
            </a:r>
            <a:r>
              <a:rPr lang="en-US" dirty="0" err="1"/>
              <a:t>și</a:t>
            </a:r>
            <a:r>
              <a:rPr lang="en-US" dirty="0"/>
              <a:t> a </a:t>
            </a:r>
            <a:r>
              <a:rPr lang="en-US" dirty="0" err="1"/>
              <a:t>efectelor</a:t>
            </a:r>
            <a:r>
              <a:rPr lang="en-US" dirty="0"/>
              <a:t> pe care </a:t>
            </a:r>
            <a:r>
              <a:rPr lang="en-US" dirty="0" err="1"/>
              <a:t>diferitele</a:t>
            </a:r>
            <a:r>
              <a:rPr lang="en-US" dirty="0"/>
              <a:t> sale </a:t>
            </a:r>
            <a:r>
              <a:rPr lang="en-US" dirty="0" err="1"/>
              <a:t>componente</a:t>
            </a:r>
            <a:r>
              <a:rPr lang="en-US" dirty="0"/>
              <a:t> (</a:t>
            </a:r>
            <a:r>
              <a:rPr lang="en-US" dirty="0" err="1"/>
              <a:t>bacterii</a:t>
            </a:r>
            <a:r>
              <a:rPr lang="en-US" dirty="0"/>
              <a:t>, </a:t>
            </a:r>
            <a:r>
              <a:rPr lang="en-US" dirty="0" err="1"/>
              <a:t>viruși</a:t>
            </a:r>
            <a:r>
              <a:rPr lang="en-US" dirty="0"/>
              <a:t>, </a:t>
            </a:r>
            <a:r>
              <a:rPr lang="en-US" dirty="0" err="1"/>
              <a:t>ciuperci</a:t>
            </a:r>
            <a:r>
              <a:rPr lang="en-US" dirty="0"/>
              <a:t>) le au </a:t>
            </a:r>
            <a:r>
              <a:rPr lang="en-US" dirty="0" err="1"/>
              <a:t>asupra</a:t>
            </a:r>
            <a:r>
              <a:rPr lang="en-US" dirty="0"/>
              <a:t> </a:t>
            </a:r>
            <a:r>
              <a:rPr lang="en-US" dirty="0" err="1"/>
              <a:t>imunității</a:t>
            </a:r>
            <a:r>
              <a:rPr lang="en-US" dirty="0"/>
              <a:t> </a:t>
            </a:r>
            <a:r>
              <a:rPr lang="en-US" dirty="0" err="1"/>
              <a:t>gazdei</a:t>
            </a:r>
            <a:r>
              <a:rPr lang="en-US" dirty="0"/>
              <a:t>. </a:t>
            </a:r>
          </a:p>
          <a:p>
            <a:endParaRPr lang="en-US" dirty="0"/>
          </a:p>
          <a:p>
            <a:r>
              <a:rPr lang="en-US" dirty="0" err="1"/>
              <a:t>Aceste</a:t>
            </a:r>
            <a:r>
              <a:rPr lang="en-US" dirty="0"/>
              <a:t> </a:t>
            </a:r>
            <a:r>
              <a:rPr lang="en-US" dirty="0" err="1"/>
              <a:t>rezultate</a:t>
            </a:r>
            <a:r>
              <a:rPr lang="en-US" dirty="0"/>
              <a:t> </a:t>
            </a:r>
            <a:r>
              <a:rPr lang="en-US" dirty="0" err="1"/>
              <a:t>interesante</a:t>
            </a:r>
            <a:r>
              <a:rPr lang="en-US" dirty="0"/>
              <a:t> </a:t>
            </a:r>
            <a:r>
              <a:rPr lang="en-US" dirty="0" err="1"/>
              <a:t>oferă</a:t>
            </a:r>
            <a:r>
              <a:rPr lang="en-US" dirty="0"/>
              <a:t>, de </a:t>
            </a:r>
            <a:r>
              <a:rPr lang="en-US" dirty="0" err="1"/>
              <a:t>asemenea</a:t>
            </a:r>
            <a:r>
              <a:rPr lang="en-US" dirty="0"/>
              <a:t>, </a:t>
            </a:r>
            <a:r>
              <a:rPr lang="en-US" dirty="0" err="1"/>
              <a:t>dovezi</a:t>
            </a:r>
            <a:r>
              <a:rPr lang="en-US" dirty="0"/>
              <a:t> care </a:t>
            </a:r>
            <a:r>
              <a:rPr lang="en-US" dirty="0" err="1"/>
              <a:t>susțin</a:t>
            </a:r>
            <a:r>
              <a:rPr lang="en-US" dirty="0"/>
              <a:t> </a:t>
            </a:r>
            <a:r>
              <a:rPr lang="en-US" dirty="0" err="1"/>
              <a:t>legătura</a:t>
            </a:r>
            <a:r>
              <a:rPr lang="en-US" dirty="0"/>
              <a:t> </a:t>
            </a:r>
            <a:r>
              <a:rPr lang="en-US" dirty="0" err="1"/>
              <a:t>epidemiologică</a:t>
            </a:r>
            <a:r>
              <a:rPr lang="en-US" dirty="0"/>
              <a:t> </a:t>
            </a:r>
            <a:r>
              <a:rPr lang="en-US" dirty="0" err="1"/>
              <a:t>dintre</a:t>
            </a:r>
            <a:r>
              <a:rPr lang="en-US" dirty="0"/>
              <a:t> </a:t>
            </a:r>
            <a:r>
              <a:rPr lang="en-US" dirty="0" err="1"/>
              <a:t>infecții</a:t>
            </a:r>
            <a:r>
              <a:rPr lang="en-US" dirty="0"/>
              <a:t> </a:t>
            </a:r>
            <a:r>
              <a:rPr lang="en-US" dirty="0" err="1"/>
              <a:t>și</a:t>
            </a:r>
            <a:r>
              <a:rPr lang="en-US" dirty="0"/>
              <a:t> </a:t>
            </a:r>
            <a:r>
              <a:rPr lang="en-US" dirty="0" err="1"/>
              <a:t>dezvoltarea</a:t>
            </a:r>
            <a:r>
              <a:rPr lang="en-US" dirty="0"/>
              <a:t> </a:t>
            </a:r>
            <a:r>
              <a:rPr lang="en-US" dirty="0" err="1"/>
              <a:t>CeD</a:t>
            </a:r>
            <a:r>
              <a:rPr lang="en-US" dirty="0"/>
              <a:t>.</a:t>
            </a:r>
          </a:p>
        </p:txBody>
      </p:sp>
    </p:spTree>
    <p:extLst>
      <p:ext uri="{BB962C8B-B14F-4D97-AF65-F5344CB8AC3E}">
        <p14:creationId xmlns:p14="http://schemas.microsoft.com/office/powerpoint/2010/main" val="294223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1FD4F-5A31-4E15-98A4-355EFBD690D2}"/>
              </a:ext>
            </a:extLst>
          </p:cNvPr>
          <p:cNvSpPr/>
          <p:nvPr/>
        </p:nvSpPr>
        <p:spPr>
          <a:xfrm>
            <a:off x="225631" y="58847"/>
            <a:ext cx="10212779" cy="5355312"/>
          </a:xfrm>
          <a:prstGeom prst="rect">
            <a:avLst/>
          </a:prstGeom>
        </p:spPr>
        <p:txBody>
          <a:bodyPr wrap="square">
            <a:spAutoFit/>
          </a:bodyPr>
          <a:lstStyle/>
          <a:p>
            <a:r>
              <a:rPr lang="en-US" dirty="0"/>
              <a:t>Un </a:t>
            </a:r>
            <a:r>
              <a:rPr lang="en-US" dirty="0" err="1"/>
              <a:t>virom</a:t>
            </a:r>
            <a:r>
              <a:rPr lang="en-US" dirty="0"/>
              <a:t> </a:t>
            </a:r>
            <a:r>
              <a:rPr lang="en-US" dirty="0" err="1"/>
              <a:t>sanatos</a:t>
            </a:r>
            <a:r>
              <a:rPr lang="en-US" dirty="0"/>
              <a:t> </a:t>
            </a:r>
            <a:r>
              <a:rPr lang="en-US" dirty="0" err="1"/>
              <a:t>uman</a:t>
            </a:r>
            <a:r>
              <a:rPr lang="en-US" dirty="0"/>
              <a:t> </a:t>
            </a:r>
            <a:r>
              <a:rPr lang="en-US" dirty="0" err="1"/>
              <a:t>este</a:t>
            </a:r>
            <a:r>
              <a:rPr lang="en-US" dirty="0"/>
              <a:t> </a:t>
            </a:r>
            <a:r>
              <a:rPr lang="en-US" dirty="0" err="1"/>
              <a:t>predominat</a:t>
            </a:r>
            <a:r>
              <a:rPr lang="en-US" dirty="0"/>
              <a:t> de </a:t>
            </a:r>
            <a:r>
              <a:rPr lang="en-US" dirty="0" err="1"/>
              <a:t>bacteriofagi</a:t>
            </a:r>
            <a:r>
              <a:rPr lang="en-US" dirty="0"/>
              <a:t>, </a:t>
            </a:r>
            <a:r>
              <a:rPr lang="en-US" dirty="0" err="1"/>
              <a:t>temperat</a:t>
            </a:r>
            <a:endParaRPr lang="en-US" dirty="0"/>
          </a:p>
          <a:p>
            <a:r>
              <a:rPr lang="en-US" dirty="0"/>
              <a:t>dsDNA </a:t>
            </a:r>
            <a:r>
              <a:rPr lang="en-US" dirty="0" err="1"/>
              <a:t>Caudovirales</a:t>
            </a:r>
            <a:r>
              <a:rPr lang="en-US" dirty="0"/>
              <a:t> </a:t>
            </a:r>
            <a:r>
              <a:rPr lang="en-US" dirty="0" err="1"/>
              <a:t>și</a:t>
            </a:r>
            <a:r>
              <a:rPr lang="en-US" dirty="0"/>
              <a:t> </a:t>
            </a:r>
            <a:r>
              <a:rPr lang="en-US" dirty="0" err="1"/>
              <a:t>microviridae</a:t>
            </a:r>
            <a:r>
              <a:rPr lang="en-US" dirty="0"/>
              <a:t> ssDNA care </a:t>
            </a:r>
            <a:r>
              <a:rPr lang="en-US" dirty="0" err="1"/>
              <a:t>infectează</a:t>
            </a:r>
            <a:r>
              <a:rPr lang="en-US" dirty="0"/>
              <a:t> latent </a:t>
            </a:r>
            <a:r>
              <a:rPr lang="en-US" dirty="0" err="1"/>
              <a:t>gazdele</a:t>
            </a:r>
            <a:r>
              <a:rPr lang="en-US" dirty="0"/>
              <a:t> </a:t>
            </a:r>
            <a:r>
              <a:rPr lang="en-US" dirty="0" err="1"/>
              <a:t>lor</a:t>
            </a:r>
            <a:r>
              <a:rPr lang="en-US" dirty="0"/>
              <a:t> </a:t>
            </a:r>
            <a:r>
              <a:rPr lang="en-US" dirty="0" err="1"/>
              <a:t>bacteriene</a:t>
            </a:r>
            <a:endParaRPr lang="en-US" dirty="0"/>
          </a:p>
          <a:p>
            <a:r>
              <a:rPr lang="en-US" dirty="0" err="1"/>
              <a:t>și</a:t>
            </a:r>
            <a:r>
              <a:rPr lang="en-US" dirty="0"/>
              <a:t> </a:t>
            </a:r>
            <a:r>
              <a:rPr lang="en-US" dirty="0" err="1"/>
              <a:t>atunci</a:t>
            </a:r>
            <a:r>
              <a:rPr lang="en-US" dirty="0"/>
              <a:t> </a:t>
            </a:r>
            <a:r>
              <a:rPr lang="en-US" dirty="0" err="1"/>
              <a:t>când</a:t>
            </a:r>
            <a:r>
              <a:rPr lang="en-US" dirty="0"/>
              <a:t> sub stress, </a:t>
            </a:r>
            <a:r>
              <a:rPr lang="en-US" dirty="0" err="1"/>
              <a:t>generează</a:t>
            </a:r>
            <a:r>
              <a:rPr lang="en-US" dirty="0"/>
              <a:t> </a:t>
            </a:r>
            <a:r>
              <a:rPr lang="en-US" dirty="0" err="1"/>
              <a:t>progenii</a:t>
            </a:r>
            <a:r>
              <a:rPr lang="en-US" dirty="0"/>
              <a:t> care pot </a:t>
            </a:r>
            <a:r>
              <a:rPr lang="en-US" dirty="0" err="1"/>
              <a:t>infecta</a:t>
            </a:r>
            <a:r>
              <a:rPr lang="en-US" dirty="0"/>
              <a:t> </a:t>
            </a:r>
            <a:r>
              <a:rPr lang="en-US" dirty="0" err="1"/>
              <a:t>și</a:t>
            </a:r>
            <a:r>
              <a:rPr lang="en-US" dirty="0"/>
              <a:t> </a:t>
            </a:r>
            <a:r>
              <a:rPr lang="en-US" dirty="0" err="1"/>
              <a:t>ucide</a:t>
            </a:r>
            <a:r>
              <a:rPr lang="en-US" dirty="0"/>
              <a:t> </a:t>
            </a:r>
            <a:r>
              <a:rPr lang="en-US" dirty="0" err="1"/>
              <a:t>alte</a:t>
            </a:r>
            <a:r>
              <a:rPr lang="en-US" dirty="0"/>
              <a:t> </a:t>
            </a:r>
            <a:r>
              <a:rPr lang="en-US" dirty="0" err="1"/>
              <a:t>bacterii</a:t>
            </a:r>
            <a:r>
              <a:rPr lang="en-US" dirty="0"/>
              <a:t> .</a:t>
            </a:r>
          </a:p>
          <a:p>
            <a:endParaRPr lang="en-US" dirty="0"/>
          </a:p>
          <a:p>
            <a:r>
              <a:rPr lang="en-US" dirty="0"/>
              <a:t> </a:t>
            </a:r>
            <a:r>
              <a:rPr lang="en-US" dirty="0" err="1"/>
              <a:t>În</a:t>
            </a:r>
            <a:r>
              <a:rPr lang="en-US" dirty="0"/>
              <a:t> </a:t>
            </a:r>
            <a:r>
              <a:rPr lang="en-US" dirty="0" err="1"/>
              <a:t>absența</a:t>
            </a:r>
            <a:r>
              <a:rPr lang="en-US" dirty="0"/>
              <a:t> </a:t>
            </a:r>
            <a:r>
              <a:rPr lang="en-US" dirty="0" err="1"/>
              <a:t>bolii</a:t>
            </a:r>
            <a:r>
              <a:rPr lang="en-US" dirty="0"/>
              <a:t>, </a:t>
            </a:r>
            <a:r>
              <a:rPr lang="en-US" dirty="0" err="1"/>
              <a:t>bacteriofagul</a:t>
            </a:r>
            <a:r>
              <a:rPr lang="en-US" dirty="0"/>
              <a:t> intestinal </a:t>
            </a:r>
            <a:r>
              <a:rPr lang="en-US" dirty="0" err="1"/>
              <a:t>prezintă</a:t>
            </a:r>
            <a:r>
              <a:rPr lang="en-US" dirty="0"/>
              <a:t> o </a:t>
            </a:r>
            <a:r>
              <a:rPr lang="en-US" dirty="0" err="1"/>
              <a:t>diversitate</a:t>
            </a:r>
            <a:r>
              <a:rPr lang="en-US" dirty="0"/>
              <a:t> </a:t>
            </a:r>
            <a:r>
              <a:rPr lang="en-US" dirty="0" err="1"/>
              <a:t>sigură</a:t>
            </a:r>
            <a:r>
              <a:rPr lang="en-US" dirty="0"/>
              <a:t> </a:t>
            </a:r>
            <a:r>
              <a:rPr lang="en-US" dirty="0" err="1"/>
              <a:t>între</a:t>
            </a:r>
            <a:r>
              <a:rPr lang="en-US" dirty="0"/>
              <a:t> </a:t>
            </a:r>
            <a:r>
              <a:rPr lang="en-US" dirty="0" err="1"/>
              <a:t>indivizi</a:t>
            </a:r>
            <a:r>
              <a:rPr lang="en-US" dirty="0"/>
              <a:t> </a:t>
            </a:r>
            <a:r>
              <a:rPr lang="en-US" dirty="0" err="1"/>
              <a:t>și</a:t>
            </a:r>
            <a:r>
              <a:rPr lang="en-US" dirty="0"/>
              <a:t> sunt </a:t>
            </a:r>
            <a:r>
              <a:rPr lang="en-US" dirty="0" err="1"/>
              <a:t>stabili</a:t>
            </a:r>
            <a:r>
              <a:rPr lang="en-US" dirty="0"/>
              <a:t> </a:t>
            </a:r>
            <a:r>
              <a:rPr lang="en-US" dirty="0" err="1"/>
              <a:t>în</a:t>
            </a:r>
            <a:r>
              <a:rPr lang="en-US" dirty="0"/>
              <a:t> </a:t>
            </a:r>
            <a:r>
              <a:rPr lang="en-US" dirty="0" err="1"/>
              <a:t>timp</a:t>
            </a:r>
            <a:r>
              <a:rPr lang="en-US" dirty="0"/>
              <a:t> . </a:t>
            </a:r>
          </a:p>
          <a:p>
            <a:endParaRPr lang="en-US" dirty="0"/>
          </a:p>
          <a:p>
            <a:r>
              <a:rPr lang="en-US" dirty="0" err="1"/>
              <a:t>Bacteriofagii</a:t>
            </a:r>
            <a:r>
              <a:rPr lang="en-US" dirty="0"/>
              <a:t> pot </a:t>
            </a:r>
            <a:r>
              <a:rPr lang="en-US" dirty="0" err="1"/>
              <a:t>adera</a:t>
            </a:r>
            <a:r>
              <a:rPr lang="en-US" dirty="0"/>
              <a:t> la </a:t>
            </a:r>
            <a:r>
              <a:rPr lang="en-US" dirty="0" err="1"/>
              <a:t>mucusul</a:t>
            </a:r>
            <a:r>
              <a:rPr lang="en-US" dirty="0"/>
              <a:t> </a:t>
            </a:r>
            <a:r>
              <a:rPr lang="en-US" dirty="0" err="1"/>
              <a:t>gazdă</a:t>
            </a:r>
            <a:r>
              <a:rPr lang="en-US" dirty="0"/>
              <a:t> </a:t>
            </a:r>
            <a:r>
              <a:rPr lang="en-US" dirty="0" err="1"/>
              <a:t>oferind</a:t>
            </a:r>
            <a:r>
              <a:rPr lang="en-US" dirty="0"/>
              <a:t> o </a:t>
            </a:r>
            <a:r>
              <a:rPr lang="en-US" dirty="0" err="1"/>
              <a:t>imunitate</a:t>
            </a:r>
            <a:r>
              <a:rPr lang="en-US" dirty="0"/>
              <a:t> non-</a:t>
            </a:r>
            <a:r>
              <a:rPr lang="en-US" dirty="0" err="1"/>
              <a:t>gazdă</a:t>
            </a:r>
            <a:r>
              <a:rPr lang="en-US" dirty="0"/>
              <a:t>, </a:t>
            </a:r>
            <a:r>
              <a:rPr lang="en-US" dirty="0" err="1"/>
              <a:t>ținând</a:t>
            </a:r>
            <a:r>
              <a:rPr lang="en-US" dirty="0"/>
              <a:t> sub control </a:t>
            </a:r>
            <a:r>
              <a:rPr lang="en-US" dirty="0" err="1"/>
              <a:t>cavitatea</a:t>
            </a:r>
            <a:r>
              <a:rPr lang="en-US" dirty="0"/>
              <a:t> </a:t>
            </a:r>
            <a:r>
              <a:rPr lang="en-US" dirty="0" err="1"/>
              <a:t>intestinală</a:t>
            </a:r>
            <a:r>
              <a:rPr lang="en-US" dirty="0"/>
              <a:t>.</a:t>
            </a:r>
          </a:p>
          <a:p>
            <a:endParaRPr lang="en-US" dirty="0"/>
          </a:p>
          <a:p>
            <a:r>
              <a:rPr lang="en-US" dirty="0" err="1"/>
              <a:t>Materiile</a:t>
            </a:r>
            <a:r>
              <a:rPr lang="en-US" dirty="0"/>
              <a:t> </a:t>
            </a:r>
            <a:r>
              <a:rPr lang="en-US" dirty="0" err="1"/>
              <a:t>fecale</a:t>
            </a:r>
            <a:endParaRPr lang="en-US" dirty="0"/>
          </a:p>
          <a:p>
            <a:r>
              <a:rPr lang="en-US" dirty="0" err="1"/>
              <a:t>Transplantul</a:t>
            </a:r>
            <a:r>
              <a:rPr lang="en-US" dirty="0"/>
              <a:t> de </a:t>
            </a:r>
            <a:r>
              <a:rPr lang="en-US" dirty="0" err="1"/>
              <a:t>microfibre</a:t>
            </a:r>
            <a:r>
              <a:rPr lang="en-US" dirty="0"/>
              <a:t> (FMT), </a:t>
            </a:r>
            <a:r>
              <a:rPr lang="en-US" dirty="0" err="1"/>
              <a:t>în</a:t>
            </a:r>
            <a:r>
              <a:rPr lang="en-US" dirty="0"/>
              <a:t> </a:t>
            </a:r>
            <a:r>
              <a:rPr lang="en-US" dirty="0" err="1"/>
              <a:t>cazul</a:t>
            </a:r>
            <a:r>
              <a:rPr lang="en-US" dirty="0"/>
              <a:t> </a:t>
            </a:r>
            <a:r>
              <a:rPr lang="en-US" dirty="0" err="1"/>
              <a:t>infecției</a:t>
            </a:r>
            <a:r>
              <a:rPr lang="en-US" dirty="0"/>
              <a:t> cu Clostridium </a:t>
            </a:r>
            <a:r>
              <a:rPr lang="en-US" dirty="0" err="1"/>
              <a:t>dificile</a:t>
            </a:r>
            <a:r>
              <a:rPr lang="en-US" dirty="0"/>
              <a:t> , </a:t>
            </a:r>
            <a:r>
              <a:rPr lang="en-US" dirty="0" err="1"/>
              <a:t>arata</a:t>
            </a:r>
            <a:r>
              <a:rPr lang="en-US" dirty="0"/>
              <a:t> </a:t>
            </a:r>
            <a:r>
              <a:rPr lang="en-US" dirty="0" err="1"/>
              <a:t>ca,atunci</a:t>
            </a:r>
            <a:r>
              <a:rPr lang="en-US" dirty="0"/>
              <a:t> </a:t>
            </a:r>
            <a:r>
              <a:rPr lang="en-US" dirty="0" err="1"/>
              <a:t>când</a:t>
            </a:r>
            <a:r>
              <a:rPr lang="en-US" dirty="0"/>
              <a:t> au </a:t>
            </a:r>
            <a:r>
              <a:rPr lang="en-US" dirty="0" err="1"/>
              <a:t>fost</a:t>
            </a:r>
            <a:r>
              <a:rPr lang="en-US" dirty="0"/>
              <a:t> </a:t>
            </a:r>
            <a:r>
              <a:rPr lang="en-US" dirty="0" err="1"/>
              <a:t>transferate</a:t>
            </a:r>
            <a:r>
              <a:rPr lang="en-US" dirty="0"/>
              <a:t> </a:t>
            </a:r>
            <a:r>
              <a:rPr lang="en-US" dirty="0" err="1"/>
              <a:t>mai</a:t>
            </a:r>
            <a:r>
              <a:rPr lang="en-US" dirty="0"/>
              <a:t> </a:t>
            </a:r>
            <a:r>
              <a:rPr lang="en-US" dirty="0" err="1"/>
              <a:t>multe</a:t>
            </a:r>
            <a:r>
              <a:rPr lang="en-US" dirty="0"/>
              <a:t> </a:t>
            </a:r>
            <a:r>
              <a:rPr lang="en-US" dirty="0" err="1"/>
              <a:t>taxe</a:t>
            </a:r>
            <a:r>
              <a:rPr lang="en-US" dirty="0"/>
              <a:t> de </a:t>
            </a:r>
            <a:r>
              <a:rPr lang="en-US" dirty="0" err="1"/>
              <a:t>fagi</a:t>
            </a:r>
            <a:r>
              <a:rPr lang="en-US" dirty="0"/>
              <a:t> de la donator la recipient, s-au </a:t>
            </a:r>
            <a:r>
              <a:rPr lang="en-US" dirty="0" err="1"/>
              <a:t>obtinut</a:t>
            </a:r>
            <a:r>
              <a:rPr lang="en-US" dirty="0"/>
              <a:t> </a:t>
            </a:r>
            <a:r>
              <a:rPr lang="en-US" dirty="0" err="1"/>
              <a:t>rezultate</a:t>
            </a:r>
            <a:r>
              <a:rPr lang="en-US" dirty="0"/>
              <a:t> positive ale </a:t>
            </a:r>
            <a:r>
              <a:rPr lang="en-US" dirty="0" err="1"/>
              <a:t>tratamentului</a:t>
            </a:r>
            <a:r>
              <a:rPr lang="en-US" dirty="0"/>
              <a:t> ,</a:t>
            </a:r>
            <a:r>
              <a:rPr lang="en-US" dirty="0" err="1"/>
              <a:t>dar</a:t>
            </a:r>
            <a:r>
              <a:rPr lang="en-US" dirty="0"/>
              <a:t> a </a:t>
            </a:r>
            <a:r>
              <a:rPr lang="en-US" dirty="0" err="1"/>
              <a:t>fost</a:t>
            </a:r>
            <a:r>
              <a:rPr lang="en-US" dirty="0"/>
              <a:t> </a:t>
            </a:r>
            <a:r>
              <a:rPr lang="en-US" dirty="0" err="1"/>
              <a:t>observat</a:t>
            </a:r>
            <a:r>
              <a:rPr lang="en-US" dirty="0"/>
              <a:t> </a:t>
            </a:r>
            <a:r>
              <a:rPr lang="en-US" dirty="0" err="1"/>
              <a:t>și</a:t>
            </a:r>
            <a:r>
              <a:rPr lang="en-US" dirty="0"/>
              <a:t> </a:t>
            </a:r>
            <a:r>
              <a:rPr lang="en-US" dirty="0" err="1"/>
              <a:t>că</a:t>
            </a:r>
            <a:r>
              <a:rPr lang="en-US" dirty="0"/>
              <a:t> </a:t>
            </a:r>
            <a:r>
              <a:rPr lang="en-US" dirty="0" err="1"/>
              <a:t>bogăția</a:t>
            </a:r>
            <a:r>
              <a:rPr lang="en-US" dirty="0"/>
              <a:t> de </a:t>
            </a:r>
            <a:r>
              <a:rPr lang="en-US" dirty="0" err="1"/>
              <a:t>bacteriofag</a:t>
            </a:r>
            <a:r>
              <a:rPr lang="en-US" dirty="0"/>
              <a:t> fecal a </a:t>
            </a:r>
            <a:r>
              <a:rPr lang="en-US" dirty="0" err="1"/>
              <a:t>donatorului</a:t>
            </a:r>
            <a:r>
              <a:rPr lang="en-US" dirty="0"/>
              <a:t> </a:t>
            </a:r>
            <a:r>
              <a:rPr lang="en-US" dirty="0" err="1"/>
              <a:t>poate</a:t>
            </a:r>
            <a:r>
              <a:rPr lang="en-US" dirty="0"/>
              <a:t> </a:t>
            </a:r>
            <a:r>
              <a:rPr lang="en-US" dirty="0" err="1"/>
              <a:t>să</a:t>
            </a:r>
            <a:r>
              <a:rPr lang="en-US" dirty="0"/>
              <a:t> fie </a:t>
            </a:r>
            <a:r>
              <a:rPr lang="en-US" dirty="0" err="1"/>
              <a:t>ineluctabilă</a:t>
            </a:r>
            <a:r>
              <a:rPr lang="en-US" dirty="0"/>
              <a:t>( de </a:t>
            </a:r>
            <a:r>
              <a:rPr lang="en-US" dirty="0" err="1"/>
              <a:t>neinlaturat</a:t>
            </a:r>
            <a:r>
              <a:rPr lang="en-US" dirty="0"/>
              <a:t>, </a:t>
            </a:r>
            <a:r>
              <a:rPr lang="en-US" dirty="0" err="1"/>
              <a:t>sau</a:t>
            </a:r>
            <a:r>
              <a:rPr lang="en-US" dirty="0"/>
              <a:t> </a:t>
            </a:r>
            <a:r>
              <a:rPr lang="en-US" dirty="0" err="1"/>
              <a:t>singura</a:t>
            </a:r>
            <a:r>
              <a:rPr lang="en-US" dirty="0"/>
              <a:t> </a:t>
            </a:r>
            <a:r>
              <a:rPr lang="en-US" dirty="0" err="1"/>
              <a:t>alternativ</a:t>
            </a:r>
            <a:r>
              <a:rPr lang="en-US" dirty="0"/>
              <a:t>) , </a:t>
            </a:r>
            <a:r>
              <a:rPr lang="en-US" dirty="0" err="1"/>
              <a:t>indicând</a:t>
            </a:r>
            <a:r>
              <a:rPr lang="en-US" dirty="0"/>
              <a:t> </a:t>
            </a:r>
            <a:r>
              <a:rPr lang="en-US" dirty="0" err="1"/>
              <a:t>semnificația</a:t>
            </a:r>
            <a:r>
              <a:rPr lang="en-US" dirty="0"/>
              <a:t> </a:t>
            </a:r>
            <a:r>
              <a:rPr lang="en-US" dirty="0" err="1"/>
              <a:t>fagomei</a:t>
            </a:r>
            <a:r>
              <a:rPr lang="en-US" dirty="0"/>
              <a:t> </a:t>
            </a:r>
            <a:r>
              <a:rPr lang="en-US" dirty="0" err="1"/>
              <a:t>intestinului</a:t>
            </a:r>
            <a:r>
              <a:rPr lang="en-US" dirty="0"/>
              <a:t> </a:t>
            </a:r>
            <a:r>
              <a:rPr lang="en-US" dirty="0" err="1"/>
              <a:t>în</a:t>
            </a:r>
            <a:r>
              <a:rPr lang="en-US" dirty="0"/>
              <a:t> </a:t>
            </a:r>
            <a:r>
              <a:rPr lang="en-US" dirty="0" err="1"/>
              <a:t>sănătatea</a:t>
            </a:r>
            <a:r>
              <a:rPr lang="en-US" dirty="0"/>
              <a:t> </a:t>
            </a:r>
            <a:r>
              <a:rPr lang="en-US" dirty="0" err="1"/>
              <a:t>umană</a:t>
            </a:r>
            <a:r>
              <a:rPr lang="en-US" dirty="0"/>
              <a:t>.</a:t>
            </a:r>
          </a:p>
          <a:p>
            <a:endParaRPr lang="en-US" dirty="0"/>
          </a:p>
          <a:p>
            <a:r>
              <a:rPr lang="en-US" dirty="0"/>
              <a:t> </a:t>
            </a:r>
            <a:r>
              <a:rPr lang="en-US" dirty="0" err="1"/>
              <a:t>În</a:t>
            </a:r>
            <a:r>
              <a:rPr lang="en-US" dirty="0"/>
              <a:t> plus, </a:t>
            </a:r>
            <a:r>
              <a:rPr lang="en-US" dirty="0" err="1"/>
              <a:t>cercetatorii</a:t>
            </a:r>
            <a:r>
              <a:rPr lang="en-US" dirty="0"/>
              <a:t> </a:t>
            </a:r>
            <a:r>
              <a:rPr lang="en-US" dirty="0" err="1"/>
              <a:t>incearca</a:t>
            </a:r>
            <a:r>
              <a:rPr lang="en-US" dirty="0"/>
              <a:t> </a:t>
            </a:r>
            <a:r>
              <a:rPr lang="en-US" dirty="0" err="1"/>
              <a:t>acum</a:t>
            </a:r>
            <a:r>
              <a:rPr lang="en-US" dirty="0"/>
              <a:t> </a:t>
            </a:r>
            <a:r>
              <a:rPr lang="en-US" dirty="0" err="1"/>
              <a:t>noi</a:t>
            </a:r>
            <a:r>
              <a:rPr lang="en-US" dirty="0"/>
              <a:t> </a:t>
            </a:r>
            <a:r>
              <a:rPr lang="en-US" dirty="0" err="1"/>
              <a:t>strategii</a:t>
            </a:r>
            <a:r>
              <a:rPr lang="en-US" dirty="0"/>
              <a:t> </a:t>
            </a:r>
            <a:r>
              <a:rPr lang="en-US" dirty="0" err="1"/>
              <a:t>terapeutice</a:t>
            </a:r>
            <a:r>
              <a:rPr lang="en-US" dirty="0"/>
              <a:t> </a:t>
            </a:r>
            <a:r>
              <a:rPr lang="en-US" dirty="0" err="1"/>
              <a:t>complementar</a:t>
            </a:r>
            <a:r>
              <a:rPr lang="en-US" dirty="0"/>
              <a:t> cu </a:t>
            </a:r>
            <a:r>
              <a:rPr lang="en-US" dirty="0" err="1"/>
              <a:t>antibioticele</a:t>
            </a:r>
            <a:r>
              <a:rPr lang="en-US" dirty="0"/>
              <a:t>, </a:t>
            </a:r>
            <a:r>
              <a:rPr lang="en-US" dirty="0" err="1"/>
              <a:t>folosind</a:t>
            </a:r>
            <a:r>
              <a:rPr lang="en-US" dirty="0"/>
              <a:t> </a:t>
            </a:r>
            <a:r>
              <a:rPr lang="en-US" dirty="0" err="1"/>
              <a:t>fagii</a:t>
            </a:r>
            <a:r>
              <a:rPr lang="en-US" dirty="0"/>
              <a:t>, </a:t>
            </a:r>
            <a:r>
              <a:rPr lang="en-US" dirty="0" err="1"/>
              <a:t>deși</a:t>
            </a:r>
            <a:r>
              <a:rPr lang="en-US" dirty="0"/>
              <a:t> </a:t>
            </a:r>
            <a:r>
              <a:rPr lang="en-US" dirty="0" err="1"/>
              <a:t>rezultatele</a:t>
            </a:r>
            <a:r>
              <a:rPr lang="en-US" dirty="0"/>
              <a:t> sunt </a:t>
            </a:r>
            <a:r>
              <a:rPr lang="en-US" dirty="0" err="1"/>
              <a:t>încă</a:t>
            </a:r>
            <a:r>
              <a:rPr lang="en-US" dirty="0"/>
              <a:t> </a:t>
            </a:r>
            <a:r>
              <a:rPr lang="en-US" dirty="0" err="1"/>
              <a:t>incerte</a:t>
            </a:r>
            <a:r>
              <a:rPr lang="en-US" dirty="0"/>
              <a:t>, in </a:t>
            </a:r>
            <a:r>
              <a:rPr lang="en-US" dirty="0" err="1"/>
              <a:t>unele</a:t>
            </a:r>
            <a:r>
              <a:rPr lang="en-US" dirty="0"/>
              <a:t> </a:t>
            </a:r>
            <a:r>
              <a:rPr lang="en-US" dirty="0" err="1"/>
              <a:t>cazuri</a:t>
            </a:r>
            <a:r>
              <a:rPr lang="en-US" dirty="0"/>
              <a:t> .</a:t>
            </a:r>
          </a:p>
        </p:txBody>
      </p:sp>
    </p:spTree>
    <p:extLst>
      <p:ext uri="{BB962C8B-B14F-4D97-AF65-F5344CB8AC3E}">
        <p14:creationId xmlns:p14="http://schemas.microsoft.com/office/powerpoint/2010/main" val="655298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55D291-9D59-4825-8789-99511A97FF0F}"/>
              </a:ext>
            </a:extLst>
          </p:cNvPr>
          <p:cNvSpPr/>
          <p:nvPr/>
        </p:nvSpPr>
        <p:spPr>
          <a:xfrm>
            <a:off x="132522" y="169350"/>
            <a:ext cx="10842172" cy="5909310"/>
          </a:xfrm>
          <a:prstGeom prst="rect">
            <a:avLst/>
          </a:prstGeom>
        </p:spPr>
        <p:txBody>
          <a:bodyPr wrap="square">
            <a:spAutoFit/>
          </a:bodyPr>
          <a:lstStyle/>
          <a:p>
            <a:r>
              <a:rPr lang="en-US" dirty="0"/>
              <a:t> O </a:t>
            </a:r>
            <a:r>
              <a:rPr lang="en-US" dirty="0" err="1"/>
              <a:t>serie</a:t>
            </a:r>
            <a:r>
              <a:rPr lang="en-US" dirty="0"/>
              <a:t> de </a:t>
            </a:r>
            <a:r>
              <a:rPr lang="en-US" dirty="0" err="1"/>
              <a:t>experimente</a:t>
            </a:r>
            <a:r>
              <a:rPr lang="en-US" dirty="0"/>
              <a:t> au </a:t>
            </a:r>
            <a:r>
              <a:rPr lang="en-US" dirty="0" err="1"/>
              <a:t>infectat</a:t>
            </a:r>
            <a:r>
              <a:rPr lang="en-US" dirty="0"/>
              <a:t> </a:t>
            </a:r>
            <a:r>
              <a:rPr lang="en-US" dirty="0" err="1"/>
              <a:t>soareci</a:t>
            </a:r>
            <a:r>
              <a:rPr lang="en-US" dirty="0"/>
              <a:t> cu </a:t>
            </a:r>
            <a:r>
              <a:rPr lang="en-US" dirty="0" err="1"/>
              <a:t>doua</a:t>
            </a:r>
            <a:r>
              <a:rPr lang="en-US" dirty="0"/>
              <a:t> </a:t>
            </a:r>
            <a:r>
              <a:rPr lang="en-US" dirty="0" err="1"/>
              <a:t>tulpini</a:t>
            </a:r>
            <a:r>
              <a:rPr lang="en-US" dirty="0"/>
              <a:t> </a:t>
            </a:r>
            <a:r>
              <a:rPr lang="en-US" dirty="0" err="1"/>
              <a:t>diferite</a:t>
            </a:r>
            <a:r>
              <a:rPr lang="en-US" dirty="0"/>
              <a:t> de reovirus. </a:t>
            </a:r>
            <a:r>
              <a:rPr lang="en-US" dirty="0" err="1"/>
              <a:t>În</a:t>
            </a:r>
            <a:r>
              <a:rPr lang="en-US" dirty="0"/>
              <a:t> </a:t>
            </a:r>
            <a:r>
              <a:rPr lang="en-US" dirty="0" err="1"/>
              <a:t>timp</a:t>
            </a:r>
            <a:r>
              <a:rPr lang="en-US" dirty="0"/>
              <a:t> </a:t>
            </a:r>
            <a:r>
              <a:rPr lang="en-US" dirty="0" err="1"/>
              <a:t>ce</a:t>
            </a:r>
            <a:r>
              <a:rPr lang="en-US" dirty="0"/>
              <a:t> </a:t>
            </a:r>
            <a:r>
              <a:rPr lang="en-US" dirty="0" err="1"/>
              <a:t>ambele</a:t>
            </a:r>
            <a:r>
              <a:rPr lang="en-US" dirty="0"/>
              <a:t> </a:t>
            </a:r>
            <a:r>
              <a:rPr lang="en-US" dirty="0" err="1"/>
              <a:t>tulpini</a:t>
            </a:r>
            <a:r>
              <a:rPr lang="en-US" dirty="0"/>
              <a:t> au </a:t>
            </a:r>
            <a:r>
              <a:rPr lang="en-US" dirty="0" err="1"/>
              <a:t>infectat</a:t>
            </a:r>
            <a:r>
              <a:rPr lang="en-US" dirty="0"/>
              <a:t> </a:t>
            </a:r>
            <a:r>
              <a:rPr lang="en-US" dirty="0" err="1"/>
              <a:t>intestinul</a:t>
            </a:r>
            <a:r>
              <a:rPr lang="en-US" dirty="0"/>
              <a:t>, au </a:t>
            </a:r>
            <a:r>
              <a:rPr lang="en-US" dirty="0" err="1"/>
              <a:t>provocat</a:t>
            </a:r>
            <a:r>
              <a:rPr lang="en-US" dirty="0"/>
              <a:t> </a:t>
            </a:r>
            <a:r>
              <a:rPr lang="en-US" dirty="0" err="1"/>
              <a:t>imunitate</a:t>
            </a:r>
            <a:r>
              <a:rPr lang="en-US" dirty="0"/>
              <a:t> </a:t>
            </a:r>
            <a:r>
              <a:rPr lang="en-US" dirty="0" err="1"/>
              <a:t>protectoare</a:t>
            </a:r>
            <a:r>
              <a:rPr lang="en-US" dirty="0"/>
              <a:t> </a:t>
            </a:r>
            <a:r>
              <a:rPr lang="en-US" dirty="0" err="1"/>
              <a:t>și</a:t>
            </a:r>
            <a:r>
              <a:rPr lang="en-US" dirty="0"/>
              <a:t> au </a:t>
            </a:r>
            <a:r>
              <a:rPr lang="en-US" dirty="0" err="1"/>
              <a:t>fost</a:t>
            </a:r>
            <a:r>
              <a:rPr lang="en-US" dirty="0"/>
              <a:t> eliminate, au </a:t>
            </a:r>
            <a:r>
              <a:rPr lang="en-US" dirty="0" err="1"/>
              <a:t>modulat</a:t>
            </a:r>
            <a:r>
              <a:rPr lang="en-US" dirty="0"/>
              <a:t> </a:t>
            </a:r>
            <a:r>
              <a:rPr lang="en-US" dirty="0" err="1"/>
              <a:t>diferențiat</a:t>
            </a:r>
            <a:r>
              <a:rPr lang="en-US" dirty="0"/>
              <a:t> </a:t>
            </a:r>
            <a:r>
              <a:rPr lang="en-US" dirty="0" err="1"/>
              <a:t>răspunsurile</a:t>
            </a:r>
            <a:r>
              <a:rPr lang="en-US" dirty="0"/>
              <a:t> </a:t>
            </a:r>
            <a:r>
              <a:rPr lang="en-US" dirty="0" err="1"/>
              <a:t>imune</a:t>
            </a:r>
            <a:r>
              <a:rPr lang="en-US" dirty="0"/>
              <a:t> la </a:t>
            </a:r>
            <a:r>
              <a:rPr lang="en-US" dirty="0" err="1"/>
              <a:t>proteinele</a:t>
            </a:r>
            <a:r>
              <a:rPr lang="en-US" dirty="0"/>
              <a:t> </a:t>
            </a:r>
            <a:r>
              <a:rPr lang="en-US" dirty="0" err="1"/>
              <a:t>dietetice</a:t>
            </a:r>
            <a:r>
              <a:rPr lang="en-US" dirty="0"/>
              <a:t> din </a:t>
            </a:r>
            <a:r>
              <a:rPr lang="en-US" dirty="0" err="1"/>
              <a:t>intestin</a:t>
            </a:r>
            <a:r>
              <a:rPr lang="en-US" dirty="0"/>
              <a:t>. </a:t>
            </a:r>
          </a:p>
          <a:p>
            <a:endParaRPr lang="en-US" dirty="0"/>
          </a:p>
          <a:p>
            <a:r>
              <a:rPr lang="en-US" dirty="0" err="1"/>
              <a:t>Tulpina</a:t>
            </a:r>
            <a:r>
              <a:rPr lang="en-US" dirty="0"/>
              <a:t> TIL a </a:t>
            </a:r>
            <a:r>
              <a:rPr lang="en-US" dirty="0" err="1"/>
              <a:t>reovirusului</a:t>
            </a:r>
            <a:r>
              <a:rPr lang="en-US" dirty="0"/>
              <a:t> a </a:t>
            </a:r>
            <a:r>
              <a:rPr lang="en-US" dirty="0" err="1"/>
              <a:t>indus</a:t>
            </a:r>
            <a:r>
              <a:rPr lang="en-US" dirty="0"/>
              <a:t> </a:t>
            </a:r>
            <a:r>
              <a:rPr lang="en-US" dirty="0" err="1"/>
              <a:t>schimbări</a:t>
            </a:r>
            <a:r>
              <a:rPr lang="en-US" dirty="0"/>
              <a:t> </a:t>
            </a:r>
            <a:r>
              <a:rPr lang="en-US" dirty="0" err="1"/>
              <a:t>transcripționale</a:t>
            </a:r>
            <a:r>
              <a:rPr lang="en-US" dirty="0"/>
              <a:t> </a:t>
            </a:r>
            <a:r>
              <a:rPr lang="en-US" dirty="0" err="1"/>
              <a:t>extinse</a:t>
            </a:r>
            <a:r>
              <a:rPr lang="en-US" dirty="0"/>
              <a:t> </a:t>
            </a:r>
            <a:r>
              <a:rPr lang="en-US" dirty="0" err="1"/>
              <a:t>în</a:t>
            </a:r>
            <a:r>
              <a:rPr lang="en-US" dirty="0"/>
              <a:t> </a:t>
            </a:r>
            <a:r>
              <a:rPr lang="en-US" dirty="0" err="1"/>
              <a:t>ganglionii</a:t>
            </a:r>
            <a:r>
              <a:rPr lang="en-US" dirty="0"/>
              <a:t> </a:t>
            </a:r>
            <a:r>
              <a:rPr lang="en-US" dirty="0" err="1"/>
              <a:t>limfatici</a:t>
            </a:r>
            <a:r>
              <a:rPr lang="en-US" dirty="0"/>
              <a:t> </a:t>
            </a:r>
            <a:r>
              <a:rPr lang="en-US" dirty="0" err="1"/>
              <a:t>mezenterici</a:t>
            </a:r>
            <a:r>
              <a:rPr lang="en-US" dirty="0"/>
              <a:t>, </a:t>
            </a:r>
            <a:r>
              <a:rPr lang="en-US" dirty="0" err="1"/>
              <a:t>locul</a:t>
            </a:r>
            <a:r>
              <a:rPr lang="en-US" dirty="0"/>
              <a:t> </a:t>
            </a:r>
            <a:r>
              <a:rPr lang="en-US" dirty="0" err="1"/>
              <a:t>în</a:t>
            </a:r>
            <a:r>
              <a:rPr lang="en-US" dirty="0"/>
              <a:t> care sunt </a:t>
            </a:r>
            <a:r>
              <a:rPr lang="en-US" dirty="0" err="1"/>
              <a:t>induse</a:t>
            </a:r>
            <a:r>
              <a:rPr lang="en-US" dirty="0"/>
              <a:t> </a:t>
            </a:r>
            <a:r>
              <a:rPr lang="en-US" dirty="0" err="1"/>
              <a:t>răspunsurile</a:t>
            </a:r>
            <a:r>
              <a:rPr lang="en-US" dirty="0"/>
              <a:t> </a:t>
            </a:r>
            <a:r>
              <a:rPr lang="en-US" dirty="0" err="1"/>
              <a:t>imune</a:t>
            </a:r>
            <a:r>
              <a:rPr lang="en-US" dirty="0"/>
              <a:t> la </a:t>
            </a:r>
            <a:r>
              <a:rPr lang="en-US" dirty="0" err="1"/>
              <a:t>antigeni</a:t>
            </a:r>
            <a:r>
              <a:rPr lang="en-US" dirty="0"/>
              <a:t> </a:t>
            </a:r>
            <a:r>
              <a:rPr lang="en-US" dirty="0" err="1"/>
              <a:t>dietetici</a:t>
            </a:r>
            <a:r>
              <a:rPr lang="en-US" dirty="0"/>
              <a:t>.</a:t>
            </a:r>
          </a:p>
          <a:p>
            <a:endParaRPr lang="en-US" dirty="0"/>
          </a:p>
          <a:p>
            <a:r>
              <a:rPr lang="en-US" dirty="0" err="1"/>
              <a:t>Acest</a:t>
            </a:r>
            <a:r>
              <a:rPr lang="en-US" dirty="0"/>
              <a:t> </a:t>
            </a:r>
            <a:r>
              <a:rPr lang="en-US" dirty="0" err="1"/>
              <a:t>lucru</a:t>
            </a:r>
            <a:r>
              <a:rPr lang="en-US" dirty="0"/>
              <a:t> a </a:t>
            </a:r>
            <a:r>
              <a:rPr lang="en-US" dirty="0" err="1"/>
              <a:t>fost</a:t>
            </a:r>
            <a:r>
              <a:rPr lang="en-US" dirty="0"/>
              <a:t> </a:t>
            </a:r>
            <a:r>
              <a:rPr lang="en-US" dirty="0" err="1"/>
              <a:t>asociat</a:t>
            </a:r>
            <a:r>
              <a:rPr lang="en-US" dirty="0"/>
              <a:t> cu o </a:t>
            </a:r>
            <a:r>
              <a:rPr lang="en-US" dirty="0" err="1"/>
              <a:t>creștere</a:t>
            </a:r>
            <a:r>
              <a:rPr lang="en-US" dirty="0"/>
              <a:t> a </a:t>
            </a:r>
            <a:r>
              <a:rPr lang="en-US" dirty="0" err="1"/>
              <a:t>celulelor</a:t>
            </a:r>
            <a:r>
              <a:rPr lang="en-US" dirty="0"/>
              <a:t> </a:t>
            </a:r>
            <a:r>
              <a:rPr lang="en-US" dirty="0" err="1"/>
              <a:t>dendritice</a:t>
            </a:r>
            <a:r>
              <a:rPr lang="en-US" dirty="0"/>
              <a:t> </a:t>
            </a:r>
            <a:r>
              <a:rPr lang="en-US" dirty="0" err="1"/>
              <a:t>proinflamatorii</a:t>
            </a:r>
            <a:r>
              <a:rPr lang="en-US" dirty="0"/>
              <a:t> care </a:t>
            </a:r>
            <a:r>
              <a:rPr lang="en-US" dirty="0" err="1"/>
              <a:t>captează</a:t>
            </a:r>
            <a:r>
              <a:rPr lang="en-US" dirty="0"/>
              <a:t> </a:t>
            </a:r>
            <a:r>
              <a:rPr lang="en-US" dirty="0" err="1"/>
              <a:t>antigeni</a:t>
            </a:r>
            <a:r>
              <a:rPr lang="en-US" dirty="0"/>
              <a:t> </a:t>
            </a:r>
            <a:r>
              <a:rPr lang="en-US" dirty="0" err="1"/>
              <a:t>alimentari</a:t>
            </a:r>
            <a:r>
              <a:rPr lang="en-US" dirty="0"/>
              <a:t> </a:t>
            </a:r>
            <a:r>
              <a:rPr lang="en-US" dirty="0" err="1"/>
              <a:t>și</a:t>
            </a:r>
            <a:r>
              <a:rPr lang="en-US" dirty="0"/>
              <a:t> a </a:t>
            </a:r>
            <a:r>
              <a:rPr lang="en-US" dirty="0" err="1"/>
              <a:t>promovat</a:t>
            </a:r>
            <a:r>
              <a:rPr lang="en-US" dirty="0"/>
              <a:t> un </a:t>
            </a:r>
            <a:r>
              <a:rPr lang="en-US" dirty="0" err="1"/>
              <a:t>răspuns</a:t>
            </a:r>
            <a:r>
              <a:rPr lang="en-US" dirty="0"/>
              <a:t> Th1 </a:t>
            </a:r>
            <a:r>
              <a:rPr lang="en-US" dirty="0" err="1"/>
              <a:t>inflamator</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inhiba</a:t>
            </a:r>
            <a:r>
              <a:rPr lang="en-US" dirty="0"/>
              <a:t> un </a:t>
            </a:r>
            <a:r>
              <a:rPr lang="en-US" dirty="0" err="1"/>
              <a:t>răspuns</a:t>
            </a:r>
            <a:r>
              <a:rPr lang="en-US" dirty="0"/>
              <a:t> </a:t>
            </a:r>
            <a:r>
              <a:rPr lang="en-US" dirty="0" err="1"/>
              <a:t>toleragenic</a:t>
            </a:r>
            <a:r>
              <a:rPr lang="en-US" dirty="0"/>
              <a:t>, regulator.</a:t>
            </a:r>
          </a:p>
          <a:p>
            <a:endParaRPr lang="en-US" dirty="0"/>
          </a:p>
          <a:p>
            <a:r>
              <a:rPr lang="en-US" dirty="0" err="1"/>
              <a:t>Folosind</a:t>
            </a:r>
            <a:r>
              <a:rPr lang="en-US" dirty="0"/>
              <a:t> o </a:t>
            </a:r>
            <a:r>
              <a:rPr lang="en-US" dirty="0" err="1"/>
              <a:t>serie</a:t>
            </a:r>
            <a:r>
              <a:rPr lang="en-US" dirty="0"/>
              <a:t> de </a:t>
            </a:r>
            <a:r>
              <a:rPr lang="en-US" dirty="0" err="1"/>
              <a:t>experimente</a:t>
            </a:r>
            <a:r>
              <a:rPr lang="en-US" dirty="0"/>
              <a:t> in vivo </a:t>
            </a:r>
            <a:r>
              <a:rPr lang="en-US" dirty="0" err="1"/>
              <a:t>si</a:t>
            </a:r>
            <a:r>
              <a:rPr lang="en-US" dirty="0"/>
              <a:t> in vitro cu </a:t>
            </a:r>
            <a:r>
              <a:rPr lang="en-US" dirty="0" err="1"/>
              <a:t>soareci</a:t>
            </a:r>
            <a:r>
              <a:rPr lang="en-US" dirty="0"/>
              <a:t> , </a:t>
            </a:r>
            <a:r>
              <a:rPr lang="en-US" dirty="0" err="1"/>
              <a:t>autorii</a:t>
            </a:r>
            <a:r>
              <a:rPr lang="en-US" dirty="0"/>
              <a:t> au </a:t>
            </a:r>
            <a:r>
              <a:rPr lang="en-US" dirty="0" err="1"/>
              <a:t>aratat</a:t>
            </a:r>
            <a:r>
              <a:rPr lang="en-US" dirty="0"/>
              <a:t> in </a:t>
            </a:r>
            <a:r>
              <a:rPr lang="en-US" dirty="0" err="1"/>
              <a:t>continuare</a:t>
            </a:r>
            <a:r>
              <a:rPr lang="en-US" dirty="0"/>
              <a:t> ca </a:t>
            </a:r>
            <a:r>
              <a:rPr lang="en-US" dirty="0" err="1"/>
              <a:t>fenotipul</a:t>
            </a:r>
            <a:r>
              <a:rPr lang="en-US" dirty="0"/>
              <a:t> Th1 </a:t>
            </a:r>
            <a:r>
              <a:rPr lang="en-US" dirty="0" err="1"/>
              <a:t>proinflamator</a:t>
            </a:r>
            <a:r>
              <a:rPr lang="en-US" dirty="0"/>
              <a:t> la </a:t>
            </a:r>
            <a:r>
              <a:rPr lang="en-US" dirty="0" err="1"/>
              <a:t>antigenul</a:t>
            </a:r>
            <a:r>
              <a:rPr lang="en-US" dirty="0"/>
              <a:t> </a:t>
            </a:r>
            <a:r>
              <a:rPr lang="en-US" dirty="0" err="1"/>
              <a:t>dietei</a:t>
            </a:r>
            <a:r>
              <a:rPr lang="en-US" dirty="0"/>
              <a:t> </a:t>
            </a:r>
            <a:r>
              <a:rPr lang="en-US" dirty="0" err="1"/>
              <a:t>indus</a:t>
            </a:r>
            <a:r>
              <a:rPr lang="en-US" dirty="0"/>
              <a:t> de T1L a </a:t>
            </a:r>
            <a:r>
              <a:rPr lang="en-US" dirty="0" err="1"/>
              <a:t>fost</a:t>
            </a:r>
            <a:r>
              <a:rPr lang="en-US" dirty="0"/>
              <a:t> dependent de </a:t>
            </a:r>
            <a:r>
              <a:rPr lang="en-US" dirty="0" err="1"/>
              <a:t>factorul</a:t>
            </a:r>
            <a:r>
              <a:rPr lang="en-US" dirty="0"/>
              <a:t> 1 de </a:t>
            </a:r>
            <a:r>
              <a:rPr lang="en-US" dirty="0" err="1"/>
              <a:t>reglementare</a:t>
            </a:r>
            <a:r>
              <a:rPr lang="en-US" dirty="0"/>
              <a:t> a </a:t>
            </a:r>
            <a:r>
              <a:rPr lang="en-US" dirty="0" err="1"/>
              <a:t>interferonului</a:t>
            </a:r>
            <a:r>
              <a:rPr lang="en-US" dirty="0"/>
              <a:t> (IRF1), un factor de </a:t>
            </a:r>
            <a:r>
              <a:rPr lang="en-US" dirty="0" err="1"/>
              <a:t>transcriptie</a:t>
            </a:r>
            <a:r>
              <a:rPr lang="en-US" dirty="0"/>
              <a:t> </a:t>
            </a:r>
            <a:r>
              <a:rPr lang="en-US" dirty="0" err="1"/>
              <a:t>implicat</a:t>
            </a:r>
            <a:r>
              <a:rPr lang="en-US" dirty="0"/>
              <a:t> in Th1 </a:t>
            </a:r>
            <a:r>
              <a:rPr lang="en-US" dirty="0" err="1"/>
              <a:t>regulatoare</a:t>
            </a:r>
            <a:r>
              <a:rPr lang="en-US" dirty="0"/>
              <a:t>. </a:t>
            </a:r>
          </a:p>
          <a:p>
            <a:endParaRPr lang="en-US" dirty="0"/>
          </a:p>
          <a:p>
            <a:r>
              <a:rPr lang="en-US" dirty="0"/>
              <a:t>Mai </a:t>
            </a:r>
            <a:r>
              <a:rPr lang="en-US" dirty="0" err="1"/>
              <a:t>mult</a:t>
            </a:r>
            <a:r>
              <a:rPr lang="en-US" dirty="0"/>
              <a:t>, </a:t>
            </a:r>
            <a:r>
              <a:rPr lang="en-US" dirty="0" err="1"/>
              <a:t>într</a:t>
            </a:r>
            <a:r>
              <a:rPr lang="en-US" dirty="0"/>
              <a:t>-un model animal care </a:t>
            </a:r>
            <a:r>
              <a:rPr lang="en-US" dirty="0" err="1"/>
              <a:t>exprimă</a:t>
            </a:r>
            <a:r>
              <a:rPr lang="en-US" dirty="0"/>
              <a:t> </a:t>
            </a:r>
            <a:r>
              <a:rPr lang="en-US" dirty="0" err="1"/>
              <a:t>gena</a:t>
            </a:r>
            <a:r>
              <a:rPr lang="en-US" dirty="0"/>
              <a:t> </a:t>
            </a:r>
            <a:r>
              <a:rPr lang="en-US" dirty="0" err="1"/>
              <a:t>sensibilității</a:t>
            </a:r>
            <a:r>
              <a:rPr lang="en-US" dirty="0"/>
              <a:t> </a:t>
            </a:r>
            <a:r>
              <a:rPr lang="en-US" dirty="0" err="1"/>
              <a:t>CeD</a:t>
            </a:r>
            <a:r>
              <a:rPr lang="en-US" dirty="0"/>
              <a:t>, </a:t>
            </a:r>
            <a:r>
              <a:rPr lang="en-US" dirty="0" err="1"/>
              <a:t>infecția</a:t>
            </a:r>
            <a:r>
              <a:rPr lang="en-US" dirty="0"/>
              <a:t> cu T1L a </a:t>
            </a:r>
            <a:r>
              <a:rPr lang="en-US" dirty="0" err="1"/>
              <a:t>condus</a:t>
            </a:r>
            <a:r>
              <a:rPr lang="en-US" dirty="0"/>
              <a:t> la un </a:t>
            </a:r>
            <a:r>
              <a:rPr lang="en-US" dirty="0" err="1"/>
              <a:t>fenotip</a:t>
            </a:r>
            <a:r>
              <a:rPr lang="en-US" dirty="0"/>
              <a:t> de </a:t>
            </a:r>
            <a:r>
              <a:rPr lang="en-US" dirty="0" err="1"/>
              <a:t>celule</a:t>
            </a:r>
            <a:r>
              <a:rPr lang="en-US" dirty="0"/>
              <a:t> </a:t>
            </a:r>
            <a:r>
              <a:rPr lang="en-US" dirty="0" err="1"/>
              <a:t>dendritice</a:t>
            </a:r>
            <a:r>
              <a:rPr lang="en-US" dirty="0"/>
              <a:t> pro-</a:t>
            </a:r>
            <a:r>
              <a:rPr lang="en-US" dirty="0" err="1"/>
              <a:t>inflamatorii</a:t>
            </a:r>
            <a:r>
              <a:rPr lang="en-US" dirty="0"/>
              <a:t> </a:t>
            </a:r>
            <a:r>
              <a:rPr lang="en-US" dirty="0" err="1"/>
              <a:t>și</a:t>
            </a:r>
            <a:r>
              <a:rPr lang="en-US" dirty="0"/>
              <a:t> la </a:t>
            </a:r>
            <a:r>
              <a:rPr lang="en-US" dirty="0" err="1"/>
              <a:t>pierderea</a:t>
            </a:r>
            <a:r>
              <a:rPr lang="en-US" dirty="0"/>
              <a:t> </a:t>
            </a:r>
            <a:r>
              <a:rPr lang="en-US" dirty="0" err="1"/>
              <a:t>toleranței</a:t>
            </a:r>
            <a:r>
              <a:rPr lang="en-US" dirty="0"/>
              <a:t> la </a:t>
            </a:r>
            <a:r>
              <a:rPr lang="en-US" dirty="0" err="1"/>
              <a:t>peptidele</a:t>
            </a:r>
            <a:r>
              <a:rPr lang="en-US" dirty="0"/>
              <a:t> de gluten la </a:t>
            </a:r>
            <a:r>
              <a:rPr lang="en-US" dirty="0" err="1"/>
              <a:t>alimentație</a:t>
            </a:r>
            <a:r>
              <a:rPr lang="en-US" dirty="0"/>
              <a:t>.</a:t>
            </a:r>
          </a:p>
          <a:p>
            <a:endParaRPr lang="en-US" dirty="0"/>
          </a:p>
          <a:p>
            <a:r>
              <a:rPr lang="en-US" dirty="0"/>
              <a:t> </a:t>
            </a:r>
            <a:r>
              <a:rPr lang="en-US" dirty="0" err="1"/>
              <a:t>Aceste</a:t>
            </a:r>
            <a:r>
              <a:rPr lang="en-US" dirty="0"/>
              <a:t> </a:t>
            </a:r>
            <a:r>
              <a:rPr lang="en-US" dirty="0" err="1"/>
              <a:t>descoperiri</a:t>
            </a:r>
            <a:r>
              <a:rPr lang="en-US" dirty="0"/>
              <a:t> </a:t>
            </a:r>
            <a:r>
              <a:rPr lang="en-US" dirty="0" err="1"/>
              <a:t>interesante</a:t>
            </a:r>
            <a:r>
              <a:rPr lang="en-US" dirty="0"/>
              <a:t> </a:t>
            </a:r>
            <a:r>
              <a:rPr lang="en-US" dirty="0" err="1"/>
              <a:t>sugerează</a:t>
            </a:r>
            <a:r>
              <a:rPr lang="en-US" dirty="0"/>
              <a:t> </a:t>
            </a:r>
            <a:r>
              <a:rPr lang="en-US" dirty="0" err="1"/>
              <a:t>că</a:t>
            </a:r>
            <a:r>
              <a:rPr lang="en-US" dirty="0"/>
              <a:t> </a:t>
            </a:r>
            <a:r>
              <a:rPr lang="en-US" dirty="0" err="1"/>
              <a:t>reovirusul</a:t>
            </a:r>
            <a:r>
              <a:rPr lang="en-US" dirty="0"/>
              <a:t> </a:t>
            </a:r>
            <a:r>
              <a:rPr lang="en-US" dirty="0" err="1"/>
              <a:t>poate</a:t>
            </a:r>
            <a:r>
              <a:rPr lang="en-US" dirty="0"/>
              <a:t> </a:t>
            </a:r>
            <a:r>
              <a:rPr lang="en-US" dirty="0" err="1"/>
              <a:t>interacționa</a:t>
            </a:r>
            <a:r>
              <a:rPr lang="en-US" dirty="0"/>
              <a:t> cu </a:t>
            </a:r>
            <a:r>
              <a:rPr lang="en-US" dirty="0" err="1"/>
              <a:t>gazda</a:t>
            </a:r>
            <a:r>
              <a:rPr lang="en-US" dirty="0"/>
              <a:t> </a:t>
            </a:r>
            <a:r>
              <a:rPr lang="en-US" dirty="0" err="1"/>
              <a:t>pentru</a:t>
            </a:r>
            <a:r>
              <a:rPr lang="en-US" dirty="0"/>
              <a:t> a </a:t>
            </a:r>
            <a:r>
              <a:rPr lang="en-US" dirty="0" err="1"/>
              <a:t>promova</a:t>
            </a:r>
            <a:r>
              <a:rPr lang="en-US" dirty="0"/>
              <a:t> un </a:t>
            </a:r>
            <a:r>
              <a:rPr lang="en-US" dirty="0" err="1"/>
              <a:t>mediu</a:t>
            </a:r>
            <a:r>
              <a:rPr lang="en-US" dirty="0"/>
              <a:t> </a:t>
            </a:r>
            <a:r>
              <a:rPr lang="en-US" dirty="0" err="1"/>
              <a:t>inflamator</a:t>
            </a:r>
            <a:r>
              <a:rPr lang="en-US" dirty="0"/>
              <a:t> la </a:t>
            </a:r>
            <a:r>
              <a:rPr lang="en-US" dirty="0" err="1"/>
              <a:t>locul</a:t>
            </a:r>
            <a:r>
              <a:rPr lang="en-US" dirty="0"/>
              <a:t> </a:t>
            </a:r>
            <a:r>
              <a:rPr lang="en-US" dirty="0" err="1"/>
              <a:t>unde</a:t>
            </a:r>
            <a:r>
              <a:rPr lang="en-US" dirty="0"/>
              <a:t> </a:t>
            </a:r>
            <a:r>
              <a:rPr lang="en-US" dirty="0" err="1"/>
              <a:t>este</a:t>
            </a:r>
            <a:r>
              <a:rPr lang="en-US" dirty="0"/>
              <a:t> </a:t>
            </a:r>
            <a:r>
              <a:rPr lang="en-US" dirty="0" err="1"/>
              <a:t>indusă</a:t>
            </a:r>
            <a:r>
              <a:rPr lang="en-US" dirty="0"/>
              <a:t> </a:t>
            </a:r>
            <a:r>
              <a:rPr lang="en-US" dirty="0" err="1"/>
              <a:t>toleranța</a:t>
            </a:r>
            <a:r>
              <a:rPr lang="en-US" dirty="0"/>
              <a:t> </a:t>
            </a:r>
            <a:r>
              <a:rPr lang="en-US" dirty="0" err="1"/>
              <a:t>orală</a:t>
            </a:r>
            <a:r>
              <a:rPr lang="en-US" dirty="0"/>
              <a:t>, </a:t>
            </a:r>
            <a:r>
              <a:rPr lang="en-US" dirty="0" err="1"/>
              <a:t>stabilind</a:t>
            </a:r>
            <a:r>
              <a:rPr lang="en-US" dirty="0"/>
              <a:t> </a:t>
            </a:r>
            <a:r>
              <a:rPr lang="en-US" dirty="0" err="1"/>
              <a:t>stadiul</a:t>
            </a:r>
            <a:r>
              <a:rPr lang="en-US" dirty="0"/>
              <a:t> de </a:t>
            </a:r>
            <a:r>
              <a:rPr lang="en-US" dirty="0" err="1"/>
              <a:t>generare</a:t>
            </a:r>
            <a:r>
              <a:rPr lang="en-US" dirty="0"/>
              <a:t> a </a:t>
            </a:r>
            <a:r>
              <a:rPr lang="en-US" dirty="0" err="1"/>
              <a:t>răspunsurilor</a:t>
            </a:r>
            <a:r>
              <a:rPr lang="en-US" dirty="0"/>
              <a:t> </a:t>
            </a:r>
            <a:r>
              <a:rPr lang="en-US" dirty="0" err="1"/>
              <a:t>imune</a:t>
            </a:r>
            <a:r>
              <a:rPr lang="en-US" dirty="0"/>
              <a:t> </a:t>
            </a:r>
            <a:r>
              <a:rPr lang="en-US" dirty="0" err="1"/>
              <a:t>inflamatorii</a:t>
            </a:r>
            <a:r>
              <a:rPr lang="en-US" dirty="0"/>
              <a:t> la </a:t>
            </a:r>
            <a:r>
              <a:rPr lang="en-US" dirty="0" err="1"/>
              <a:t>antigene</a:t>
            </a:r>
            <a:r>
              <a:rPr lang="en-US" dirty="0"/>
              <a:t> </a:t>
            </a:r>
            <a:r>
              <a:rPr lang="en-US" dirty="0" err="1"/>
              <a:t>dietetice</a:t>
            </a:r>
            <a:r>
              <a:rPr lang="en-US" dirty="0"/>
              <a:t> </a:t>
            </a:r>
            <a:r>
              <a:rPr lang="en-US" dirty="0" err="1"/>
              <a:t>în</a:t>
            </a:r>
            <a:r>
              <a:rPr lang="en-US" dirty="0"/>
              <a:t> loc de </a:t>
            </a:r>
            <a:r>
              <a:rPr lang="en-US" dirty="0" err="1"/>
              <a:t>răspunsuri</a:t>
            </a:r>
            <a:r>
              <a:rPr lang="en-US" dirty="0"/>
              <a:t> </a:t>
            </a:r>
            <a:r>
              <a:rPr lang="en-US" dirty="0" err="1"/>
              <a:t>tolerogenice</a:t>
            </a:r>
            <a:r>
              <a:rPr lang="en-US" dirty="0"/>
              <a:t>.</a:t>
            </a:r>
          </a:p>
        </p:txBody>
      </p:sp>
    </p:spTree>
    <p:extLst>
      <p:ext uri="{BB962C8B-B14F-4D97-AF65-F5344CB8AC3E}">
        <p14:creationId xmlns:p14="http://schemas.microsoft.com/office/powerpoint/2010/main" val="376156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C5276-01DE-4B39-BB18-2E93E14D8122}"/>
              </a:ext>
            </a:extLst>
          </p:cNvPr>
          <p:cNvSpPr/>
          <p:nvPr/>
        </p:nvSpPr>
        <p:spPr>
          <a:xfrm>
            <a:off x="195944" y="374073"/>
            <a:ext cx="11323120" cy="5355312"/>
          </a:xfrm>
          <a:prstGeom prst="rect">
            <a:avLst/>
          </a:prstGeom>
        </p:spPr>
        <p:txBody>
          <a:bodyPr wrap="square">
            <a:spAutoFit/>
          </a:bodyPr>
          <a:lstStyle/>
          <a:p>
            <a:r>
              <a:rPr lang="en-US" dirty="0" err="1"/>
              <a:t>Virusurile</a:t>
            </a:r>
            <a:r>
              <a:rPr lang="en-US" dirty="0"/>
              <a:t> au </a:t>
            </a:r>
            <a:r>
              <a:rPr lang="en-US" dirty="0" err="1"/>
              <a:t>rol</a:t>
            </a:r>
            <a:r>
              <a:rPr lang="en-US" dirty="0"/>
              <a:t> </a:t>
            </a:r>
            <a:r>
              <a:rPr lang="en-US" dirty="0" err="1"/>
              <a:t>în</a:t>
            </a:r>
            <a:r>
              <a:rPr lang="en-US" dirty="0"/>
              <a:t> </a:t>
            </a:r>
            <a:r>
              <a:rPr lang="en-US" dirty="0" err="1"/>
              <a:t>dezvoltarea</a:t>
            </a:r>
            <a:r>
              <a:rPr lang="en-US" dirty="0"/>
              <a:t> </a:t>
            </a:r>
            <a:r>
              <a:rPr lang="en-US" dirty="0" err="1"/>
              <a:t>CeD</a:t>
            </a:r>
            <a:r>
              <a:rPr lang="en-US" dirty="0"/>
              <a:t> la om, </a:t>
            </a:r>
            <a:r>
              <a:rPr lang="en-US" dirty="0" err="1"/>
              <a:t>iar</a:t>
            </a:r>
            <a:r>
              <a:rPr lang="en-US" dirty="0"/>
              <a:t> </a:t>
            </a:r>
            <a:r>
              <a:rPr lang="en-US" dirty="0" err="1"/>
              <a:t>Bouziat</a:t>
            </a:r>
            <a:r>
              <a:rPr lang="en-US" dirty="0"/>
              <a:t> et al. au </a:t>
            </a:r>
            <a:r>
              <a:rPr lang="en-US" dirty="0" err="1"/>
              <a:t>arătat</a:t>
            </a:r>
            <a:r>
              <a:rPr lang="en-US" dirty="0"/>
              <a:t>, de </a:t>
            </a:r>
            <a:r>
              <a:rPr lang="en-US" dirty="0" err="1"/>
              <a:t>asemenea</a:t>
            </a:r>
            <a:r>
              <a:rPr lang="en-US" dirty="0"/>
              <a:t>, o </a:t>
            </a:r>
            <a:r>
              <a:rPr lang="en-US" dirty="0" err="1"/>
              <a:t>tendință</a:t>
            </a:r>
            <a:r>
              <a:rPr lang="en-US" dirty="0"/>
              <a:t> </a:t>
            </a:r>
            <a:r>
              <a:rPr lang="en-US" dirty="0" err="1"/>
              <a:t>pentru</a:t>
            </a:r>
            <a:r>
              <a:rPr lang="en-US" dirty="0"/>
              <a:t> </a:t>
            </a:r>
            <a:r>
              <a:rPr lang="en-US" dirty="0" err="1"/>
              <a:t>titrurile</a:t>
            </a:r>
            <a:r>
              <a:rPr lang="en-US" dirty="0"/>
              <a:t> de </a:t>
            </a:r>
            <a:r>
              <a:rPr lang="en-US" dirty="0" err="1"/>
              <a:t>anticorpi</a:t>
            </a:r>
            <a:r>
              <a:rPr lang="en-US" dirty="0"/>
              <a:t> </a:t>
            </a:r>
            <a:r>
              <a:rPr lang="en-US" dirty="0" err="1"/>
              <a:t>reovirusi</a:t>
            </a:r>
            <a:r>
              <a:rPr lang="en-US" dirty="0"/>
              <a:t> </a:t>
            </a:r>
            <a:r>
              <a:rPr lang="en-US" dirty="0" err="1"/>
              <a:t>mai</a:t>
            </a:r>
            <a:r>
              <a:rPr lang="en-US" dirty="0"/>
              <a:t> </a:t>
            </a:r>
            <a:r>
              <a:rPr lang="en-US" dirty="0" err="1"/>
              <a:t>mari</a:t>
            </a:r>
            <a:r>
              <a:rPr lang="en-US" dirty="0"/>
              <a:t> la </a:t>
            </a:r>
            <a:r>
              <a:rPr lang="en-US" dirty="0" err="1"/>
              <a:t>pacienții</a:t>
            </a:r>
            <a:r>
              <a:rPr lang="en-US" dirty="0"/>
              <a:t> cu </a:t>
            </a:r>
            <a:r>
              <a:rPr lang="en-US" dirty="0" err="1"/>
              <a:t>CeD</a:t>
            </a:r>
            <a:r>
              <a:rPr lang="en-US" dirty="0"/>
              <a:t> </a:t>
            </a:r>
            <a:r>
              <a:rPr lang="en-US" dirty="0" err="1"/>
              <a:t>comparativ</a:t>
            </a:r>
            <a:r>
              <a:rPr lang="en-US" dirty="0"/>
              <a:t> cu </a:t>
            </a:r>
            <a:r>
              <a:rPr lang="en-US" dirty="0" err="1"/>
              <a:t>martorii</a:t>
            </a:r>
            <a:r>
              <a:rPr lang="en-US" dirty="0"/>
              <a:t>. </a:t>
            </a:r>
          </a:p>
          <a:p>
            <a:r>
              <a:rPr lang="en-US" dirty="0" err="1"/>
              <a:t>Implicațiile</a:t>
            </a:r>
            <a:r>
              <a:rPr lang="en-US" dirty="0"/>
              <a:t> </a:t>
            </a:r>
            <a:r>
              <a:rPr lang="en-US" dirty="0" err="1"/>
              <a:t>acestui</a:t>
            </a:r>
            <a:r>
              <a:rPr lang="en-US" dirty="0"/>
              <a:t> </a:t>
            </a:r>
            <a:r>
              <a:rPr lang="en-US" dirty="0" err="1"/>
              <a:t>fapt</a:t>
            </a:r>
            <a:r>
              <a:rPr lang="en-US" dirty="0"/>
              <a:t> sunt </a:t>
            </a:r>
            <a:r>
              <a:rPr lang="en-US" dirty="0" err="1"/>
              <a:t>critice</a:t>
            </a:r>
            <a:r>
              <a:rPr lang="en-US" dirty="0"/>
              <a:t>, </a:t>
            </a:r>
            <a:r>
              <a:rPr lang="en-US" dirty="0" err="1"/>
              <a:t>deoarece</a:t>
            </a:r>
            <a:r>
              <a:rPr lang="en-US" dirty="0"/>
              <a:t> </a:t>
            </a:r>
            <a:r>
              <a:rPr lang="en-US" dirty="0" err="1"/>
              <a:t>evenimentele</a:t>
            </a:r>
            <a:r>
              <a:rPr lang="en-US" dirty="0"/>
              <a:t> care </a:t>
            </a:r>
            <a:r>
              <a:rPr lang="en-US" dirty="0" err="1"/>
              <a:t>duc</a:t>
            </a:r>
            <a:r>
              <a:rPr lang="en-US" dirty="0"/>
              <a:t> la </a:t>
            </a:r>
            <a:r>
              <a:rPr lang="en-US" dirty="0" err="1"/>
              <a:t>apariția</a:t>
            </a:r>
            <a:r>
              <a:rPr lang="en-US" dirty="0"/>
              <a:t> </a:t>
            </a:r>
            <a:r>
              <a:rPr lang="en-US" dirty="0" err="1"/>
              <a:t>alergiilor</a:t>
            </a:r>
            <a:r>
              <a:rPr lang="en-US" dirty="0"/>
              <a:t> de tip </a:t>
            </a:r>
            <a:r>
              <a:rPr lang="en-US" dirty="0" err="1"/>
              <a:t>CeD</a:t>
            </a:r>
            <a:r>
              <a:rPr lang="en-US" dirty="0"/>
              <a:t> </a:t>
            </a:r>
            <a:r>
              <a:rPr lang="en-US" dirty="0" err="1"/>
              <a:t>și</a:t>
            </a:r>
            <a:r>
              <a:rPr lang="en-US" dirty="0"/>
              <a:t> a </a:t>
            </a:r>
            <a:r>
              <a:rPr lang="en-US" dirty="0" err="1"/>
              <a:t>altor</a:t>
            </a:r>
            <a:r>
              <a:rPr lang="en-US" dirty="0"/>
              <a:t> </a:t>
            </a:r>
            <a:r>
              <a:rPr lang="en-US" dirty="0" err="1"/>
              <a:t>alergii</a:t>
            </a:r>
            <a:r>
              <a:rPr lang="en-US" dirty="0"/>
              <a:t> </a:t>
            </a:r>
            <a:r>
              <a:rPr lang="en-US" dirty="0" err="1"/>
              <a:t>alimentare</a:t>
            </a:r>
            <a:r>
              <a:rPr lang="en-US" dirty="0"/>
              <a:t> nu sunt bine </a:t>
            </a:r>
            <a:r>
              <a:rPr lang="en-US" dirty="0" err="1"/>
              <a:t>înțelese</a:t>
            </a:r>
            <a:r>
              <a:rPr lang="en-US" dirty="0"/>
              <a:t> </a:t>
            </a:r>
            <a:r>
              <a:rPr lang="en-US" dirty="0" err="1"/>
              <a:t>și</a:t>
            </a:r>
            <a:r>
              <a:rPr lang="en-US" dirty="0"/>
              <a:t> fac </a:t>
            </a:r>
            <a:r>
              <a:rPr lang="en-US" dirty="0" err="1"/>
              <a:t>obiectul</a:t>
            </a:r>
            <a:r>
              <a:rPr lang="en-US" dirty="0"/>
              <a:t> </a:t>
            </a:r>
            <a:r>
              <a:rPr lang="en-US" dirty="0" err="1"/>
              <a:t>unor</a:t>
            </a:r>
            <a:r>
              <a:rPr lang="en-US" dirty="0"/>
              <a:t> </a:t>
            </a:r>
            <a:r>
              <a:rPr lang="en-US" dirty="0" err="1"/>
              <a:t>investigații</a:t>
            </a:r>
            <a:r>
              <a:rPr lang="en-US" dirty="0"/>
              <a:t> </a:t>
            </a:r>
            <a:r>
              <a:rPr lang="en-US" dirty="0" err="1"/>
              <a:t>ulterioare</a:t>
            </a:r>
            <a:r>
              <a:rPr lang="en-US" dirty="0"/>
              <a:t>.</a:t>
            </a:r>
          </a:p>
          <a:p>
            <a:endParaRPr lang="en-US" dirty="0"/>
          </a:p>
          <a:p>
            <a:r>
              <a:rPr lang="en-US" dirty="0"/>
              <a:t> De </a:t>
            </a:r>
            <a:r>
              <a:rPr lang="en-US" dirty="0" err="1"/>
              <a:t>asemenea</a:t>
            </a:r>
            <a:r>
              <a:rPr lang="en-US" dirty="0"/>
              <a:t>, </a:t>
            </a:r>
            <a:r>
              <a:rPr lang="en-US" dirty="0" err="1"/>
              <a:t>descoperirile</a:t>
            </a:r>
            <a:r>
              <a:rPr lang="en-US" dirty="0"/>
              <a:t> </a:t>
            </a:r>
            <a:r>
              <a:rPr lang="en-US" dirty="0" err="1"/>
              <a:t>ridică</a:t>
            </a:r>
            <a:r>
              <a:rPr lang="en-US" dirty="0"/>
              <a:t> </a:t>
            </a:r>
            <a:r>
              <a:rPr lang="en-US" dirty="0" err="1"/>
              <a:t>posibilitatea</a:t>
            </a:r>
            <a:r>
              <a:rPr lang="en-US" dirty="0"/>
              <a:t> </a:t>
            </a:r>
            <a:r>
              <a:rPr lang="en-US" dirty="0" err="1"/>
              <a:t>altor</a:t>
            </a:r>
            <a:r>
              <a:rPr lang="en-US" dirty="0"/>
              <a:t> </a:t>
            </a:r>
            <a:r>
              <a:rPr lang="en-US" dirty="0" err="1"/>
              <a:t>modulatori</a:t>
            </a:r>
            <a:r>
              <a:rPr lang="en-US" dirty="0"/>
              <a:t> </a:t>
            </a:r>
            <a:r>
              <a:rPr lang="en-US" dirty="0" err="1"/>
              <a:t>microbieni</a:t>
            </a:r>
            <a:r>
              <a:rPr lang="en-US" dirty="0"/>
              <a:t> (</a:t>
            </a:r>
            <a:r>
              <a:rPr lang="en-US" dirty="0" err="1"/>
              <a:t>virali</a:t>
            </a:r>
            <a:r>
              <a:rPr lang="en-US" dirty="0"/>
              <a:t> </a:t>
            </a:r>
            <a:r>
              <a:rPr lang="en-US" dirty="0" err="1"/>
              <a:t>sau</a:t>
            </a:r>
            <a:r>
              <a:rPr lang="en-US" dirty="0"/>
              <a:t> </a:t>
            </a:r>
            <a:r>
              <a:rPr lang="en-US" dirty="0" err="1"/>
              <a:t>bacterieni</a:t>
            </a:r>
            <a:r>
              <a:rPr lang="en-US" dirty="0"/>
              <a:t>) de </a:t>
            </a:r>
            <a:r>
              <a:rPr lang="en-US" dirty="0" err="1"/>
              <a:t>toleranță</a:t>
            </a:r>
            <a:r>
              <a:rPr lang="en-US" dirty="0"/>
              <a:t> </a:t>
            </a:r>
            <a:r>
              <a:rPr lang="en-US" dirty="0" err="1"/>
              <a:t>orală</a:t>
            </a:r>
            <a:r>
              <a:rPr lang="en-US" dirty="0"/>
              <a:t>. </a:t>
            </a:r>
          </a:p>
          <a:p>
            <a:endParaRPr lang="en-US" dirty="0"/>
          </a:p>
          <a:p>
            <a:r>
              <a:rPr lang="en-US" dirty="0" err="1"/>
              <a:t>Creșteri</a:t>
            </a:r>
            <a:r>
              <a:rPr lang="en-US" dirty="0"/>
              <a:t> ale </a:t>
            </a:r>
            <a:r>
              <a:rPr lang="en-US" dirty="0" err="1"/>
              <a:t>factorilor</a:t>
            </a:r>
            <a:r>
              <a:rPr lang="en-US" dirty="0"/>
              <a:t> </a:t>
            </a:r>
            <a:r>
              <a:rPr lang="en-US" dirty="0" err="1"/>
              <a:t>virulenți</a:t>
            </a:r>
            <a:r>
              <a:rPr lang="en-US" dirty="0"/>
              <a:t> </a:t>
            </a:r>
            <a:r>
              <a:rPr lang="en-US" dirty="0" err="1"/>
              <a:t>bacterieni</a:t>
            </a:r>
            <a:r>
              <a:rPr lang="en-US" dirty="0"/>
              <a:t> au </a:t>
            </a:r>
            <a:r>
              <a:rPr lang="en-US" dirty="0" err="1"/>
              <a:t>fost</a:t>
            </a:r>
            <a:r>
              <a:rPr lang="en-US" dirty="0"/>
              <a:t> </a:t>
            </a:r>
            <a:r>
              <a:rPr lang="en-US" dirty="0" err="1"/>
              <a:t>raportate</a:t>
            </a:r>
            <a:r>
              <a:rPr lang="en-US" dirty="0"/>
              <a:t> la </a:t>
            </a:r>
            <a:r>
              <a:rPr lang="en-US" dirty="0" err="1"/>
              <a:t>pacienții</a:t>
            </a:r>
            <a:r>
              <a:rPr lang="en-US" dirty="0"/>
              <a:t> cu </a:t>
            </a:r>
            <a:r>
              <a:rPr lang="en-US" dirty="0" err="1"/>
              <a:t>CeD</a:t>
            </a:r>
            <a:r>
              <a:rPr lang="en-US" dirty="0"/>
              <a:t> </a:t>
            </a:r>
            <a:r>
              <a:rPr lang="en-US" dirty="0" err="1"/>
              <a:t>și</a:t>
            </a:r>
            <a:r>
              <a:rPr lang="en-US" dirty="0"/>
              <a:t> </a:t>
            </a:r>
            <a:r>
              <a:rPr lang="en-US" dirty="0" err="1"/>
              <a:t>prezența</a:t>
            </a:r>
            <a:r>
              <a:rPr lang="en-US" dirty="0"/>
              <a:t> </a:t>
            </a:r>
            <a:r>
              <a:rPr lang="en-US" dirty="0" err="1"/>
              <a:t>pathobionului</a:t>
            </a:r>
            <a:r>
              <a:rPr lang="en-US" dirty="0"/>
              <a:t> E. coli </a:t>
            </a:r>
            <a:r>
              <a:rPr lang="en-US" dirty="0" err="1"/>
              <a:t>poate</a:t>
            </a:r>
            <a:r>
              <a:rPr lang="en-US" dirty="0"/>
              <a:t> </a:t>
            </a:r>
            <a:r>
              <a:rPr lang="en-US" dirty="0" err="1"/>
              <a:t>crește</a:t>
            </a:r>
            <a:r>
              <a:rPr lang="en-US" dirty="0"/>
              <a:t> </a:t>
            </a:r>
            <a:r>
              <a:rPr lang="en-US" dirty="0" err="1"/>
              <a:t>sensibilitatea</a:t>
            </a:r>
            <a:r>
              <a:rPr lang="en-US" dirty="0"/>
              <a:t> la </a:t>
            </a:r>
            <a:r>
              <a:rPr lang="en-US" dirty="0" err="1"/>
              <a:t>patologia</a:t>
            </a:r>
            <a:r>
              <a:rPr lang="en-US" dirty="0"/>
              <a:t> </a:t>
            </a:r>
            <a:r>
              <a:rPr lang="en-US" dirty="0" err="1"/>
              <a:t>indusă</a:t>
            </a:r>
            <a:r>
              <a:rPr lang="en-US" dirty="0"/>
              <a:t> de gluten la </a:t>
            </a:r>
            <a:r>
              <a:rPr lang="en-US" dirty="0" err="1"/>
              <a:t>șoarecii</a:t>
            </a:r>
            <a:r>
              <a:rPr lang="en-US" dirty="0"/>
              <a:t> care </a:t>
            </a:r>
            <a:r>
              <a:rPr lang="en-US" dirty="0" err="1"/>
              <a:t>exprimă</a:t>
            </a:r>
            <a:r>
              <a:rPr lang="en-US" dirty="0"/>
              <a:t> </a:t>
            </a:r>
            <a:r>
              <a:rPr lang="en-US" dirty="0" err="1"/>
              <a:t>gena</a:t>
            </a:r>
            <a:r>
              <a:rPr lang="en-US" dirty="0"/>
              <a:t> </a:t>
            </a:r>
            <a:r>
              <a:rPr lang="en-US" dirty="0" err="1"/>
              <a:t>sensibilității</a:t>
            </a:r>
            <a:r>
              <a:rPr lang="en-US" dirty="0"/>
              <a:t> </a:t>
            </a:r>
            <a:r>
              <a:rPr lang="en-US" dirty="0" err="1"/>
              <a:t>CeD</a:t>
            </a:r>
            <a:r>
              <a:rPr lang="en-US" dirty="0"/>
              <a:t>. </a:t>
            </a:r>
          </a:p>
          <a:p>
            <a:r>
              <a:rPr lang="en-US" dirty="0"/>
              <a:t>Mai recent, </a:t>
            </a:r>
            <a:r>
              <a:rPr lang="en-US" dirty="0" err="1"/>
              <a:t>Caminero</a:t>
            </a:r>
            <a:r>
              <a:rPr lang="en-US" dirty="0"/>
              <a:t> et al. au </a:t>
            </a:r>
            <a:r>
              <a:rPr lang="en-US" dirty="0" err="1"/>
              <a:t>raportat</a:t>
            </a:r>
            <a:r>
              <a:rPr lang="en-US" dirty="0"/>
              <a:t> </a:t>
            </a:r>
            <a:r>
              <a:rPr lang="en-US" dirty="0" err="1"/>
              <a:t>prezența</a:t>
            </a:r>
            <a:r>
              <a:rPr lang="en-US" dirty="0"/>
              <a:t> </a:t>
            </a:r>
            <a:r>
              <a:rPr lang="en-US" dirty="0" err="1"/>
              <a:t>patogenului</a:t>
            </a:r>
            <a:r>
              <a:rPr lang="en-US" dirty="0"/>
              <a:t> </a:t>
            </a:r>
            <a:r>
              <a:rPr lang="en-US" dirty="0" err="1"/>
              <a:t>oportunist</a:t>
            </a:r>
            <a:r>
              <a:rPr lang="en-US" dirty="0"/>
              <a:t> P. aeruginosa la </a:t>
            </a:r>
            <a:r>
              <a:rPr lang="en-US" dirty="0" err="1"/>
              <a:t>pacienții</a:t>
            </a:r>
            <a:r>
              <a:rPr lang="en-US" dirty="0"/>
              <a:t> cu </a:t>
            </a:r>
            <a:r>
              <a:rPr lang="en-US" dirty="0" err="1"/>
              <a:t>CeD</a:t>
            </a:r>
            <a:r>
              <a:rPr lang="en-US" dirty="0"/>
              <a:t>. </a:t>
            </a:r>
          </a:p>
          <a:p>
            <a:endParaRPr lang="en-US" dirty="0"/>
          </a:p>
          <a:p>
            <a:r>
              <a:rPr lang="en-US" dirty="0" err="1"/>
              <a:t>Studiul</a:t>
            </a:r>
            <a:r>
              <a:rPr lang="en-US" dirty="0"/>
              <a:t> a </a:t>
            </a:r>
            <a:r>
              <a:rPr lang="en-US" dirty="0" err="1"/>
              <a:t>constatat</a:t>
            </a:r>
            <a:r>
              <a:rPr lang="en-US" dirty="0"/>
              <a:t> </a:t>
            </a:r>
            <a:r>
              <a:rPr lang="en-US" dirty="0" err="1"/>
              <a:t>că</a:t>
            </a:r>
            <a:r>
              <a:rPr lang="en-US" dirty="0"/>
              <a:t> </a:t>
            </a:r>
            <a:r>
              <a:rPr lang="en-US" dirty="0" err="1"/>
              <a:t>proteazele</a:t>
            </a:r>
            <a:r>
              <a:rPr lang="en-US" dirty="0"/>
              <a:t> de la P. aeruginosa </a:t>
            </a:r>
            <a:r>
              <a:rPr lang="en-US" dirty="0" err="1"/>
              <a:t>ar</a:t>
            </a:r>
            <a:r>
              <a:rPr lang="en-US" dirty="0"/>
              <a:t> </a:t>
            </a:r>
            <a:r>
              <a:rPr lang="en-US" dirty="0" err="1"/>
              <a:t>putea</a:t>
            </a:r>
            <a:r>
              <a:rPr lang="en-US" dirty="0"/>
              <a:t> </a:t>
            </a:r>
            <a:r>
              <a:rPr lang="en-US" dirty="0" err="1"/>
              <a:t>participa</a:t>
            </a:r>
            <a:r>
              <a:rPr lang="en-US" dirty="0"/>
              <a:t> la </a:t>
            </a:r>
            <a:r>
              <a:rPr lang="en-US" dirty="0" err="1"/>
              <a:t>metabolizarea</a:t>
            </a:r>
            <a:r>
              <a:rPr lang="en-US" dirty="0"/>
              <a:t> </a:t>
            </a:r>
            <a:r>
              <a:rPr lang="en-US" dirty="0" err="1"/>
              <a:t>glutenului</a:t>
            </a:r>
            <a:r>
              <a:rPr lang="en-US" dirty="0"/>
              <a:t> in vivo, </a:t>
            </a:r>
            <a:r>
              <a:rPr lang="en-US" dirty="0" err="1"/>
              <a:t>ducând</a:t>
            </a:r>
            <a:r>
              <a:rPr lang="en-US" dirty="0"/>
              <a:t> la </a:t>
            </a:r>
            <a:r>
              <a:rPr lang="en-US" dirty="0" err="1"/>
              <a:t>producerea</a:t>
            </a:r>
            <a:r>
              <a:rPr lang="en-US" dirty="0"/>
              <a:t> de peptide de gluten cu o </a:t>
            </a:r>
            <a:r>
              <a:rPr lang="en-US" dirty="0" err="1"/>
              <a:t>imunogenitate</a:t>
            </a:r>
            <a:r>
              <a:rPr lang="en-US" dirty="0"/>
              <a:t> </a:t>
            </a:r>
            <a:r>
              <a:rPr lang="en-US" dirty="0" err="1"/>
              <a:t>mai</a:t>
            </a:r>
            <a:r>
              <a:rPr lang="en-US" dirty="0"/>
              <a:t> mare. </a:t>
            </a:r>
          </a:p>
          <a:p>
            <a:endParaRPr lang="en-US" dirty="0"/>
          </a:p>
          <a:p>
            <a:r>
              <a:rPr lang="en-US" dirty="0"/>
              <a:t>Este </a:t>
            </a:r>
            <a:r>
              <a:rPr lang="en-US" dirty="0" err="1"/>
              <a:t>posibil</a:t>
            </a:r>
            <a:r>
              <a:rPr lang="en-US" dirty="0"/>
              <a:t> ca </a:t>
            </a:r>
            <a:r>
              <a:rPr lang="en-US" dirty="0" err="1"/>
              <a:t>multipli</a:t>
            </a:r>
            <a:r>
              <a:rPr lang="en-US" dirty="0"/>
              <a:t> </a:t>
            </a:r>
            <a:r>
              <a:rPr lang="en-US" dirty="0" err="1"/>
              <a:t>membri</a:t>
            </a:r>
            <a:r>
              <a:rPr lang="en-US" dirty="0"/>
              <a:t> ai </a:t>
            </a:r>
            <a:r>
              <a:rPr lang="en-US" dirty="0" err="1"/>
              <a:t>microbiotei</a:t>
            </a:r>
            <a:r>
              <a:rPr lang="en-US" dirty="0"/>
              <a:t> </a:t>
            </a:r>
            <a:r>
              <a:rPr lang="en-US" dirty="0" err="1"/>
              <a:t>intestinale</a:t>
            </a:r>
            <a:r>
              <a:rPr lang="en-US" dirty="0"/>
              <a:t>, </a:t>
            </a:r>
            <a:r>
              <a:rPr lang="en-US" dirty="0" err="1"/>
              <a:t>inclusiv</a:t>
            </a:r>
            <a:r>
              <a:rPr lang="en-US" dirty="0"/>
              <a:t> </a:t>
            </a:r>
            <a:r>
              <a:rPr lang="en-US" dirty="0" err="1"/>
              <a:t>bacterii</a:t>
            </a:r>
            <a:r>
              <a:rPr lang="en-US" dirty="0"/>
              <a:t> </a:t>
            </a:r>
            <a:r>
              <a:rPr lang="en-US" dirty="0" err="1"/>
              <a:t>sau</a:t>
            </a:r>
            <a:r>
              <a:rPr lang="en-US" dirty="0"/>
              <a:t> </a:t>
            </a:r>
            <a:r>
              <a:rPr lang="en-US" dirty="0" err="1"/>
              <a:t>viruși</a:t>
            </a:r>
            <a:r>
              <a:rPr lang="en-US" dirty="0"/>
              <a:t>, </a:t>
            </a:r>
            <a:r>
              <a:rPr lang="en-US" dirty="0" err="1"/>
              <a:t>să</a:t>
            </a:r>
            <a:r>
              <a:rPr lang="en-US" dirty="0"/>
              <a:t> </a:t>
            </a:r>
            <a:r>
              <a:rPr lang="en-US" dirty="0" err="1"/>
              <a:t>poată</a:t>
            </a:r>
            <a:r>
              <a:rPr lang="en-US" dirty="0"/>
              <a:t> (independent, </a:t>
            </a:r>
            <a:r>
              <a:rPr lang="en-US" dirty="0" err="1"/>
              <a:t>prin</a:t>
            </a:r>
            <a:r>
              <a:rPr lang="en-US" dirty="0"/>
              <a:t> </a:t>
            </a:r>
            <a:r>
              <a:rPr lang="en-US" dirty="0" err="1"/>
              <a:t>căi</a:t>
            </a:r>
            <a:r>
              <a:rPr lang="en-US" dirty="0"/>
              <a:t> </a:t>
            </a:r>
            <a:r>
              <a:rPr lang="en-US" dirty="0" err="1"/>
              <a:t>diferite</a:t>
            </a:r>
            <a:r>
              <a:rPr lang="en-US" dirty="0"/>
              <a:t>) </a:t>
            </a:r>
            <a:r>
              <a:rPr lang="en-US" dirty="0" err="1"/>
              <a:t>să</a:t>
            </a:r>
            <a:r>
              <a:rPr lang="en-US" dirty="0"/>
              <a:t> </a:t>
            </a:r>
            <a:r>
              <a:rPr lang="en-US" dirty="0" err="1"/>
              <a:t>joace</a:t>
            </a:r>
            <a:r>
              <a:rPr lang="en-US" dirty="0"/>
              <a:t> un </a:t>
            </a:r>
            <a:r>
              <a:rPr lang="en-US" dirty="0" err="1"/>
              <a:t>rol</a:t>
            </a:r>
            <a:r>
              <a:rPr lang="en-US" dirty="0"/>
              <a:t> </a:t>
            </a:r>
            <a:r>
              <a:rPr lang="en-US" dirty="0" err="1"/>
              <a:t>în</a:t>
            </a:r>
            <a:r>
              <a:rPr lang="en-US" dirty="0"/>
              <a:t> </a:t>
            </a:r>
            <a:r>
              <a:rPr lang="en-US" dirty="0" err="1"/>
              <a:t>pierderea</a:t>
            </a:r>
            <a:r>
              <a:rPr lang="en-US" dirty="0"/>
              <a:t> </a:t>
            </a:r>
            <a:r>
              <a:rPr lang="en-US" dirty="0" err="1"/>
              <a:t>toleranței</a:t>
            </a:r>
            <a:r>
              <a:rPr lang="en-US" dirty="0"/>
              <a:t> la gluten </a:t>
            </a:r>
            <a:r>
              <a:rPr lang="en-US" dirty="0" err="1"/>
              <a:t>sau</a:t>
            </a:r>
            <a:r>
              <a:rPr lang="en-US" dirty="0"/>
              <a:t> la </a:t>
            </a:r>
            <a:r>
              <a:rPr lang="en-US" dirty="0" err="1"/>
              <a:t>alte</a:t>
            </a:r>
            <a:r>
              <a:rPr lang="en-US" dirty="0"/>
              <a:t> </a:t>
            </a:r>
            <a:r>
              <a:rPr lang="en-US" dirty="0" err="1"/>
              <a:t>antigene</a:t>
            </a:r>
            <a:r>
              <a:rPr lang="en-US" dirty="0"/>
              <a:t> </a:t>
            </a:r>
            <a:r>
              <a:rPr lang="en-US" dirty="0" err="1"/>
              <a:t>alimentare</a:t>
            </a:r>
            <a:r>
              <a:rPr lang="en-US" dirty="0"/>
              <a:t>.</a:t>
            </a:r>
          </a:p>
        </p:txBody>
      </p:sp>
    </p:spTree>
    <p:extLst>
      <p:ext uri="{BB962C8B-B14F-4D97-AF65-F5344CB8AC3E}">
        <p14:creationId xmlns:p14="http://schemas.microsoft.com/office/powerpoint/2010/main" val="4016987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56DECA-5FAE-4EB9-B4B0-9EE7A3CDBFD5}"/>
              </a:ext>
            </a:extLst>
          </p:cNvPr>
          <p:cNvSpPr/>
          <p:nvPr/>
        </p:nvSpPr>
        <p:spPr>
          <a:xfrm>
            <a:off x="421574" y="507763"/>
            <a:ext cx="9500260" cy="5632311"/>
          </a:xfrm>
          <a:prstGeom prst="rect">
            <a:avLst/>
          </a:prstGeom>
        </p:spPr>
        <p:txBody>
          <a:bodyPr wrap="square">
            <a:spAutoFit/>
          </a:bodyPr>
          <a:lstStyle/>
          <a:p>
            <a:r>
              <a:rPr lang="en-US" dirty="0" err="1"/>
              <a:t>Împreună</a:t>
            </a:r>
            <a:r>
              <a:rPr lang="en-US" dirty="0"/>
              <a:t>, </a:t>
            </a:r>
            <a:r>
              <a:rPr lang="en-US" dirty="0" err="1"/>
              <a:t>aceste</a:t>
            </a:r>
            <a:r>
              <a:rPr lang="en-US" dirty="0"/>
              <a:t> </a:t>
            </a:r>
            <a:r>
              <a:rPr lang="en-US" dirty="0" err="1"/>
              <a:t>constatări</a:t>
            </a:r>
            <a:r>
              <a:rPr lang="en-US" dirty="0"/>
              <a:t> </a:t>
            </a:r>
            <a:r>
              <a:rPr lang="en-US" dirty="0" err="1"/>
              <a:t>evidențiază</a:t>
            </a:r>
            <a:r>
              <a:rPr lang="en-US" dirty="0"/>
              <a:t> </a:t>
            </a:r>
            <a:r>
              <a:rPr lang="en-US" dirty="0" err="1"/>
              <a:t>scenariul</a:t>
            </a:r>
            <a:r>
              <a:rPr lang="en-US" dirty="0"/>
              <a:t> complex al </a:t>
            </a:r>
            <a:r>
              <a:rPr lang="en-US" dirty="0" err="1"/>
              <a:t>factorilor</a:t>
            </a:r>
            <a:r>
              <a:rPr lang="en-US" dirty="0"/>
              <a:t> </a:t>
            </a:r>
            <a:r>
              <a:rPr lang="en-US" dirty="0" err="1"/>
              <a:t>implicați</a:t>
            </a:r>
            <a:r>
              <a:rPr lang="en-US" dirty="0"/>
              <a:t> </a:t>
            </a:r>
            <a:r>
              <a:rPr lang="en-US" dirty="0" err="1"/>
              <a:t>în</a:t>
            </a:r>
            <a:r>
              <a:rPr lang="en-US" dirty="0"/>
              <a:t> </a:t>
            </a:r>
            <a:r>
              <a:rPr lang="en-US" dirty="0" err="1"/>
              <a:t>dezvoltarea</a:t>
            </a:r>
            <a:r>
              <a:rPr lang="en-US" dirty="0"/>
              <a:t> </a:t>
            </a:r>
            <a:r>
              <a:rPr lang="en-US" dirty="0" err="1"/>
              <a:t>CeD</a:t>
            </a:r>
            <a:r>
              <a:rPr lang="en-US" dirty="0"/>
              <a:t>. </a:t>
            </a:r>
          </a:p>
          <a:p>
            <a:r>
              <a:rPr lang="en-US" dirty="0" err="1"/>
              <a:t>Studiul</a:t>
            </a:r>
            <a:r>
              <a:rPr lang="en-US" dirty="0"/>
              <a:t> </a:t>
            </a:r>
            <a:r>
              <a:rPr lang="en-US" dirty="0" err="1"/>
              <a:t>efectuat</a:t>
            </a:r>
            <a:r>
              <a:rPr lang="en-US" dirty="0"/>
              <a:t> de </a:t>
            </a:r>
            <a:r>
              <a:rPr lang="en-US" dirty="0" err="1"/>
              <a:t>Bouziat</a:t>
            </a:r>
            <a:r>
              <a:rPr lang="en-US" dirty="0"/>
              <a:t> et al. </a:t>
            </a:r>
            <a:r>
              <a:rPr lang="en-US" dirty="0" err="1"/>
              <a:t>arată</a:t>
            </a:r>
            <a:r>
              <a:rPr lang="en-US" dirty="0"/>
              <a:t> un </a:t>
            </a:r>
            <a:r>
              <a:rPr lang="en-US" dirty="0" err="1"/>
              <a:t>scenariu</a:t>
            </a:r>
            <a:r>
              <a:rPr lang="en-US" dirty="0"/>
              <a:t> </a:t>
            </a:r>
            <a:r>
              <a:rPr lang="en-US" dirty="0" err="1"/>
              <a:t>în</a:t>
            </a:r>
            <a:r>
              <a:rPr lang="en-US" dirty="0"/>
              <a:t> care </a:t>
            </a:r>
            <a:r>
              <a:rPr lang="en-US" dirty="0" err="1"/>
              <a:t>infecțiile</a:t>
            </a:r>
            <a:r>
              <a:rPr lang="en-US" dirty="0"/>
              <a:t> </a:t>
            </a:r>
            <a:r>
              <a:rPr lang="en-US" dirty="0" err="1"/>
              <a:t>virale</a:t>
            </a:r>
            <a:r>
              <a:rPr lang="en-US" dirty="0"/>
              <a:t> </a:t>
            </a:r>
            <a:r>
              <a:rPr lang="en-US" dirty="0" err="1"/>
              <a:t>subclinice</a:t>
            </a:r>
            <a:r>
              <a:rPr lang="en-US" dirty="0"/>
              <a:t> pot duce la </a:t>
            </a:r>
            <a:r>
              <a:rPr lang="en-US" dirty="0" err="1"/>
              <a:t>pierderea</a:t>
            </a:r>
            <a:r>
              <a:rPr lang="en-US" dirty="0"/>
              <a:t> </a:t>
            </a:r>
            <a:r>
              <a:rPr lang="en-US" dirty="0" err="1"/>
              <a:t>toleranței</a:t>
            </a:r>
            <a:r>
              <a:rPr lang="en-US" dirty="0"/>
              <a:t> la </a:t>
            </a:r>
            <a:r>
              <a:rPr lang="en-US" dirty="0" err="1"/>
              <a:t>antigene</a:t>
            </a:r>
            <a:r>
              <a:rPr lang="en-US" dirty="0"/>
              <a:t> </a:t>
            </a:r>
            <a:r>
              <a:rPr lang="en-US" dirty="0" err="1"/>
              <a:t>dietetice</a:t>
            </a:r>
            <a:r>
              <a:rPr lang="en-US" dirty="0"/>
              <a:t> cum </a:t>
            </a:r>
            <a:r>
              <a:rPr lang="en-US" dirty="0" err="1"/>
              <a:t>ar</a:t>
            </a:r>
            <a:r>
              <a:rPr lang="en-US" dirty="0"/>
              <a:t> fi </a:t>
            </a:r>
            <a:r>
              <a:rPr lang="en-US" dirty="0" err="1"/>
              <a:t>glutenul</a:t>
            </a:r>
            <a:r>
              <a:rPr lang="en-US" dirty="0"/>
              <a:t>.</a:t>
            </a:r>
          </a:p>
          <a:p>
            <a:endParaRPr lang="en-US" dirty="0"/>
          </a:p>
          <a:p>
            <a:r>
              <a:rPr lang="en-US" dirty="0"/>
              <a:t> </a:t>
            </a:r>
            <a:r>
              <a:rPr lang="en-US" dirty="0" err="1"/>
              <a:t>Sugerează</a:t>
            </a:r>
            <a:r>
              <a:rPr lang="en-US" dirty="0"/>
              <a:t> </a:t>
            </a:r>
            <a:r>
              <a:rPr lang="en-US" dirty="0" err="1"/>
              <a:t>că</a:t>
            </a:r>
            <a:r>
              <a:rPr lang="en-US" dirty="0"/>
              <a:t> </a:t>
            </a:r>
            <a:r>
              <a:rPr lang="en-US" dirty="0" err="1"/>
              <a:t>membrii</a:t>
            </a:r>
            <a:r>
              <a:rPr lang="en-US" dirty="0"/>
              <a:t> </a:t>
            </a:r>
            <a:r>
              <a:rPr lang="en-US" dirty="0" err="1"/>
              <a:t>microbiotei</a:t>
            </a:r>
            <a:r>
              <a:rPr lang="en-US" dirty="0"/>
              <a:t> </a:t>
            </a:r>
            <a:r>
              <a:rPr lang="en-US" dirty="0" err="1"/>
              <a:t>intestinale</a:t>
            </a:r>
            <a:r>
              <a:rPr lang="en-US" dirty="0"/>
              <a:t> pot </a:t>
            </a:r>
            <a:r>
              <a:rPr lang="en-US" dirty="0" err="1"/>
              <a:t>influența</a:t>
            </a:r>
            <a:r>
              <a:rPr lang="en-US" dirty="0"/>
              <a:t> </a:t>
            </a:r>
            <a:r>
              <a:rPr lang="en-US" dirty="0" err="1"/>
              <a:t>răspunsurile</a:t>
            </a:r>
            <a:r>
              <a:rPr lang="en-US" dirty="0"/>
              <a:t> </a:t>
            </a:r>
            <a:r>
              <a:rPr lang="en-US" dirty="0" err="1"/>
              <a:t>imune</a:t>
            </a:r>
            <a:r>
              <a:rPr lang="en-US" dirty="0"/>
              <a:t> la </a:t>
            </a:r>
            <a:r>
              <a:rPr lang="en-US" dirty="0" err="1"/>
              <a:t>proteinele</a:t>
            </a:r>
            <a:r>
              <a:rPr lang="en-US" dirty="0"/>
              <a:t> </a:t>
            </a:r>
            <a:r>
              <a:rPr lang="en-US" dirty="0" err="1"/>
              <a:t>inofensive</a:t>
            </a:r>
            <a:r>
              <a:rPr lang="en-US" dirty="0"/>
              <a:t> ale </a:t>
            </a:r>
            <a:r>
              <a:rPr lang="en-US" dirty="0" err="1"/>
              <a:t>intestinului</a:t>
            </a:r>
            <a:r>
              <a:rPr lang="en-US" dirty="0"/>
              <a:t>. </a:t>
            </a:r>
          </a:p>
          <a:p>
            <a:endParaRPr lang="en-US" dirty="0"/>
          </a:p>
          <a:p>
            <a:r>
              <a:rPr lang="en-US" dirty="0" err="1"/>
              <a:t>Acest</a:t>
            </a:r>
            <a:r>
              <a:rPr lang="en-US" dirty="0"/>
              <a:t> </a:t>
            </a:r>
            <a:r>
              <a:rPr lang="en-US" dirty="0" err="1"/>
              <a:t>scenariu</a:t>
            </a:r>
            <a:r>
              <a:rPr lang="en-US" dirty="0"/>
              <a:t> se </a:t>
            </a:r>
            <a:r>
              <a:rPr lang="en-US" dirty="0" err="1"/>
              <a:t>poate</a:t>
            </a:r>
            <a:r>
              <a:rPr lang="en-US" dirty="0"/>
              <a:t> </a:t>
            </a:r>
            <a:r>
              <a:rPr lang="en-US" dirty="0" err="1"/>
              <a:t>aplica</a:t>
            </a:r>
            <a:r>
              <a:rPr lang="en-US" dirty="0"/>
              <a:t> </a:t>
            </a:r>
            <a:r>
              <a:rPr lang="en-US" dirty="0" err="1"/>
              <a:t>și</a:t>
            </a:r>
            <a:r>
              <a:rPr lang="en-US" dirty="0"/>
              <a:t> </a:t>
            </a:r>
            <a:r>
              <a:rPr lang="en-US" dirty="0" err="1"/>
              <a:t>altor</a:t>
            </a:r>
            <a:r>
              <a:rPr lang="en-US" dirty="0"/>
              <a:t> </a:t>
            </a:r>
            <a:r>
              <a:rPr lang="en-US" dirty="0" err="1"/>
              <a:t>membri</a:t>
            </a:r>
            <a:r>
              <a:rPr lang="en-US" dirty="0"/>
              <a:t> </a:t>
            </a:r>
            <a:r>
              <a:rPr lang="en-US" dirty="0" err="1"/>
              <a:t>microbieni</a:t>
            </a:r>
            <a:r>
              <a:rPr lang="en-US" dirty="0"/>
              <a:t> </a:t>
            </a:r>
            <a:r>
              <a:rPr lang="en-US" dirty="0" err="1"/>
              <a:t>sau</a:t>
            </a:r>
            <a:r>
              <a:rPr lang="en-US" dirty="0"/>
              <a:t> </a:t>
            </a:r>
            <a:r>
              <a:rPr lang="en-US" dirty="0" err="1"/>
              <a:t>altor</a:t>
            </a:r>
            <a:r>
              <a:rPr lang="en-US" dirty="0"/>
              <a:t> </a:t>
            </a:r>
            <a:r>
              <a:rPr lang="en-US" dirty="0" err="1"/>
              <a:t>sensibilități</a:t>
            </a:r>
            <a:r>
              <a:rPr lang="en-US" dirty="0"/>
              <a:t> </a:t>
            </a:r>
            <a:r>
              <a:rPr lang="en-US" dirty="0" err="1"/>
              <a:t>alimentare</a:t>
            </a:r>
            <a:r>
              <a:rPr lang="en-US" dirty="0"/>
              <a:t> </a:t>
            </a:r>
            <a:r>
              <a:rPr lang="en-US" dirty="0" err="1"/>
              <a:t>sau</a:t>
            </a:r>
            <a:r>
              <a:rPr lang="en-US" dirty="0"/>
              <a:t> </a:t>
            </a:r>
            <a:r>
              <a:rPr lang="en-US" dirty="0" err="1"/>
              <a:t>bolilor</a:t>
            </a:r>
            <a:r>
              <a:rPr lang="en-US" dirty="0"/>
              <a:t> </a:t>
            </a:r>
            <a:r>
              <a:rPr lang="en-US" dirty="0" err="1"/>
              <a:t>autoimune</a:t>
            </a:r>
            <a:r>
              <a:rPr lang="en-US" dirty="0"/>
              <a:t>.</a:t>
            </a:r>
          </a:p>
          <a:p>
            <a:endParaRPr lang="en-US" dirty="0"/>
          </a:p>
          <a:p>
            <a:r>
              <a:rPr lang="en-US" dirty="0"/>
              <a:t> </a:t>
            </a:r>
            <a:r>
              <a:rPr lang="en-US" dirty="0" err="1"/>
              <a:t>Înțelegerea</a:t>
            </a:r>
            <a:r>
              <a:rPr lang="en-US" dirty="0"/>
              <a:t> </a:t>
            </a:r>
            <a:r>
              <a:rPr lang="en-US" dirty="0" err="1"/>
              <a:t>evenimentelor</a:t>
            </a:r>
            <a:r>
              <a:rPr lang="en-US" dirty="0"/>
              <a:t> care </a:t>
            </a:r>
            <a:r>
              <a:rPr lang="en-US" dirty="0" err="1"/>
              <a:t>duc</a:t>
            </a:r>
            <a:r>
              <a:rPr lang="en-US" dirty="0"/>
              <a:t> la </a:t>
            </a:r>
            <a:r>
              <a:rPr lang="en-US" dirty="0" err="1"/>
              <a:t>reacții</a:t>
            </a:r>
            <a:r>
              <a:rPr lang="en-US" dirty="0"/>
              <a:t> adverse la </a:t>
            </a:r>
            <a:r>
              <a:rPr lang="en-US" dirty="0" err="1"/>
              <a:t>antigeni</a:t>
            </a:r>
            <a:r>
              <a:rPr lang="en-US" dirty="0"/>
              <a:t> </a:t>
            </a:r>
            <a:r>
              <a:rPr lang="en-US" dirty="0" err="1"/>
              <a:t>inofensivi</a:t>
            </a:r>
            <a:r>
              <a:rPr lang="en-US" dirty="0"/>
              <a:t> </a:t>
            </a:r>
            <a:r>
              <a:rPr lang="en-US" dirty="0" err="1"/>
              <a:t>va</a:t>
            </a:r>
            <a:r>
              <a:rPr lang="en-US" dirty="0"/>
              <a:t> </a:t>
            </a:r>
            <a:r>
              <a:rPr lang="en-US" dirty="0" err="1"/>
              <a:t>permite</a:t>
            </a:r>
            <a:r>
              <a:rPr lang="en-US" dirty="0"/>
              <a:t> </a:t>
            </a:r>
            <a:r>
              <a:rPr lang="en-US" dirty="0" err="1"/>
              <a:t>dezvoltarea</a:t>
            </a:r>
            <a:r>
              <a:rPr lang="en-US" dirty="0"/>
              <a:t> </a:t>
            </a:r>
            <a:r>
              <a:rPr lang="en-US" dirty="0" err="1"/>
              <a:t>unor</a:t>
            </a:r>
            <a:r>
              <a:rPr lang="en-US" dirty="0"/>
              <a:t> </a:t>
            </a:r>
            <a:r>
              <a:rPr lang="en-US" dirty="0" err="1"/>
              <a:t>strategii</a:t>
            </a:r>
            <a:r>
              <a:rPr lang="en-US" dirty="0"/>
              <a:t> de </a:t>
            </a:r>
            <a:r>
              <a:rPr lang="en-US" dirty="0" err="1"/>
              <a:t>prevenire</a:t>
            </a:r>
            <a:r>
              <a:rPr lang="en-US" dirty="0"/>
              <a:t>.</a:t>
            </a:r>
          </a:p>
          <a:p>
            <a:endParaRPr lang="en-US" dirty="0"/>
          </a:p>
          <a:p>
            <a:r>
              <a:rPr lang="en-US" dirty="0"/>
              <a:t> </a:t>
            </a:r>
            <a:r>
              <a:rPr lang="en-US" dirty="0" err="1"/>
              <a:t>Acest</a:t>
            </a:r>
            <a:r>
              <a:rPr lang="en-US" dirty="0"/>
              <a:t> </a:t>
            </a:r>
            <a:r>
              <a:rPr lang="en-US" dirty="0" err="1"/>
              <a:t>lucru</a:t>
            </a:r>
            <a:r>
              <a:rPr lang="en-US" dirty="0"/>
              <a:t> </a:t>
            </a:r>
            <a:r>
              <a:rPr lang="en-US" dirty="0" err="1"/>
              <a:t>este</a:t>
            </a:r>
            <a:r>
              <a:rPr lang="en-US" dirty="0"/>
              <a:t> </a:t>
            </a:r>
            <a:r>
              <a:rPr lang="en-US" dirty="0" err="1"/>
              <a:t>deosebit</a:t>
            </a:r>
            <a:r>
              <a:rPr lang="en-US" dirty="0"/>
              <a:t> de important </a:t>
            </a:r>
            <a:r>
              <a:rPr lang="en-US" dirty="0" err="1"/>
              <a:t>având</a:t>
            </a:r>
            <a:r>
              <a:rPr lang="en-US" dirty="0"/>
              <a:t> </a:t>
            </a:r>
            <a:r>
              <a:rPr lang="en-US" dirty="0" err="1"/>
              <a:t>în</a:t>
            </a:r>
            <a:r>
              <a:rPr lang="en-US" dirty="0"/>
              <a:t> </a:t>
            </a:r>
            <a:r>
              <a:rPr lang="en-US" dirty="0" err="1"/>
              <a:t>vedere</a:t>
            </a:r>
            <a:r>
              <a:rPr lang="en-US" dirty="0"/>
              <a:t> </a:t>
            </a:r>
            <a:r>
              <a:rPr lang="en-US" dirty="0" err="1"/>
              <a:t>creșterea</a:t>
            </a:r>
            <a:r>
              <a:rPr lang="en-US" dirty="0"/>
              <a:t> </a:t>
            </a:r>
            <a:r>
              <a:rPr lang="en-US" dirty="0" err="1"/>
              <a:t>recentă</a:t>
            </a:r>
            <a:r>
              <a:rPr lang="en-US" dirty="0"/>
              <a:t> a </a:t>
            </a:r>
            <a:r>
              <a:rPr lang="en-US" dirty="0" err="1"/>
              <a:t>prevalenței</a:t>
            </a:r>
            <a:r>
              <a:rPr lang="en-US" dirty="0"/>
              <a:t> </a:t>
            </a:r>
            <a:r>
              <a:rPr lang="en-US" dirty="0" err="1"/>
              <a:t>bolii</a:t>
            </a:r>
            <a:r>
              <a:rPr lang="en-US" dirty="0"/>
              <a:t> </a:t>
            </a:r>
            <a:r>
              <a:rPr lang="en-US" dirty="0" err="1"/>
              <a:t>autoimune</a:t>
            </a:r>
            <a:r>
              <a:rPr lang="en-US" dirty="0"/>
              <a:t>, a </a:t>
            </a:r>
            <a:r>
              <a:rPr lang="en-US" dirty="0" err="1"/>
              <a:t>sensibilităților</a:t>
            </a:r>
            <a:r>
              <a:rPr lang="en-US" dirty="0"/>
              <a:t> </a:t>
            </a:r>
            <a:r>
              <a:rPr lang="en-US" dirty="0" err="1"/>
              <a:t>alimentare</a:t>
            </a:r>
            <a:r>
              <a:rPr lang="en-US" dirty="0"/>
              <a:t> </a:t>
            </a:r>
            <a:r>
              <a:rPr lang="en-US" dirty="0" err="1"/>
              <a:t>și</a:t>
            </a:r>
            <a:r>
              <a:rPr lang="en-US" dirty="0"/>
              <a:t> a </a:t>
            </a:r>
            <a:r>
              <a:rPr lang="en-US" dirty="0" err="1"/>
              <a:t>alergiilor</a:t>
            </a:r>
            <a:r>
              <a:rPr lang="en-US" dirty="0"/>
              <a:t> </a:t>
            </a:r>
            <a:r>
              <a:rPr lang="en-US" dirty="0" err="1"/>
              <a:t>alimentare</a:t>
            </a:r>
            <a:r>
              <a:rPr lang="en-US" dirty="0"/>
              <a:t>.</a:t>
            </a:r>
          </a:p>
          <a:p>
            <a:endParaRPr lang="en-US" dirty="0"/>
          </a:p>
          <a:p>
            <a:r>
              <a:rPr lang="en-US" dirty="0" err="1"/>
              <a:t>Bouziat</a:t>
            </a:r>
            <a:r>
              <a:rPr lang="en-US" dirty="0"/>
              <a:t> R, </a:t>
            </a:r>
            <a:r>
              <a:rPr lang="en-US" dirty="0" err="1"/>
              <a:t>Hinterleitner</a:t>
            </a:r>
            <a:r>
              <a:rPr lang="en-US" dirty="0"/>
              <a:t> R, Brown JJ, et al. </a:t>
            </a:r>
            <a:r>
              <a:rPr lang="en-US" dirty="0">
                <a:hlinkClick r:id="rId2"/>
              </a:rPr>
              <a:t>Reovirus infection triggers inflammatory responses to dietary antigens and development of celiac disease</a:t>
            </a:r>
            <a:r>
              <a:rPr lang="en-US" dirty="0"/>
              <a:t>. </a:t>
            </a:r>
            <a:r>
              <a:rPr lang="en-US" i="1" dirty="0"/>
              <a:t>Science</a:t>
            </a:r>
            <a:r>
              <a:rPr lang="en-US" dirty="0"/>
              <a:t>. 2017; 356(6333): 44-50. </a:t>
            </a:r>
            <a:r>
              <a:rPr lang="en-US" dirty="0" err="1"/>
              <a:t>doi</a:t>
            </a:r>
            <a:r>
              <a:rPr lang="en-US" dirty="0"/>
              <a:t>: 10.1126/science.aah5298</a:t>
            </a:r>
          </a:p>
        </p:txBody>
      </p:sp>
    </p:spTree>
    <p:extLst>
      <p:ext uri="{BB962C8B-B14F-4D97-AF65-F5344CB8AC3E}">
        <p14:creationId xmlns:p14="http://schemas.microsoft.com/office/powerpoint/2010/main" val="2951068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DC35AC-E377-4E8A-BB5A-E9DBF839693A}"/>
              </a:ext>
            </a:extLst>
          </p:cNvPr>
          <p:cNvGraphicFramePr>
            <a:graphicFrameLocks noGrp="1"/>
          </p:cNvGraphicFramePr>
          <p:nvPr>
            <p:extLst>
              <p:ext uri="{D42A27DB-BD31-4B8C-83A1-F6EECF244321}">
                <p14:modId xmlns:p14="http://schemas.microsoft.com/office/powerpoint/2010/main" val="1540550289"/>
              </p:ext>
            </p:extLst>
          </p:nvPr>
        </p:nvGraphicFramePr>
        <p:xfrm>
          <a:off x="777834" y="498764"/>
          <a:ext cx="9304315" cy="6156515"/>
        </p:xfrm>
        <a:graphic>
          <a:graphicData uri="http://schemas.openxmlformats.org/drawingml/2006/table">
            <a:tbl>
              <a:tblPr/>
              <a:tblGrid>
                <a:gridCol w="3622624">
                  <a:extLst>
                    <a:ext uri="{9D8B030D-6E8A-4147-A177-3AD203B41FA5}">
                      <a16:colId xmlns:a16="http://schemas.microsoft.com/office/drawing/2014/main" val="3237159440"/>
                    </a:ext>
                  </a:extLst>
                </a:gridCol>
                <a:gridCol w="1893897">
                  <a:extLst>
                    <a:ext uri="{9D8B030D-6E8A-4147-A177-3AD203B41FA5}">
                      <a16:colId xmlns:a16="http://schemas.microsoft.com/office/drawing/2014/main" val="1541612138"/>
                    </a:ext>
                  </a:extLst>
                </a:gridCol>
                <a:gridCol w="1893897">
                  <a:extLst>
                    <a:ext uri="{9D8B030D-6E8A-4147-A177-3AD203B41FA5}">
                      <a16:colId xmlns:a16="http://schemas.microsoft.com/office/drawing/2014/main" val="3792791743"/>
                    </a:ext>
                  </a:extLst>
                </a:gridCol>
                <a:gridCol w="1893897">
                  <a:extLst>
                    <a:ext uri="{9D8B030D-6E8A-4147-A177-3AD203B41FA5}">
                      <a16:colId xmlns:a16="http://schemas.microsoft.com/office/drawing/2014/main" val="944697399"/>
                    </a:ext>
                  </a:extLst>
                </a:gridCol>
              </a:tblGrid>
              <a:tr h="110391">
                <a:tc gridSpan="4">
                  <a:txBody>
                    <a:bodyPr/>
                    <a:lstStyle/>
                    <a:p>
                      <a:r>
                        <a:rPr lang="en-US" sz="900">
                          <a:latin typeface="Arial" panose="020B0604020202020204" pitchFamily="34" charset="0"/>
                          <a:cs typeface="Arial" panose="020B0604020202020204" pitchFamily="34" charset="0"/>
                        </a:rPr>
                        <a:t>Table 1Known virotypes according to culturomics and metagenomics.</a:t>
                      </a:r>
                    </a:p>
                  </a:txBody>
                  <a:tcPr marL="19570" marR="19570" marT="9785" marB="9785"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883598"/>
                  </a:ext>
                </a:extLst>
              </a:tr>
              <a:tr h="122687">
                <a:tc>
                  <a:txBody>
                    <a:bodyPr/>
                    <a:lstStyle/>
                    <a:p>
                      <a:pPr algn="l" fontAlgn="b"/>
                      <a:r>
                        <a:rPr lang="en-US" sz="900">
                          <a:effectLst/>
                          <a:latin typeface="Arial" panose="020B0604020202020204" pitchFamily="34" charset="0"/>
                          <a:cs typeface="Arial" panose="020B0604020202020204" pitchFamily="34" charset="0"/>
                        </a:rPr>
                        <a:t>Virus type</a:t>
                      </a:r>
                    </a:p>
                  </a:txBody>
                  <a:tcPr marL="14270" marR="14270" marT="14270" marB="1427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B w="9525" cap="flat" cmpd="sng" algn="ctr">
                      <a:solidFill>
                        <a:srgbClr val="DDDDDD"/>
                      </a:solidFill>
                      <a:prstDash val="solid"/>
                      <a:round/>
                      <a:headEnd type="none" w="med" len="med"/>
                      <a:tailEnd type="none" w="med" len="med"/>
                    </a:lnB>
                    <a:solidFill>
                      <a:srgbClr val="B9CADC"/>
                    </a:solidFill>
                  </a:tcPr>
                </a:tc>
                <a:tc>
                  <a:txBody>
                    <a:bodyPr/>
                    <a:lstStyle/>
                    <a:p>
                      <a:pPr algn="l" fontAlgn="b"/>
                      <a:r>
                        <a:rPr lang="en-US" sz="900">
                          <a:effectLst/>
                          <a:latin typeface="Arial" panose="020B0604020202020204" pitchFamily="34" charset="0"/>
                          <a:cs typeface="Arial" panose="020B0604020202020204" pitchFamily="34" charset="0"/>
                        </a:rPr>
                        <a:t>Genome type</a:t>
                      </a:r>
                    </a:p>
                  </a:txBody>
                  <a:tcPr marL="14270" marR="14270" marT="14270" marB="1427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9CADC"/>
                    </a:solidFill>
                  </a:tcPr>
                </a:tc>
                <a:tc>
                  <a:txBody>
                    <a:bodyPr/>
                    <a:lstStyle/>
                    <a:p>
                      <a:pPr algn="l" fontAlgn="b"/>
                      <a:r>
                        <a:rPr lang="en-US" sz="900">
                          <a:effectLst/>
                          <a:latin typeface="Arial" panose="020B0604020202020204" pitchFamily="34" charset="0"/>
                          <a:cs typeface="Arial" panose="020B0604020202020204" pitchFamily="34" charset="0"/>
                        </a:rPr>
                        <a:t>Environment</a:t>
                      </a:r>
                    </a:p>
                  </a:txBody>
                  <a:tcPr marL="14270" marR="14270" marT="14270" marB="1427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9CADC"/>
                    </a:solidFill>
                  </a:tcPr>
                </a:tc>
                <a:tc>
                  <a:txBody>
                    <a:bodyPr/>
                    <a:lstStyle/>
                    <a:p>
                      <a:pPr algn="l" fontAlgn="b"/>
                      <a:r>
                        <a:rPr lang="en-US" sz="900">
                          <a:effectLst/>
                          <a:latin typeface="Arial" panose="020B0604020202020204" pitchFamily="34" charset="0"/>
                          <a:cs typeface="Arial" panose="020B0604020202020204" pitchFamily="34" charset="0"/>
                        </a:rPr>
                        <a:t>Associated disease</a:t>
                      </a:r>
                    </a:p>
                  </a:txBody>
                  <a:tcPr marL="14270" marR="14270" marT="14270" marB="1427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9CADC"/>
                    </a:solidFill>
                  </a:tcPr>
                </a:tc>
                <a:extLst>
                  <a:ext uri="{0D108BD9-81ED-4DB2-BD59-A6C34878D82A}">
                    <a16:rowId xmlns:a16="http://schemas.microsoft.com/office/drawing/2014/main" val="4138124231"/>
                  </a:ext>
                </a:extLst>
              </a:tr>
              <a:tr h="122687">
                <a:tc gridSpan="4">
                  <a:txBody>
                    <a:bodyPr/>
                    <a:lstStyle/>
                    <a:p>
                      <a:pPr algn="l" fontAlgn="t"/>
                      <a:r>
                        <a:rPr lang="en-US" sz="900" i="1">
                          <a:effectLst/>
                          <a:latin typeface="Arial" panose="020B0604020202020204" pitchFamily="34" charset="0"/>
                          <a:cs typeface="Arial" panose="020B0604020202020204" pitchFamily="34" charset="0"/>
                        </a:rPr>
                        <a:t>Eukaryotic virus</a:t>
                      </a:r>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2062552"/>
                  </a:ext>
                </a:extLst>
              </a:tr>
              <a:tr h="1041897">
                <a:tc>
                  <a:txBody>
                    <a:bodyPr/>
                    <a:lstStyle/>
                    <a:p>
                      <a:pPr algn="l" fontAlgn="t"/>
                      <a:r>
                        <a:rPr lang="en-US" sz="900" dirty="0">
                          <a:effectLst/>
                          <a:latin typeface="Arial" panose="020B0604020202020204" pitchFamily="34" charset="0"/>
                          <a:cs typeface="Arial" panose="020B0604020202020204" pitchFamily="34" charset="0"/>
                        </a:rPr>
                        <a:t>Rotavirus, </a:t>
                      </a:r>
                      <a:r>
                        <a:rPr lang="en-US" sz="900" dirty="0" err="1">
                          <a:effectLst/>
                          <a:latin typeface="Arial" panose="020B0604020202020204" pitchFamily="34" charset="0"/>
                          <a:cs typeface="Arial" panose="020B0604020202020204" pitchFamily="34" charset="0"/>
                        </a:rPr>
                        <a:t>Astrovirus</a:t>
                      </a:r>
                      <a:r>
                        <a:rPr lang="en-US" sz="900" dirty="0">
                          <a:effectLst/>
                          <a:latin typeface="Arial" panose="020B0604020202020204" pitchFamily="34" charset="0"/>
                          <a:cs typeface="Arial" panose="020B0604020202020204" pitchFamily="34" charset="0"/>
                        </a:rPr>
                        <a:t>, Calicivirus, Norovirus, Hepatitis E virus, Coronavirus and </a:t>
                      </a:r>
                      <a:r>
                        <a:rPr lang="en-US" sz="900" dirty="0" err="1">
                          <a:effectLst/>
                          <a:latin typeface="Arial" panose="020B0604020202020204" pitchFamily="34" charset="0"/>
                          <a:cs typeface="Arial" panose="020B0604020202020204" pitchFamily="34" charset="0"/>
                        </a:rPr>
                        <a:t>Torovirus</a:t>
                      </a:r>
                      <a:r>
                        <a:rPr lang="en-US" sz="900" dirty="0">
                          <a:effectLst/>
                          <a:latin typeface="Arial" panose="020B0604020202020204" pitchFamily="34" charset="0"/>
                          <a:cs typeface="Arial" panose="020B0604020202020204" pitchFamily="34" charset="0"/>
                        </a:rPr>
                        <a:t>, Adenovirus (serotypes 40 and 41)</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latin typeface="Arial" panose="020B0604020202020204" pitchFamily="34" charset="0"/>
                          <a:cs typeface="Arial" panose="020B0604020202020204" pitchFamily="34" charset="0"/>
                        </a:rPr>
                        <a:t>All RNA except Adenovirus (DNA)</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latin typeface="Arial" panose="020B0604020202020204" pitchFamily="34" charset="0"/>
                          <a:cs typeface="Arial" panose="020B0604020202020204" pitchFamily="34" charset="0"/>
                        </a:rPr>
                        <a:t>Human small bowel and colon</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latin typeface="Arial" panose="020B0604020202020204" pitchFamily="34" charset="0"/>
                          <a:cs typeface="Arial" panose="020B0604020202020204" pitchFamily="34" charset="0"/>
                        </a:rPr>
                        <a:t>Gastroenteritis (small bowel epithelium and the absorptive villi disruption, with consequent malabsorption of water and an electrolyte imbalance) (all the mentioned eukaryotic viruses)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57756638"/>
                  </a:ext>
                </a:extLst>
              </a:tr>
              <a:tr h="373382">
                <a:tc>
                  <a:txBody>
                    <a:bodyPr/>
                    <a:lstStyle/>
                    <a:p>
                      <a:pPr algn="l" fontAlgn="t"/>
                      <a:r>
                        <a:rPr lang="en-US" sz="900">
                          <a:effectLst/>
                          <a:latin typeface="Arial" panose="020B0604020202020204" pitchFamily="34" charset="0"/>
                          <a:cs typeface="Arial" panose="020B0604020202020204" pitchFamily="34" charset="0"/>
                        </a:rPr>
                        <a:t>Adenoviridae, Picornaviridae and Reoviridae (genus enterovirus)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a:effectLst/>
                          <a:latin typeface="Arial" panose="020B0604020202020204" pitchFamily="34" charset="0"/>
                          <a:cs typeface="Arial" panose="020B0604020202020204" pitchFamily="34" charset="0"/>
                        </a:rPr>
                        <a:t>RNA</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a:effectLst/>
                          <a:latin typeface="Arial" panose="020B0604020202020204" pitchFamily="34" charset="0"/>
                          <a:cs typeface="Arial" panose="020B0604020202020204" pitchFamily="34" charset="0"/>
                        </a:rPr>
                        <a:t>Human intestine</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a:effectLst/>
                          <a:latin typeface="Arial" panose="020B0604020202020204" pitchFamily="34" charset="0"/>
                          <a:cs typeface="Arial" panose="020B0604020202020204" pitchFamily="34" charset="0"/>
                        </a:rPr>
                        <a:t>Unknown (all the mentioned viruses)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643200644"/>
                  </a:ext>
                </a:extLst>
              </a:tr>
              <a:tr h="122687">
                <a:tc gridSpan="4">
                  <a:txBody>
                    <a:bodyPr/>
                    <a:lstStyle/>
                    <a:p>
                      <a:pPr algn="l" fontAlgn="t"/>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0856927"/>
                  </a:ext>
                </a:extLst>
              </a:tr>
              <a:tr h="122687">
                <a:tc gridSpan="4">
                  <a:txBody>
                    <a:bodyPr/>
                    <a:lstStyle/>
                    <a:p>
                      <a:pPr algn="l" fontAlgn="t"/>
                      <a:r>
                        <a:rPr lang="en-US" sz="900" i="1">
                          <a:effectLst/>
                          <a:latin typeface="Arial" panose="020B0604020202020204" pitchFamily="34" charset="0"/>
                          <a:cs typeface="Arial" panose="020B0604020202020204" pitchFamily="34" charset="0"/>
                        </a:rPr>
                        <a:t>Plant derived virus</a:t>
                      </a:r>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7662639"/>
                  </a:ext>
                </a:extLst>
              </a:tr>
              <a:tr h="1222412">
                <a:tc>
                  <a:txBody>
                    <a:bodyPr/>
                    <a:lstStyle/>
                    <a:p>
                      <a:pPr algn="l" fontAlgn="t"/>
                      <a:r>
                        <a:rPr lang="en-US" sz="900">
                          <a:effectLst/>
                          <a:latin typeface="Arial" panose="020B0604020202020204" pitchFamily="34" charset="0"/>
                          <a:cs typeface="Arial" panose="020B0604020202020204" pitchFamily="34" charset="0"/>
                        </a:rPr>
                        <a:t>Pepper mild mottle virus (PMMV), oat blue dwarf virus, Grapevine asteroid mosaic-associated virus, Maize chlorotic mottle virus, Oat chlorotic stunt virus, Panicum mosaic virus, Tobacco mosaic virus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3"/>
                    </a:solidFill>
                  </a:tcPr>
                </a:tc>
                <a:tc>
                  <a:txBody>
                    <a:bodyPr/>
                    <a:lstStyle/>
                    <a:p>
                      <a:pPr algn="l" fontAlgn="t"/>
                      <a:r>
                        <a:rPr lang="en-US" sz="900">
                          <a:effectLst/>
                          <a:latin typeface="Arial" panose="020B0604020202020204" pitchFamily="34" charset="0"/>
                          <a:cs typeface="Arial" panose="020B0604020202020204" pitchFamily="34" charset="0"/>
                        </a:rPr>
                        <a:t>RNA</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3"/>
                    </a:solidFill>
                  </a:tcPr>
                </a:tc>
                <a:tc>
                  <a:txBody>
                    <a:bodyPr/>
                    <a:lstStyle/>
                    <a:p>
                      <a:pPr algn="l" fontAlgn="t"/>
                      <a:r>
                        <a:rPr lang="en-US" sz="900">
                          <a:effectLst/>
                          <a:latin typeface="Arial" panose="020B0604020202020204" pitchFamily="34" charset="0"/>
                          <a:cs typeface="Arial" panose="020B0604020202020204" pitchFamily="34" charset="0"/>
                        </a:rPr>
                        <a:t>Plants and human faeces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3"/>
                    </a:solidFill>
                  </a:tcPr>
                </a:tc>
                <a:tc>
                  <a:txBody>
                    <a:bodyPr/>
                    <a:lstStyle/>
                    <a:p>
                      <a:pPr algn="l" fontAlgn="t"/>
                      <a:r>
                        <a:rPr lang="en-US" sz="900">
                          <a:effectLst/>
                          <a:latin typeface="Arial" panose="020B0604020202020204" pitchFamily="34" charset="0"/>
                          <a:cs typeface="Arial" panose="020B0604020202020204" pitchFamily="34" charset="0"/>
                        </a:rPr>
                        <a:t>Pathogenic for plants</a:t>
                      </a:r>
                      <a:br>
                        <a:rPr lang="en-US" sz="900">
                          <a:effectLst/>
                          <a:latin typeface="Arial" panose="020B0604020202020204" pitchFamily="34" charset="0"/>
                          <a:cs typeface="Arial" panose="020B0604020202020204" pitchFamily="34" charset="0"/>
                        </a:rPr>
                      </a:b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Non pathogenic for humans (all the mentioned plant derived viruses)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3"/>
                    </a:solidFill>
                  </a:tcPr>
                </a:tc>
                <a:extLst>
                  <a:ext uri="{0D108BD9-81ED-4DB2-BD59-A6C34878D82A}">
                    <a16:rowId xmlns:a16="http://schemas.microsoft.com/office/drawing/2014/main" val="4066901036"/>
                  </a:ext>
                </a:extLst>
              </a:tr>
              <a:tr h="122687">
                <a:tc gridSpan="4">
                  <a:txBody>
                    <a:bodyPr/>
                    <a:lstStyle/>
                    <a:p>
                      <a:pPr algn="l" fontAlgn="t"/>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7176434"/>
                  </a:ext>
                </a:extLst>
              </a:tr>
              <a:tr h="122687">
                <a:tc gridSpan="4">
                  <a:txBody>
                    <a:bodyPr/>
                    <a:lstStyle/>
                    <a:p>
                      <a:pPr algn="l" fontAlgn="t"/>
                      <a:r>
                        <a:rPr lang="en-US" sz="900" i="1">
                          <a:effectLst/>
                          <a:latin typeface="Arial" panose="020B0604020202020204" pitchFamily="34" charset="0"/>
                          <a:cs typeface="Arial" panose="020B0604020202020204" pitchFamily="34" charset="0"/>
                        </a:rPr>
                        <a:t>Giant virus (&gt;300</a:t>
                      </a:r>
                      <a:r>
                        <a:rPr lang="en-US" sz="900">
                          <a:effectLst/>
                          <a:latin typeface="Arial" panose="020B0604020202020204" pitchFamily="34" charset="0"/>
                          <a:cs typeface="Arial" panose="020B0604020202020204" pitchFamily="34" charset="0"/>
                        </a:rPr>
                        <a:t> </a:t>
                      </a:r>
                      <a:r>
                        <a:rPr lang="en-US" sz="900" i="1">
                          <a:effectLst/>
                          <a:latin typeface="Arial" panose="020B0604020202020204" pitchFamily="34" charset="0"/>
                          <a:cs typeface="Arial" panose="020B0604020202020204" pitchFamily="34" charset="0"/>
                        </a:rPr>
                        <a:t>kb)</a:t>
                      </a:r>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4051442"/>
                  </a:ext>
                </a:extLst>
              </a:tr>
              <a:tr h="707639">
                <a:tc>
                  <a:txBody>
                    <a:bodyPr/>
                    <a:lstStyle/>
                    <a:p>
                      <a:pPr algn="l" fontAlgn="t"/>
                      <a:r>
                        <a:rPr lang="en-US" sz="900">
                          <a:effectLst/>
                          <a:latin typeface="Arial" panose="020B0604020202020204" pitchFamily="34" charset="0"/>
                          <a:cs typeface="Arial" panose="020B0604020202020204" pitchFamily="34" charset="0"/>
                        </a:rPr>
                        <a:t>Mimiviridae, Mamaviridae, Marseilleviridae, Poxviridae, Iridoviridae, Ascoviridae, Phycodnaviridae, Asfaviridae</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a:effectLst/>
                          <a:latin typeface="Arial" panose="020B0604020202020204" pitchFamily="34" charset="0"/>
                          <a:cs typeface="Arial" panose="020B0604020202020204" pitchFamily="34" charset="0"/>
                        </a:rPr>
                        <a:t>DNA</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a:effectLst/>
                          <a:latin typeface="Arial" panose="020B0604020202020204" pitchFamily="34" charset="0"/>
                          <a:cs typeface="Arial" panose="020B0604020202020204" pitchFamily="34" charset="0"/>
                        </a:rPr>
                        <a:t>Human faecal protists, amoebae in lake, river and seawater</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a:effectLst/>
                          <a:latin typeface="Arial" panose="020B0604020202020204" pitchFamily="34" charset="0"/>
                          <a:cs typeface="Arial" panose="020B0604020202020204" pitchFamily="34" charset="0"/>
                        </a:rPr>
                        <a:t>Pneumonitis, Children diarrhoea (Mimiviridae only)</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2128673199"/>
                  </a:ext>
                </a:extLst>
              </a:tr>
              <a:tr h="122687">
                <a:tc gridSpan="4">
                  <a:txBody>
                    <a:bodyPr/>
                    <a:lstStyle/>
                    <a:p>
                      <a:pPr algn="l" fontAlgn="t"/>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6458003"/>
                  </a:ext>
                </a:extLst>
              </a:tr>
              <a:tr h="122687">
                <a:tc gridSpan="4">
                  <a:txBody>
                    <a:bodyPr/>
                    <a:lstStyle/>
                    <a:p>
                      <a:pPr algn="l" fontAlgn="t"/>
                      <a:r>
                        <a:rPr lang="en-US" sz="900" i="1">
                          <a:effectLst/>
                          <a:latin typeface="Arial" panose="020B0604020202020204" pitchFamily="34" charset="0"/>
                          <a:cs typeface="Arial" panose="020B0604020202020204" pitchFamily="34" charset="0"/>
                        </a:rPr>
                        <a:t>Prophages</a:t>
                      </a:r>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9580035"/>
                  </a:ext>
                </a:extLst>
              </a:tr>
              <a:tr h="540510">
                <a:tc>
                  <a:txBody>
                    <a:bodyPr/>
                    <a:lstStyle/>
                    <a:p>
                      <a:pPr algn="l" fontAlgn="t"/>
                      <a:r>
                        <a:rPr lang="en-US" sz="900">
                          <a:effectLst/>
                          <a:latin typeface="Arial" panose="020B0604020202020204" pitchFamily="34" charset="0"/>
                          <a:cs typeface="Arial" panose="020B0604020202020204" pitchFamily="34" charset="0"/>
                        </a:rPr>
                        <a:t>Myoviridae, Siphoviridae, Podoviridae, Tectiviridae, Leviviridae, Inoviridae</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latin typeface="Arial" panose="020B0604020202020204" pitchFamily="34" charset="0"/>
                          <a:cs typeface="Arial" panose="020B0604020202020204" pitchFamily="34" charset="0"/>
                        </a:rPr>
                        <a:t>dsDNA</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latin typeface="Arial" panose="020B0604020202020204" pitchFamily="34" charset="0"/>
                          <a:cs typeface="Arial" panose="020B0604020202020204" pitchFamily="34" charset="0"/>
                        </a:rPr>
                        <a:t>Human faeces specimens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900">
                          <a:effectLst/>
                          <a:latin typeface="Arial" panose="020B0604020202020204" pitchFamily="34" charset="0"/>
                          <a:cs typeface="Arial" panose="020B0604020202020204" pitchFamily="34" charset="0"/>
                        </a:rPr>
                        <a:t>Unknown (all the mentioned prophages)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86910868"/>
                  </a:ext>
                </a:extLst>
              </a:tr>
              <a:tr h="122687">
                <a:tc gridSpan="4">
                  <a:txBody>
                    <a:bodyPr/>
                    <a:lstStyle/>
                    <a:p>
                      <a:pPr algn="l" fontAlgn="t"/>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6923078"/>
                  </a:ext>
                </a:extLst>
              </a:tr>
              <a:tr h="122687">
                <a:tc gridSpan="4">
                  <a:txBody>
                    <a:bodyPr/>
                    <a:lstStyle/>
                    <a:p>
                      <a:pPr algn="l" fontAlgn="t"/>
                      <a:r>
                        <a:rPr lang="en-US" sz="900" i="1">
                          <a:effectLst/>
                          <a:latin typeface="Arial" panose="020B0604020202020204" pitchFamily="34" charset="0"/>
                          <a:cs typeface="Arial" panose="020B0604020202020204" pitchFamily="34" charset="0"/>
                        </a:rPr>
                        <a:t>Virus (&lt;145</a:t>
                      </a:r>
                      <a:r>
                        <a:rPr lang="en-US" sz="900">
                          <a:effectLst/>
                          <a:latin typeface="Arial" panose="020B0604020202020204" pitchFamily="34" charset="0"/>
                          <a:cs typeface="Arial" panose="020B0604020202020204" pitchFamily="34" charset="0"/>
                        </a:rPr>
                        <a:t> </a:t>
                      </a:r>
                      <a:r>
                        <a:rPr lang="en-US" sz="900" i="1">
                          <a:effectLst/>
                          <a:latin typeface="Arial" panose="020B0604020202020204" pitchFamily="34" charset="0"/>
                          <a:cs typeface="Arial" panose="020B0604020202020204" pitchFamily="34" charset="0"/>
                        </a:rPr>
                        <a:t>kb)</a:t>
                      </a:r>
                      <a:endParaRPr lang="en-US" sz="900">
                        <a:effectLst/>
                        <a:latin typeface="Arial" panose="020B0604020202020204" pitchFamily="34" charset="0"/>
                        <a:cs typeface="Arial" panose="020B0604020202020204" pitchFamily="34" charset="0"/>
                      </a:endParaRP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4976665"/>
                  </a:ext>
                </a:extLst>
              </a:tr>
              <a:tr h="456945">
                <a:tc>
                  <a:txBody>
                    <a:bodyPr/>
                    <a:lstStyle/>
                    <a:p>
                      <a:pPr algn="l" fontAlgn="t"/>
                      <a:r>
                        <a:rPr lang="en-US" sz="900">
                          <a:effectLst/>
                          <a:latin typeface="Arial" panose="020B0604020202020204" pitchFamily="34" charset="0"/>
                          <a:cs typeface="Arial" panose="020B0604020202020204" pitchFamily="34" charset="0"/>
                        </a:rPr>
                        <a:t>Microviridae family (Microvirus, Gokushovirinae, Alpavirinae, Pichovirinae)</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a:effectLst/>
                          <a:latin typeface="Arial" panose="020B0604020202020204" pitchFamily="34" charset="0"/>
                          <a:cs typeface="Arial" panose="020B0604020202020204" pitchFamily="34" charset="0"/>
                        </a:rPr>
                        <a:t>ssDNA</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a:effectLst/>
                          <a:latin typeface="Arial" panose="020B0604020202020204" pitchFamily="34" charset="0"/>
                          <a:cs typeface="Arial" panose="020B0604020202020204" pitchFamily="34" charset="0"/>
                        </a:rPr>
                        <a:t>Seawater, human gut bacteria</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US" sz="900" dirty="0">
                          <a:effectLst/>
                          <a:latin typeface="Arial" panose="020B0604020202020204" pitchFamily="34" charset="0"/>
                          <a:cs typeface="Arial" panose="020B0604020202020204" pitchFamily="34" charset="0"/>
                        </a:rPr>
                        <a:t>Unknown (all the mentioned </a:t>
                      </a:r>
                      <a:r>
                        <a:rPr lang="en-US" sz="900" dirty="0" err="1">
                          <a:effectLst/>
                          <a:latin typeface="Arial" panose="020B0604020202020204" pitchFamily="34" charset="0"/>
                          <a:cs typeface="Arial" panose="020B0604020202020204" pitchFamily="34" charset="0"/>
                        </a:rPr>
                        <a:t>Microviridae</a:t>
                      </a:r>
                      <a:r>
                        <a:rPr lang="en-US" sz="900" dirty="0">
                          <a:effectLst/>
                          <a:latin typeface="Arial" panose="020B0604020202020204" pitchFamily="34" charset="0"/>
                          <a:cs typeface="Arial" panose="020B0604020202020204" pitchFamily="34" charset="0"/>
                        </a:rPr>
                        <a:t> viruses)</a:t>
                      </a:r>
                    </a:p>
                  </a:txBody>
                  <a:tcPr marL="14270" marR="14270" marT="14270" marB="142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1632866956"/>
                  </a:ext>
                </a:extLst>
              </a:tr>
            </a:tbl>
          </a:graphicData>
        </a:graphic>
      </p:graphicFrame>
      <p:sp>
        <p:nvSpPr>
          <p:cNvPr id="3" name="Rectangle 1">
            <a:extLst>
              <a:ext uri="{FF2B5EF4-FFF2-40B4-BE49-F238E27FC236}">
                <a16:creationId xmlns:a16="http://schemas.microsoft.com/office/drawing/2014/main" id="{84303606-CEEE-4F9D-930B-7A2C441DCE1C}"/>
              </a:ext>
            </a:extLst>
          </p:cNvPr>
          <p:cNvSpPr>
            <a:spLocks noChangeArrowheads="1"/>
          </p:cNvSpPr>
          <p:nvPr/>
        </p:nvSpPr>
        <p:spPr bwMode="auto">
          <a:xfrm flipV="1">
            <a:off x="4056062" y="1943226"/>
            <a:ext cx="39933205" cy="23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6699"/>
                </a:solidFill>
                <a:effectLst/>
                <a:latin typeface="Helvetica Neue"/>
              </a:rPr>
              <a:t>View Table in HTML</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7724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rge image of Fig. 1.">
            <a:extLst>
              <a:ext uri="{FF2B5EF4-FFF2-40B4-BE49-F238E27FC236}">
                <a16:creationId xmlns:a16="http://schemas.microsoft.com/office/drawing/2014/main" id="{F5C80E77-39E6-4D04-8918-92D760AD2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1262063"/>
            <a:ext cx="577215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14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861CC-D3F4-476E-B1F0-78E4720F600E}"/>
              </a:ext>
            </a:extLst>
          </p:cNvPr>
          <p:cNvSpPr/>
          <p:nvPr/>
        </p:nvSpPr>
        <p:spPr>
          <a:xfrm>
            <a:off x="546265" y="1163782"/>
            <a:ext cx="8597735" cy="1754326"/>
          </a:xfrm>
          <a:prstGeom prst="rect">
            <a:avLst/>
          </a:prstGeom>
        </p:spPr>
        <p:txBody>
          <a:bodyPr wrap="square">
            <a:spAutoFit/>
          </a:bodyPr>
          <a:lstStyle/>
          <a:p>
            <a:r>
              <a:rPr lang="en-US" dirty="0">
                <a:solidFill>
                  <a:srgbClr val="333333"/>
                </a:solidFill>
                <a:latin typeface="q_serif"/>
              </a:rPr>
              <a:t>The human </a:t>
            </a:r>
            <a:r>
              <a:rPr lang="en-US" dirty="0" err="1">
                <a:solidFill>
                  <a:srgbClr val="333333"/>
                </a:solidFill>
                <a:latin typeface="q_serif"/>
              </a:rPr>
              <a:t>virome</a:t>
            </a:r>
            <a:r>
              <a:rPr lang="en-US" dirty="0">
                <a:solidFill>
                  <a:srgbClr val="333333"/>
                </a:solidFill>
                <a:latin typeface="q_serif"/>
              </a:rPr>
              <a:t> (representing human viral communities) presents greater technical challenges (1) for identification and enumeration compared to the microbiome</a:t>
            </a:r>
          </a:p>
          <a:p>
            <a:endParaRPr lang="en-US" dirty="0">
              <a:solidFill>
                <a:srgbClr val="333333"/>
              </a:solidFill>
              <a:latin typeface="q_serif"/>
            </a:endParaRPr>
          </a:p>
          <a:p>
            <a:r>
              <a:rPr lang="en-US" dirty="0" err="1">
                <a:solidFill>
                  <a:srgbClr val="333333"/>
                </a:solidFill>
                <a:latin typeface="q_serif"/>
              </a:rPr>
              <a:t>Viromul</a:t>
            </a:r>
            <a:r>
              <a:rPr lang="en-US" dirty="0">
                <a:solidFill>
                  <a:srgbClr val="333333"/>
                </a:solidFill>
                <a:latin typeface="q_serif"/>
              </a:rPr>
              <a:t> </a:t>
            </a:r>
            <a:r>
              <a:rPr lang="en-US" dirty="0" err="1">
                <a:solidFill>
                  <a:srgbClr val="333333"/>
                </a:solidFill>
                <a:latin typeface="q_serif"/>
              </a:rPr>
              <a:t>uman</a:t>
            </a:r>
            <a:r>
              <a:rPr lang="en-US" dirty="0">
                <a:solidFill>
                  <a:srgbClr val="333333"/>
                </a:solidFill>
                <a:latin typeface="q_serif"/>
              </a:rPr>
              <a:t> (</a:t>
            </a:r>
            <a:r>
              <a:rPr lang="en-US" dirty="0" err="1">
                <a:solidFill>
                  <a:srgbClr val="333333"/>
                </a:solidFill>
                <a:latin typeface="q_serif"/>
              </a:rPr>
              <a:t>reprezentând</a:t>
            </a:r>
            <a:r>
              <a:rPr lang="en-US" dirty="0">
                <a:solidFill>
                  <a:srgbClr val="333333"/>
                </a:solidFill>
                <a:latin typeface="q_serif"/>
              </a:rPr>
              <a:t> </a:t>
            </a:r>
            <a:r>
              <a:rPr lang="en-US" dirty="0" err="1">
                <a:solidFill>
                  <a:srgbClr val="333333"/>
                </a:solidFill>
                <a:latin typeface="q_serif"/>
              </a:rPr>
              <a:t>comunitățile</a:t>
            </a:r>
            <a:r>
              <a:rPr lang="en-US" dirty="0">
                <a:solidFill>
                  <a:srgbClr val="333333"/>
                </a:solidFill>
                <a:latin typeface="q_serif"/>
              </a:rPr>
              <a:t> </a:t>
            </a:r>
            <a:r>
              <a:rPr lang="en-US" dirty="0" err="1">
                <a:solidFill>
                  <a:srgbClr val="333333"/>
                </a:solidFill>
                <a:latin typeface="q_serif"/>
              </a:rPr>
              <a:t>virale</a:t>
            </a:r>
            <a:r>
              <a:rPr lang="en-US" dirty="0">
                <a:solidFill>
                  <a:srgbClr val="333333"/>
                </a:solidFill>
                <a:latin typeface="q_serif"/>
              </a:rPr>
              <a:t> </a:t>
            </a:r>
            <a:r>
              <a:rPr lang="en-US" dirty="0" err="1">
                <a:solidFill>
                  <a:srgbClr val="333333"/>
                </a:solidFill>
                <a:latin typeface="q_serif"/>
              </a:rPr>
              <a:t>umane</a:t>
            </a:r>
            <a:r>
              <a:rPr lang="en-US" dirty="0">
                <a:solidFill>
                  <a:srgbClr val="333333"/>
                </a:solidFill>
                <a:latin typeface="q_serif"/>
              </a:rPr>
              <a:t>) </a:t>
            </a:r>
            <a:r>
              <a:rPr lang="en-US" dirty="0" err="1">
                <a:solidFill>
                  <a:srgbClr val="333333"/>
                </a:solidFill>
                <a:latin typeface="q_serif"/>
              </a:rPr>
              <a:t>prezintă</a:t>
            </a:r>
            <a:r>
              <a:rPr lang="en-US" dirty="0">
                <a:solidFill>
                  <a:srgbClr val="333333"/>
                </a:solidFill>
                <a:latin typeface="q_serif"/>
              </a:rPr>
              <a:t> </a:t>
            </a:r>
            <a:r>
              <a:rPr lang="en-US" dirty="0" err="1">
                <a:solidFill>
                  <a:srgbClr val="333333"/>
                </a:solidFill>
                <a:latin typeface="q_serif"/>
              </a:rPr>
              <a:t>provocări</a:t>
            </a:r>
            <a:r>
              <a:rPr lang="en-US" dirty="0">
                <a:solidFill>
                  <a:srgbClr val="333333"/>
                </a:solidFill>
                <a:latin typeface="q_serif"/>
              </a:rPr>
              <a:t> </a:t>
            </a:r>
            <a:r>
              <a:rPr lang="en-US" dirty="0" err="1">
                <a:solidFill>
                  <a:srgbClr val="333333"/>
                </a:solidFill>
                <a:latin typeface="q_serif"/>
              </a:rPr>
              <a:t>tehnice</a:t>
            </a:r>
            <a:r>
              <a:rPr lang="en-US" dirty="0">
                <a:solidFill>
                  <a:srgbClr val="333333"/>
                </a:solidFill>
                <a:latin typeface="q_serif"/>
              </a:rPr>
              <a:t> </a:t>
            </a:r>
            <a:r>
              <a:rPr lang="en-US" dirty="0" err="1">
                <a:solidFill>
                  <a:srgbClr val="333333"/>
                </a:solidFill>
                <a:latin typeface="q_serif"/>
              </a:rPr>
              <a:t>mai</a:t>
            </a:r>
            <a:r>
              <a:rPr lang="en-US" dirty="0">
                <a:solidFill>
                  <a:srgbClr val="333333"/>
                </a:solidFill>
                <a:latin typeface="q_serif"/>
              </a:rPr>
              <a:t> </a:t>
            </a:r>
            <a:r>
              <a:rPr lang="en-US" dirty="0" err="1">
                <a:solidFill>
                  <a:srgbClr val="333333"/>
                </a:solidFill>
                <a:latin typeface="q_serif"/>
              </a:rPr>
              <a:t>mari</a:t>
            </a:r>
            <a:r>
              <a:rPr lang="en-US" dirty="0">
                <a:solidFill>
                  <a:srgbClr val="333333"/>
                </a:solidFill>
                <a:latin typeface="q_serif"/>
              </a:rPr>
              <a:t> (1) </a:t>
            </a:r>
            <a:r>
              <a:rPr lang="en-US" dirty="0" err="1">
                <a:solidFill>
                  <a:srgbClr val="333333"/>
                </a:solidFill>
                <a:latin typeface="q_serif"/>
              </a:rPr>
              <a:t>pentru</a:t>
            </a:r>
            <a:r>
              <a:rPr lang="en-US" dirty="0">
                <a:solidFill>
                  <a:srgbClr val="333333"/>
                </a:solidFill>
                <a:latin typeface="q_serif"/>
              </a:rPr>
              <a:t> </a:t>
            </a:r>
            <a:r>
              <a:rPr lang="en-US" dirty="0" err="1">
                <a:solidFill>
                  <a:srgbClr val="333333"/>
                </a:solidFill>
                <a:latin typeface="q_serif"/>
              </a:rPr>
              <a:t>identificare</a:t>
            </a:r>
            <a:r>
              <a:rPr lang="en-US" dirty="0">
                <a:solidFill>
                  <a:srgbClr val="333333"/>
                </a:solidFill>
                <a:latin typeface="q_serif"/>
              </a:rPr>
              <a:t> </a:t>
            </a:r>
            <a:r>
              <a:rPr lang="en-US" dirty="0" err="1">
                <a:solidFill>
                  <a:srgbClr val="333333"/>
                </a:solidFill>
                <a:latin typeface="q_serif"/>
              </a:rPr>
              <a:t>și</a:t>
            </a:r>
            <a:r>
              <a:rPr lang="en-US" dirty="0">
                <a:solidFill>
                  <a:srgbClr val="333333"/>
                </a:solidFill>
                <a:latin typeface="q_serif"/>
              </a:rPr>
              <a:t> </a:t>
            </a:r>
            <a:r>
              <a:rPr lang="en-US" dirty="0" err="1">
                <a:solidFill>
                  <a:srgbClr val="333333"/>
                </a:solidFill>
                <a:latin typeface="q_serif"/>
              </a:rPr>
              <a:t>enumerare</a:t>
            </a:r>
            <a:r>
              <a:rPr lang="en-US" dirty="0">
                <a:solidFill>
                  <a:srgbClr val="333333"/>
                </a:solidFill>
                <a:latin typeface="q_serif"/>
              </a:rPr>
              <a:t> </a:t>
            </a:r>
            <a:r>
              <a:rPr lang="en-US" dirty="0" err="1">
                <a:solidFill>
                  <a:srgbClr val="333333"/>
                </a:solidFill>
                <a:latin typeface="q_serif"/>
              </a:rPr>
              <a:t>comparativ</a:t>
            </a:r>
            <a:r>
              <a:rPr lang="en-US" dirty="0">
                <a:solidFill>
                  <a:srgbClr val="333333"/>
                </a:solidFill>
                <a:latin typeface="q_serif"/>
              </a:rPr>
              <a:t> cu </a:t>
            </a:r>
            <a:r>
              <a:rPr lang="en-US" dirty="0" err="1">
                <a:solidFill>
                  <a:srgbClr val="333333"/>
                </a:solidFill>
                <a:latin typeface="q_serif"/>
              </a:rPr>
              <a:t>microbiomul</a:t>
            </a:r>
            <a:endParaRPr lang="en-US" dirty="0">
              <a:solidFill>
                <a:srgbClr val="333333"/>
              </a:solidFill>
              <a:latin typeface="q_serif"/>
            </a:endParaRPr>
          </a:p>
          <a:p>
            <a:endParaRPr lang="en-US" dirty="0"/>
          </a:p>
        </p:txBody>
      </p:sp>
    </p:spTree>
    <p:extLst>
      <p:ext uri="{BB962C8B-B14F-4D97-AF65-F5344CB8AC3E}">
        <p14:creationId xmlns:p14="http://schemas.microsoft.com/office/powerpoint/2010/main" val="40182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010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13267" y="220135"/>
            <a:ext cx="10270066" cy="4893647"/>
          </a:xfrm>
          <a:prstGeom prst="rect">
            <a:avLst/>
          </a:prstGeom>
        </p:spPr>
        <p:txBody>
          <a:bodyPr wrap="square">
            <a:spAutoFit/>
          </a:bodyPr>
          <a:lstStyle/>
          <a:p>
            <a:r>
              <a:rPr lang="en-US" sz="2400" dirty="0" err="1">
                <a:solidFill>
                  <a:srgbClr val="000000"/>
                </a:solidFill>
                <a:latin typeface="Arial" panose="020B0604020202020204" pitchFamily="34" charset="0"/>
                <a:cs typeface="Arial" panose="020B0604020202020204" pitchFamily="34" charset="0"/>
              </a:rPr>
              <a:t>Poliartrita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reumatoida</a:t>
            </a:r>
            <a:r>
              <a:rPr lang="en-US" sz="2400" dirty="0">
                <a:solidFill>
                  <a:srgbClr val="000000"/>
                </a:solidFill>
                <a:latin typeface="Arial" panose="020B0604020202020204" pitchFamily="34" charset="0"/>
                <a:cs typeface="Arial" panose="020B0604020202020204" pitchFamily="34" charset="0"/>
              </a:rPr>
              <a:t> :</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Studiind</a:t>
            </a:r>
            <a:r>
              <a:rPr lang="en-US" sz="2400" dirty="0">
                <a:solidFill>
                  <a:srgbClr val="000000"/>
                </a:solidFill>
                <a:latin typeface="Arial" panose="020B0604020202020204" pitchFamily="34" charset="0"/>
                <a:cs typeface="Arial" panose="020B0604020202020204" pitchFamily="34" charset="0"/>
              </a:rPr>
              <a:t> flora </a:t>
            </a:r>
            <a:r>
              <a:rPr lang="en-US" sz="2400" dirty="0" err="1">
                <a:solidFill>
                  <a:srgbClr val="000000"/>
                </a:solidFill>
                <a:latin typeface="Arial" panose="020B0604020202020204" pitchFamily="34" charset="0"/>
                <a:cs typeface="Arial" panose="020B0604020202020204" pitchFamily="34" charset="0"/>
              </a:rPr>
              <a:t>intestinala</a:t>
            </a:r>
            <a:r>
              <a:rPr lang="en-US" sz="2400" dirty="0">
                <a:solidFill>
                  <a:srgbClr val="000000"/>
                </a:solidFill>
                <a:latin typeface="Arial" panose="020B0604020202020204" pitchFamily="34" charset="0"/>
                <a:cs typeface="Arial" panose="020B0604020202020204" pitchFamily="34" charset="0"/>
              </a:rPr>
              <a:t>, s-au </a:t>
            </a:r>
            <a:r>
              <a:rPr lang="en-US" sz="2400" dirty="0" err="1">
                <a:solidFill>
                  <a:srgbClr val="000000"/>
                </a:solidFill>
                <a:latin typeface="Arial" panose="020B0604020202020204" pitchFamily="34" charset="0"/>
                <a:cs typeface="Arial" panose="020B0604020202020204" pitchFamily="34" charset="0"/>
              </a:rPr>
              <a:t>observat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diferente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intre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pac</a:t>
            </a:r>
            <a:r>
              <a:rPr lang="en-US" sz="2400" dirty="0">
                <a:solidFill>
                  <a:srgbClr val="000000"/>
                </a:solidFill>
                <a:latin typeface="Arial" panose="020B0604020202020204" pitchFamily="34" charset="0"/>
                <a:cs typeface="Arial" panose="020B0604020202020204" pitchFamily="34" charset="0"/>
              </a:rPr>
              <a:t> AR/RA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cei</a:t>
            </a:r>
            <a:r>
              <a:rPr lang="en-US" sz="2400" dirty="0">
                <a:solidFill>
                  <a:srgbClr val="000000"/>
                </a:solidFill>
                <a:latin typeface="Arial" panose="020B0604020202020204" pitchFamily="34" charset="0"/>
                <a:cs typeface="Arial" panose="020B0604020202020204" pitchFamily="34" charset="0"/>
              </a:rPr>
              <a:t> din </a:t>
            </a:r>
            <a:r>
              <a:rPr lang="en-US" sz="2400" dirty="0" err="1">
                <a:solidFill>
                  <a:srgbClr val="000000"/>
                </a:solidFill>
                <a:latin typeface="Arial" panose="020B0604020202020204" pitchFamily="34" charset="0"/>
                <a:cs typeface="Arial" panose="020B0604020202020204" pitchFamily="34" charset="0"/>
              </a:rPr>
              <a:t>grupul</a:t>
            </a:r>
            <a:r>
              <a:rPr lang="en-US" sz="2400" dirty="0">
                <a:solidFill>
                  <a:srgbClr val="000000"/>
                </a:solidFill>
                <a:latin typeface="Arial" panose="020B0604020202020204" pitchFamily="34" charset="0"/>
                <a:cs typeface="Arial" panose="020B0604020202020204" pitchFamily="34" charset="0"/>
              </a:rPr>
              <a:t> de control,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anume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popularea</a:t>
            </a:r>
            <a:r>
              <a:rPr lang="en-US" sz="2400" dirty="0">
                <a:solidFill>
                  <a:srgbClr val="000000"/>
                </a:solidFill>
                <a:latin typeface="Arial" panose="020B0604020202020204" pitchFamily="34" charset="0"/>
                <a:cs typeface="Arial" panose="020B0604020202020204" pitchFamily="34" charset="0"/>
              </a:rPr>
              <a:t> in </a:t>
            </a:r>
            <a:r>
              <a:rPr lang="en-US" sz="2400" dirty="0" err="1">
                <a:solidFill>
                  <a:srgbClr val="000000"/>
                </a:solidFill>
                <a:latin typeface="Arial" panose="020B0604020202020204" pitchFamily="34" charset="0"/>
                <a:cs typeface="Arial" panose="020B0604020202020204" pitchFamily="34" charset="0"/>
              </a:rPr>
              <a:t>concentratii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mici</a:t>
            </a:r>
            <a:r>
              <a:rPr lang="en-US" sz="2400" dirty="0">
                <a:solidFill>
                  <a:srgbClr val="000000"/>
                </a:solidFill>
                <a:latin typeface="Arial" panose="020B0604020202020204" pitchFamily="34" charset="0"/>
                <a:cs typeface="Arial" panose="020B0604020202020204" pitchFamily="34" charset="0"/>
              </a:rPr>
              <a:t> cu Bifidobacterium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Bacteroides</a:t>
            </a:r>
            <a:r>
              <a:rPr lang="en-US" sz="2400" dirty="0">
                <a:solidFill>
                  <a:srgbClr val="000000"/>
                </a:solidFill>
                <a:latin typeface="Arial" panose="020B0604020202020204" pitchFamily="34" charset="0"/>
                <a:cs typeface="Arial" panose="020B0604020202020204" pitchFamily="34" charset="0"/>
              </a:rPr>
              <a:t> bacteria</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Aceste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studii</a:t>
            </a:r>
            <a:r>
              <a:rPr lang="en-US" sz="2400" dirty="0">
                <a:solidFill>
                  <a:srgbClr val="000000"/>
                </a:solidFill>
                <a:latin typeface="Arial" panose="020B0604020202020204" pitchFamily="34" charset="0"/>
                <a:cs typeface="Arial" panose="020B0604020202020204" pitchFamily="34" charset="0"/>
              </a:rPr>
              <a:t> au </a:t>
            </a:r>
            <a:r>
              <a:rPr lang="en-US" sz="2400" dirty="0" err="1">
                <a:solidFill>
                  <a:srgbClr val="000000"/>
                </a:solidFill>
                <a:latin typeface="Arial" panose="020B0604020202020204" pitchFamily="34" charset="0"/>
                <a:cs typeface="Arial" panose="020B0604020202020204" pitchFamily="34" charset="0"/>
              </a:rPr>
              <a:t>folosit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culturi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extrase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din </a:t>
            </a:r>
            <a:r>
              <a:rPr lang="en-US" sz="2400" dirty="0" err="1">
                <a:solidFill>
                  <a:srgbClr val="000000"/>
                </a:solidFill>
                <a:latin typeface="Arial" panose="020B0604020202020204" pitchFamily="34" charset="0"/>
                <a:cs typeface="Arial" panose="020B0604020202020204" pitchFamily="34" charset="0"/>
              </a:rPr>
              <a:t>materiile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fecale</a:t>
            </a:r>
            <a:r>
              <a:rPr lang="en-US" sz="2400" dirty="0">
                <a:solidFill>
                  <a:srgbClr val="000000"/>
                </a:solidFill>
                <a:latin typeface="Arial" panose="020B0604020202020204" pitchFamily="34" charset="0"/>
                <a:cs typeface="Arial" panose="020B0604020202020204" pitchFamily="34" charset="0"/>
              </a:rPr>
              <a:t>, nu </a:t>
            </a:r>
            <a:r>
              <a:rPr lang="en-US" sz="2400" dirty="0" err="1">
                <a:solidFill>
                  <a:srgbClr val="000000"/>
                </a:solidFill>
                <a:latin typeface="Arial" panose="020B0604020202020204" pitchFamily="34" charset="0"/>
                <a:cs typeface="Arial" panose="020B0604020202020204" pitchFamily="34" charset="0"/>
              </a:rPr>
              <a:t>doar</a:t>
            </a:r>
            <a:r>
              <a:rPr lang="en-US" sz="2400" dirty="0">
                <a:solidFill>
                  <a:srgbClr val="000000"/>
                </a:solidFill>
                <a:latin typeface="Arial" panose="020B0604020202020204" pitchFamily="34" charset="0"/>
                <a:cs typeface="Arial" panose="020B0604020202020204" pitchFamily="34" charset="0"/>
              </a:rPr>
              <a:t> din </a:t>
            </a:r>
            <a:r>
              <a:rPr lang="en-US" sz="2400" dirty="0" err="1">
                <a:solidFill>
                  <a:srgbClr val="000000"/>
                </a:solidFill>
                <a:latin typeface="Arial" panose="020B0604020202020204" pitchFamily="34" charset="0"/>
                <a:cs typeface="Arial" panose="020B0604020202020204" pitchFamily="34" charset="0"/>
              </a:rPr>
              <a:t>biopsiile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intestinale</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Profilul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microbian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sugereaza</a:t>
            </a:r>
            <a:r>
              <a:rPr lang="en-US" sz="2400" dirty="0">
                <a:solidFill>
                  <a:srgbClr val="000000"/>
                </a:solidFill>
                <a:latin typeface="Arial" panose="020B0604020202020204" pitchFamily="34" charset="0"/>
                <a:cs typeface="Arial" panose="020B0604020202020204" pitchFamily="34" charset="0"/>
              </a:rPr>
              <a:t> ca </a:t>
            </a:r>
            <a:r>
              <a:rPr lang="en-US" sz="2400" dirty="0" err="1">
                <a:solidFill>
                  <a:srgbClr val="000000"/>
                </a:solidFill>
                <a:latin typeface="Arial" panose="020B0604020202020204" pitchFamily="34" charset="0"/>
                <a:cs typeface="Arial" panose="020B0604020202020204" pitchFamily="34" charset="0"/>
              </a:rPr>
              <a:t>infectiie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gingivale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sunt</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urmarit</a:t>
            </a:r>
            <a:r>
              <a:rPr lang="en-US" sz="2400" dirty="0">
                <a:solidFill>
                  <a:srgbClr val="000000"/>
                </a:solidFill>
                <a:latin typeface="Arial" panose="020B0604020202020204" pitchFamily="34" charset="0"/>
                <a:cs typeface="Arial" panose="020B0604020202020204" pitchFamily="34" charset="0"/>
              </a:rPr>
              <a:t>, cu </a:t>
            </a:r>
            <a:r>
              <a:rPr lang="en-US" sz="2400" dirty="0" err="1">
                <a:solidFill>
                  <a:srgbClr val="000000"/>
                </a:solidFill>
                <a:latin typeface="Arial" panose="020B0604020202020204" pitchFamily="34" charset="0"/>
                <a:cs typeface="Arial" panose="020B0604020202020204" pitchFamily="34" charset="0"/>
              </a:rPr>
              <a:t>precadere</a:t>
            </a:r>
            <a:r>
              <a:rPr lang="en-US" sz="2400" dirty="0">
                <a:solidFill>
                  <a:srgbClr val="000000"/>
                </a:solidFill>
                <a:latin typeface="Arial" panose="020B0604020202020204" pitchFamily="34" charset="0"/>
                <a:cs typeface="Arial" panose="020B0604020202020204" pitchFamily="34" charset="0"/>
              </a:rPr>
              <a:t> la </a:t>
            </a:r>
            <a:r>
              <a:rPr lang="en-US" sz="2400" dirty="0" err="1">
                <a:solidFill>
                  <a:srgbClr val="000000"/>
                </a:solidFill>
                <a:latin typeface="Arial" panose="020B0604020202020204" pitchFamily="34" charset="0"/>
                <a:cs typeface="Arial" panose="020B0604020202020204" pitchFamily="34" charset="0"/>
              </a:rPr>
              <a:t>pacientii</a:t>
            </a:r>
            <a:r>
              <a:rPr lang="en-US" sz="2400" dirty="0">
                <a:solidFill>
                  <a:srgbClr val="000000"/>
                </a:solidFill>
                <a:latin typeface="Arial" panose="020B0604020202020204" pitchFamily="34" charset="0"/>
                <a:cs typeface="Arial" panose="020B0604020202020204" pitchFamily="34" charset="0"/>
              </a:rPr>
              <a:t> cu </a:t>
            </a:r>
            <a:r>
              <a:rPr lang="it-IT" sz="2400" b="1" dirty="0">
                <a:solidFill>
                  <a:srgbClr val="000000"/>
                </a:solidFill>
                <a:latin typeface="Arial" panose="020B0604020202020204" pitchFamily="34" charset="0"/>
                <a:cs typeface="Arial" panose="020B0604020202020204" pitchFamily="34" charset="0"/>
              </a:rPr>
              <a:t>a</a:t>
            </a:r>
            <a:r>
              <a:rPr lang="it-IT" sz="2400" b="1" dirty="0">
                <a:latin typeface="Arial" panose="020B0604020202020204" pitchFamily="34" charset="0"/>
                <a:cs typeface="Arial" panose="020B0604020202020204" pitchFamily="34" charset="0"/>
              </a:rPr>
              <a:t>nticorpi antipeptide ciclice citrulinate (anti-CCP)</a:t>
            </a:r>
          </a:p>
          <a:p>
            <a:r>
              <a:rPr lang="en-US" sz="2400" dirty="0">
                <a:solidFill>
                  <a:srgbClr val="000000"/>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867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70933" y="117693"/>
            <a:ext cx="11387667" cy="5632311"/>
          </a:xfrm>
          <a:prstGeom prst="rect">
            <a:avLst/>
          </a:prstGeom>
        </p:spPr>
        <p:txBody>
          <a:bodyPr wrap="square">
            <a:spAutoFit/>
          </a:bodyPr>
          <a:lstStyle/>
          <a:p>
            <a:r>
              <a:rPr lang="en-US" sz="2400" dirty="0" err="1">
                <a:solidFill>
                  <a:srgbClr val="000000"/>
                </a:solidFill>
                <a:latin typeface="Arial" panose="020B0604020202020204" pitchFamily="34" charset="0"/>
                <a:cs typeface="Arial" panose="020B0604020202020204" pitchFamily="34" charset="0"/>
              </a:rPr>
              <a:t>Microbiomul</a:t>
            </a:r>
            <a:r>
              <a:rPr lang="en-US" sz="2400" dirty="0">
                <a:solidFill>
                  <a:srgbClr val="000000"/>
                </a:solidFill>
                <a:latin typeface="Arial" panose="020B0604020202020204" pitchFamily="34" charset="0"/>
                <a:cs typeface="Arial" panose="020B0604020202020204" pitchFamily="34" charset="0"/>
              </a:rPr>
              <a:t> intestinal </a:t>
            </a:r>
            <a:r>
              <a:rPr lang="en-US" sz="2400" dirty="0" err="1">
                <a:solidFill>
                  <a:srgbClr val="000000"/>
                </a:solidFill>
                <a:latin typeface="Arial" panose="020B0604020202020204" pitchFamily="34" charset="0"/>
                <a:cs typeface="Arial" panose="020B0604020202020204" pitchFamily="34" charset="0"/>
              </a:rPr>
              <a:t>joaca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rol</a:t>
            </a:r>
            <a:r>
              <a:rPr lang="en-US" sz="2400" dirty="0">
                <a:solidFill>
                  <a:srgbClr val="000000"/>
                </a:solidFill>
                <a:latin typeface="Arial" panose="020B0604020202020204" pitchFamily="34" charset="0"/>
                <a:cs typeface="Arial" panose="020B0604020202020204" pitchFamily="34" charset="0"/>
              </a:rPr>
              <a:t> important in SCI/IBD,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in </a:t>
            </a:r>
            <a:r>
              <a:rPr lang="en-US" sz="2400" dirty="0" err="1">
                <a:solidFill>
                  <a:srgbClr val="000000"/>
                </a:solidFill>
                <a:latin typeface="Arial" panose="020B0604020202020204" pitchFamily="34" charset="0"/>
                <a:cs typeface="Arial" panose="020B0604020202020204" pitchFamily="34" charset="0"/>
              </a:rPr>
              <a:t>boala</a:t>
            </a:r>
            <a:r>
              <a:rPr lang="en-US" sz="2400" dirty="0">
                <a:solidFill>
                  <a:srgbClr val="000000"/>
                </a:solidFill>
                <a:latin typeface="Arial" panose="020B0604020202020204" pitchFamily="34" charset="0"/>
                <a:cs typeface="Arial" panose="020B0604020202020204" pitchFamily="34" charset="0"/>
              </a:rPr>
              <a:t> Crohn, </a:t>
            </a:r>
            <a:r>
              <a:rPr lang="en-US" sz="2400" dirty="0" err="1">
                <a:solidFill>
                  <a:srgbClr val="000000"/>
                </a:solidFill>
                <a:latin typeface="Arial" panose="020B0604020202020204" pitchFamily="34" charset="0"/>
                <a:cs typeface="Arial" panose="020B0604020202020204" pitchFamily="34" charset="0"/>
              </a:rPr>
              <a:t>datorita</a:t>
            </a:r>
            <a:r>
              <a:rPr lang="en-US" sz="2400" dirty="0">
                <a:solidFill>
                  <a:srgbClr val="000000"/>
                </a:solidFill>
                <a:latin typeface="Arial" panose="020B0604020202020204" pitchFamily="34" charset="0"/>
                <a:cs typeface="Arial" panose="020B0604020202020204" pitchFamily="34" charset="0"/>
              </a:rPr>
              <a:t>:</a:t>
            </a:r>
          </a:p>
          <a:p>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asocierilor</a:t>
            </a:r>
            <a:r>
              <a:rPr lang="en-US" sz="2400" dirty="0">
                <a:solidFill>
                  <a:srgbClr val="000000"/>
                </a:solidFill>
                <a:latin typeface="Arial" panose="020B0604020202020204" pitchFamily="34" charset="0"/>
                <a:cs typeface="Arial" panose="020B0604020202020204" pitchFamily="34" charset="0"/>
              </a:rPr>
              <a:t> cu </a:t>
            </a:r>
            <a:r>
              <a:rPr lang="en-US" sz="2400" dirty="0" err="1">
                <a:solidFill>
                  <a:srgbClr val="000000"/>
                </a:solidFill>
                <a:latin typeface="Arial" panose="020B0604020202020204" pitchFamily="34" charset="0"/>
                <a:cs typeface="Arial" panose="020B0604020202020204" pitchFamily="34" charset="0"/>
              </a:rPr>
              <a:t>genele</a:t>
            </a:r>
            <a:r>
              <a:rPr lang="en-US" sz="2400" dirty="0">
                <a:solidFill>
                  <a:srgbClr val="000000"/>
                </a:solidFill>
                <a:latin typeface="Arial" panose="020B0604020202020204" pitchFamily="34" charset="0"/>
                <a:cs typeface="Arial" panose="020B0604020202020204" pitchFamily="34" charset="0"/>
              </a:rPr>
              <a:t> implicate in </a:t>
            </a:r>
            <a:r>
              <a:rPr lang="en-US" sz="2400" dirty="0" err="1">
                <a:solidFill>
                  <a:srgbClr val="000000"/>
                </a:solidFill>
                <a:latin typeface="Arial" panose="020B0604020202020204" pitchFamily="34" charset="0"/>
                <a:cs typeface="Arial" panose="020B0604020202020204" pitchFamily="34" charset="0"/>
              </a:rPr>
              <a:t>imunitatea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mucoasei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gastrice</a:t>
            </a:r>
            <a:r>
              <a:rPr lang="en-US" sz="2400" dirty="0">
                <a:solidFill>
                  <a:srgbClr val="000000"/>
                </a:solidFill>
                <a:latin typeface="Arial" panose="020B0604020202020204" pitchFamily="34" charset="0"/>
                <a:cs typeface="Arial" panose="020B0604020202020204" pitchFamily="34" charset="0"/>
              </a:rPr>
              <a:t>( CARD15, CARD9, IL-23R, and ATG16L1), </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efectelor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inregistrate</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tratamentul</a:t>
            </a:r>
            <a:r>
              <a:rPr lang="en-US" sz="2400" dirty="0">
                <a:solidFill>
                  <a:srgbClr val="000000"/>
                </a:solidFill>
                <a:latin typeface="Arial" panose="020B0604020202020204" pitchFamily="34" charset="0"/>
                <a:cs typeface="Arial" panose="020B0604020202020204" pitchFamily="34" charset="0"/>
              </a:rPr>
              <a:t> cu antibiotic </a:t>
            </a:r>
            <a:r>
              <a:rPr lang="en-US" sz="2400" dirty="0" err="1">
                <a:solidFill>
                  <a:srgbClr val="000000"/>
                </a:solidFill>
                <a:latin typeface="Arial" panose="020B0604020202020204" pitchFamily="34" charset="0"/>
                <a:cs typeface="Arial" panose="020B0604020202020204" pitchFamily="34" charset="0"/>
              </a:rPr>
              <a:t>asupra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acestora</a:t>
            </a:r>
            <a:r>
              <a:rPr lang="en-US" sz="2400" dirty="0">
                <a:solidFill>
                  <a:srgbClr val="000000"/>
                </a:solidFill>
                <a:latin typeface="Arial" panose="020B0604020202020204" pitchFamily="34" charset="0"/>
                <a:cs typeface="Arial" panose="020B0604020202020204" pitchFamily="34" charset="0"/>
              </a:rPr>
              <a:t> </a:t>
            </a:r>
          </a:p>
          <a:p>
            <a:endParaRPr lang="en-US" sz="2400" dirty="0">
              <a:solidFill>
                <a:srgbClr val="000000"/>
              </a:solidFill>
              <a:latin typeface="Arial" panose="020B0604020202020204" pitchFamily="34" charset="0"/>
              <a:cs typeface="Arial" panose="020B0604020202020204" pitchFamily="34" charset="0"/>
            </a:endParaRPr>
          </a:p>
          <a:p>
            <a:pPr marL="342900" indent="-342900">
              <a:buFontTx/>
              <a:buChar char="-"/>
            </a:pPr>
            <a:r>
              <a:rPr lang="en-US" sz="2400" dirty="0" err="1">
                <a:solidFill>
                  <a:srgbClr val="000000"/>
                </a:solidFill>
                <a:latin typeface="Arial" panose="020B0604020202020204" pitchFamily="34" charset="0"/>
                <a:cs typeface="Arial" panose="020B0604020202020204" pitchFamily="34" charset="0"/>
              </a:rPr>
              <a:t>Determinarilor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inregistrate</a:t>
            </a:r>
            <a:r>
              <a:rPr lang="en-US" sz="2400" dirty="0">
                <a:solidFill>
                  <a:srgbClr val="000000"/>
                </a:solidFill>
                <a:latin typeface="Arial" panose="020B0604020202020204" pitchFamily="34" charset="0"/>
                <a:cs typeface="Arial" panose="020B0604020202020204" pitchFamily="34" charset="0"/>
              </a:rPr>
              <a:t> in </a:t>
            </a:r>
            <a:r>
              <a:rPr lang="en-US" sz="2400" dirty="0" err="1">
                <a:solidFill>
                  <a:srgbClr val="000000"/>
                </a:solidFill>
                <a:latin typeface="Arial" panose="020B0604020202020204" pitchFamily="34" charset="0"/>
                <a:cs typeface="Arial" panose="020B0604020202020204" pitchFamily="34" charset="0"/>
              </a:rPr>
              <a:t>materia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fecala</a:t>
            </a:r>
            <a:r>
              <a:rPr lang="en-US" sz="2400" dirty="0">
                <a:solidFill>
                  <a:srgbClr val="000000"/>
                </a:solidFill>
                <a:latin typeface="Arial" panose="020B0604020202020204" pitchFamily="34" charset="0"/>
                <a:cs typeface="Arial" panose="020B0604020202020204" pitchFamily="34" charset="0"/>
              </a:rPr>
              <a:t>. </a:t>
            </a:r>
          </a:p>
          <a:p>
            <a:pPr marL="342900" indent="-342900">
              <a:buFontTx/>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FontTx/>
              <a:buChar char="-"/>
            </a:pPr>
            <a:r>
              <a:rPr lang="en-US" sz="2400" dirty="0" err="1">
                <a:solidFill>
                  <a:srgbClr val="000000"/>
                </a:solidFill>
                <a:latin typeface="Arial" panose="020B0604020202020204" pitchFamily="34" charset="0"/>
                <a:cs typeface="Arial" panose="020B0604020202020204" pitchFamily="34" charset="0"/>
              </a:rPr>
              <a:t>Chiar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daca</a:t>
            </a:r>
            <a:r>
              <a:rPr lang="en-US" sz="2400" dirty="0">
                <a:solidFill>
                  <a:srgbClr val="000000"/>
                </a:solidFill>
                <a:latin typeface="Arial" panose="020B0604020202020204" pitchFamily="34" charset="0"/>
                <a:cs typeface="Arial" panose="020B0604020202020204" pitchFamily="34" charset="0"/>
              </a:rPr>
              <a:t> nu </a:t>
            </a:r>
            <a:r>
              <a:rPr lang="en-US" sz="2400" dirty="0" err="1">
                <a:solidFill>
                  <a:srgbClr val="000000"/>
                </a:solidFill>
                <a:latin typeface="Arial" panose="020B0604020202020204" pitchFamily="34" charset="0"/>
                <a:cs typeface="Arial" panose="020B0604020202020204" pitchFamily="34" charset="0"/>
              </a:rPr>
              <a:t>este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determinat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profilul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microbian</a:t>
            </a:r>
            <a:r>
              <a:rPr lang="en-US" sz="2400" dirty="0">
                <a:solidFill>
                  <a:srgbClr val="000000"/>
                </a:solidFill>
                <a:latin typeface="Arial" panose="020B0604020202020204" pitchFamily="34" charset="0"/>
                <a:cs typeface="Arial" panose="020B0604020202020204" pitchFamily="34" charset="0"/>
              </a:rPr>
              <a:t> specific </a:t>
            </a:r>
            <a:r>
              <a:rPr lang="en-US" sz="2400" dirty="0" err="1">
                <a:solidFill>
                  <a:srgbClr val="000000"/>
                </a:solidFill>
                <a:latin typeface="Arial" panose="020B0604020202020204" pitchFamily="34" charset="0"/>
                <a:cs typeface="Arial" panose="020B0604020202020204" pitchFamily="34" charset="0"/>
              </a:rPr>
              <a:t>celor</a:t>
            </a:r>
            <a:r>
              <a:rPr lang="en-US" sz="2400" dirty="0">
                <a:solidFill>
                  <a:srgbClr val="000000"/>
                </a:solidFill>
                <a:latin typeface="Arial" panose="020B0604020202020204" pitchFamily="34" charset="0"/>
                <a:cs typeface="Arial" panose="020B0604020202020204" pitchFamily="34" charset="0"/>
              </a:rPr>
              <a:t> 2 </a:t>
            </a:r>
            <a:r>
              <a:rPr lang="en-US" sz="2400" dirty="0" err="1">
                <a:solidFill>
                  <a:srgbClr val="000000"/>
                </a:solidFill>
                <a:latin typeface="Arial" panose="020B0604020202020204" pitchFamily="34" charset="0"/>
                <a:cs typeface="Arial" panose="020B0604020202020204" pitchFamily="34" charset="0"/>
              </a:rPr>
              <a:t>patologii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alterarea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microbiotei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intestinale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inregistrata</a:t>
            </a:r>
            <a:r>
              <a:rPr lang="en-US" sz="2400" dirty="0">
                <a:solidFill>
                  <a:srgbClr val="000000"/>
                </a:solidFill>
                <a:latin typeface="Arial" panose="020B0604020202020204" pitchFamily="34" charset="0"/>
                <a:cs typeface="Arial" panose="020B0604020202020204" pitchFamily="34" charset="0"/>
              </a:rPr>
              <a:t> la </a:t>
            </a:r>
            <a:r>
              <a:rPr lang="en-US" sz="2400" dirty="0" err="1">
                <a:solidFill>
                  <a:srgbClr val="000000"/>
                </a:solidFill>
                <a:latin typeface="Arial" panose="020B0604020202020204" pitchFamily="34" charset="0"/>
                <a:cs typeface="Arial" panose="020B0604020202020204" pitchFamily="34" charset="0"/>
              </a:rPr>
              <a:t>pacientii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suferinzi</a:t>
            </a:r>
            <a:r>
              <a:rPr lang="en-US" sz="2400" dirty="0">
                <a:solidFill>
                  <a:srgbClr val="000000"/>
                </a:solidFill>
                <a:latin typeface="Arial" panose="020B0604020202020204" pitchFamily="34" charset="0"/>
                <a:cs typeface="Arial" panose="020B0604020202020204" pitchFamily="34" charset="0"/>
              </a:rPr>
              <a:t> de IBD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BC </a:t>
            </a:r>
            <a:r>
              <a:rPr lang="en-US" sz="2400" dirty="0" err="1">
                <a:solidFill>
                  <a:srgbClr val="000000"/>
                </a:solidFill>
                <a:latin typeface="Arial" panose="020B0604020202020204" pitchFamily="34" charset="0"/>
                <a:cs typeface="Arial" panose="020B0604020202020204" pitchFamily="34" charset="0"/>
              </a:rPr>
              <a:t>este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evidenta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comparatie</a:t>
            </a:r>
            <a:r>
              <a:rPr lang="en-US" sz="2400" dirty="0">
                <a:solidFill>
                  <a:srgbClr val="000000"/>
                </a:solidFill>
                <a:latin typeface="Arial" panose="020B0604020202020204" pitchFamily="34" charset="0"/>
                <a:cs typeface="Arial" panose="020B0604020202020204" pitchFamily="34" charset="0"/>
              </a:rPr>
              <a:t> cu </a:t>
            </a:r>
            <a:r>
              <a:rPr lang="en-US" sz="2400" dirty="0" err="1">
                <a:solidFill>
                  <a:srgbClr val="000000"/>
                </a:solidFill>
                <a:latin typeface="Arial" panose="020B0604020202020204" pitchFamily="34" charset="0"/>
                <a:cs typeface="Arial" panose="020B0604020202020204" pitchFamily="34" charset="0"/>
              </a:rPr>
              <a:t>grupul</a:t>
            </a:r>
            <a:r>
              <a:rPr lang="en-US" sz="2400" dirty="0">
                <a:solidFill>
                  <a:srgbClr val="000000"/>
                </a:solidFill>
                <a:latin typeface="Arial" panose="020B0604020202020204" pitchFamily="34" charset="0"/>
                <a:cs typeface="Arial" panose="020B0604020202020204" pitchFamily="34" charset="0"/>
              </a:rPr>
              <a:t> de control</a:t>
            </a:r>
          </a:p>
          <a:p>
            <a:pPr marL="342900" indent="-342900">
              <a:buFontTx/>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FontTx/>
              <a:buChar char="-"/>
            </a:pPr>
            <a:r>
              <a:rPr lang="en-US" sz="2400" dirty="0" err="1">
                <a:solidFill>
                  <a:srgbClr val="000000"/>
                </a:solidFill>
                <a:latin typeface="Arial" panose="020B0604020202020204" pitchFamily="34" charset="0"/>
                <a:cs typeface="Arial" panose="020B0604020202020204" pitchFamily="34" charset="0"/>
              </a:rPr>
              <a:t>Pentru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aceste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determinari</a:t>
            </a:r>
            <a:r>
              <a:rPr lang="en-US" sz="2400" dirty="0">
                <a:solidFill>
                  <a:srgbClr val="000000"/>
                </a:solidFill>
                <a:latin typeface="Arial" panose="020B0604020202020204" pitchFamily="34" charset="0"/>
                <a:cs typeface="Arial" panose="020B0604020202020204" pitchFamily="34" charset="0"/>
              </a:rPr>
              <a:t> s-au </a:t>
            </a:r>
            <a:r>
              <a:rPr lang="en-US" sz="2400" dirty="0" err="1">
                <a:solidFill>
                  <a:srgbClr val="000000"/>
                </a:solidFill>
                <a:latin typeface="Arial" panose="020B0604020202020204" pitchFamily="34" charset="0"/>
                <a:cs typeface="Arial" panose="020B0604020202020204" pitchFamily="34" charset="0"/>
              </a:rPr>
              <a:t>folosit</a:t>
            </a:r>
            <a:r>
              <a:rPr lang="en-US" sz="2400" dirty="0">
                <a:solidFill>
                  <a:srgbClr val="000000"/>
                </a:solidFill>
                <a:latin typeface="Arial" panose="020B0604020202020204" pitchFamily="34" charset="0"/>
                <a:cs typeface="Arial" panose="020B0604020202020204" pitchFamily="34" charset="0"/>
              </a:rPr>
              <a:t> 16S </a:t>
            </a:r>
            <a:r>
              <a:rPr lang="en-US" sz="2400" dirty="0" err="1">
                <a:solidFill>
                  <a:srgbClr val="000000"/>
                </a:solidFill>
                <a:latin typeface="Arial" panose="020B0604020202020204" pitchFamily="34" charset="0"/>
                <a:cs typeface="Arial" panose="020B0604020202020204" pitchFamily="34" charset="0"/>
              </a:rPr>
              <a:t>rRNA</a:t>
            </a:r>
            <a:r>
              <a:rPr lang="en-US" sz="2400" dirty="0">
                <a:solidFill>
                  <a:srgbClr val="000000"/>
                </a:solidFill>
                <a:latin typeface="Arial" panose="020B0604020202020204" pitchFamily="34" charset="0"/>
                <a:cs typeface="Arial" panose="020B0604020202020204" pitchFamily="34" charset="0"/>
              </a:rPr>
              <a:t> sequencing genes </a:t>
            </a:r>
            <a:r>
              <a:rPr lang="en-US" sz="2400" dirty="0" err="1">
                <a:solidFill>
                  <a:srgbClr val="000000"/>
                </a:solidFill>
                <a:latin typeface="Arial" panose="020B0604020202020204" pitchFamily="34" charset="0"/>
                <a:cs typeface="Arial" panose="020B0604020202020204" pitchFamily="34" charset="0"/>
              </a:rPr>
              <a:t>pe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biopsiile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intestinale</a:t>
            </a:r>
            <a:r>
              <a:rPr lang="en-US" sz="2400" dirty="0">
                <a:solidFill>
                  <a:srgbClr val="000000"/>
                </a:solidFill>
                <a:latin typeface="Arial" panose="020B0604020202020204" pitchFamily="34" charset="0"/>
                <a:cs typeface="Arial" panose="020B0604020202020204" pitchFamily="34" charset="0"/>
              </a:rPr>
              <a:t>( 12 </a:t>
            </a:r>
            <a:r>
              <a:rPr lang="en-US" sz="2400" dirty="0" err="1">
                <a:solidFill>
                  <a:srgbClr val="000000"/>
                </a:solidFill>
                <a:latin typeface="Arial" panose="020B0604020202020204" pitchFamily="34" charset="0"/>
                <a:cs typeface="Arial" panose="020B0604020202020204" pitchFamily="34" charset="0"/>
              </a:rPr>
              <a:t>pacienti</a:t>
            </a:r>
            <a:r>
              <a:rPr lang="en-US" sz="2400" dirty="0">
                <a:solidFill>
                  <a:srgbClr val="000000"/>
                </a:solidFill>
                <a:latin typeface="Arial" panose="020B0604020202020204" pitchFamily="34" charset="0"/>
                <a:cs typeface="Arial" panose="020B0604020202020204" pitchFamily="34" charset="0"/>
              </a:rPr>
              <a:t> fata de 5 in </a:t>
            </a:r>
            <a:r>
              <a:rPr lang="en-US" sz="2400" dirty="0" err="1">
                <a:solidFill>
                  <a:srgbClr val="000000"/>
                </a:solidFill>
                <a:latin typeface="Arial" panose="020B0604020202020204" pitchFamily="34" charset="0"/>
                <a:cs typeface="Arial" panose="020B0604020202020204" pitchFamily="34" charset="0"/>
              </a:rPr>
              <a:t>grupul</a:t>
            </a:r>
            <a:r>
              <a:rPr lang="en-US" sz="2400" dirty="0">
                <a:solidFill>
                  <a:srgbClr val="000000"/>
                </a:solidFill>
                <a:latin typeface="Arial" panose="020B0604020202020204" pitchFamily="34" charset="0"/>
                <a:cs typeface="Arial" panose="020B0604020202020204" pitchFamily="34" charset="0"/>
              </a:rPr>
              <a:t> de control) </a:t>
            </a:r>
          </a:p>
          <a:p>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435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702734" y="1289040"/>
            <a:ext cx="10244666" cy="3785652"/>
          </a:xfrm>
          <a:prstGeom prst="rect">
            <a:avLst/>
          </a:prstGeom>
        </p:spPr>
        <p:txBody>
          <a:bodyPr wrap="square">
            <a:spAutoFit/>
          </a:bodyPr>
          <a:lstStyle/>
          <a:p>
            <a:r>
              <a:rPr lang="en-US" sz="2400" dirty="0" err="1">
                <a:solidFill>
                  <a:srgbClr val="000000"/>
                </a:solidFill>
                <a:latin typeface="Arial" panose="020B0604020202020204" pitchFamily="34" charset="0"/>
                <a:cs typeface="Arial" panose="020B0604020202020204" pitchFamily="34" charset="0"/>
              </a:rPr>
              <a:t>Microbiomul</a:t>
            </a:r>
            <a:r>
              <a:rPr lang="en-US" sz="2400" dirty="0">
                <a:solidFill>
                  <a:srgbClr val="000000"/>
                </a:solidFill>
                <a:latin typeface="Arial" panose="020B0604020202020204" pitchFamily="34" charset="0"/>
                <a:cs typeface="Arial" panose="020B0604020202020204" pitchFamily="34" charset="0"/>
              </a:rPr>
              <a:t> intestinal are </a:t>
            </a:r>
            <a:r>
              <a:rPr lang="en-US" sz="2400" dirty="0" err="1">
                <a:solidFill>
                  <a:srgbClr val="000000"/>
                </a:solidFill>
                <a:latin typeface="Arial" panose="020B0604020202020204" pitchFamily="34" charset="0"/>
                <a:cs typeface="Arial" panose="020B0604020202020204" pitchFamily="34" charset="0"/>
              </a:rPr>
              <a:t>rol</a:t>
            </a:r>
            <a:r>
              <a:rPr lang="en-US" sz="2400" dirty="0">
                <a:solidFill>
                  <a:srgbClr val="000000"/>
                </a:solidFill>
                <a:latin typeface="Arial" panose="020B0604020202020204" pitchFamily="34" charset="0"/>
                <a:cs typeface="Arial" panose="020B0604020202020204" pitchFamily="34" charset="0"/>
              </a:rPr>
              <a:t> major in psoriasis, singular </a:t>
            </a:r>
            <a:r>
              <a:rPr lang="en-US" sz="2400" dirty="0" err="1">
                <a:solidFill>
                  <a:srgbClr val="000000"/>
                </a:solidFill>
                <a:latin typeface="Arial" panose="020B0604020202020204" pitchFamily="34" charset="0"/>
                <a:cs typeface="Arial" panose="020B0604020202020204" pitchFamily="34" charset="0"/>
              </a:rPr>
              <a:t>sau</a:t>
            </a:r>
            <a:r>
              <a:rPr lang="en-US" sz="2400" dirty="0">
                <a:solidFill>
                  <a:srgbClr val="000000"/>
                </a:solidFill>
                <a:latin typeface="Arial" panose="020B0604020202020204" pitchFamily="34" charset="0"/>
                <a:cs typeface="Arial" panose="020B0604020202020204" pitchFamily="34" charset="0"/>
              </a:rPr>
              <a:t> ca  </a:t>
            </a:r>
            <a:r>
              <a:rPr lang="en-US" sz="2400" dirty="0" err="1">
                <a:solidFill>
                  <a:srgbClr val="000000"/>
                </a:solidFill>
                <a:latin typeface="Arial" panose="020B0604020202020204" pitchFamily="34" charset="0"/>
                <a:cs typeface="Arial" panose="020B0604020202020204" pitchFamily="34" charset="0"/>
              </a:rPr>
              <a:t>patologie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secundara</a:t>
            </a:r>
            <a:r>
              <a:rPr lang="en-US" sz="2400" dirty="0">
                <a:solidFill>
                  <a:srgbClr val="000000"/>
                </a:solidFill>
                <a:latin typeface="Arial" panose="020B0604020202020204" pitchFamily="34" charset="0"/>
                <a:cs typeface="Arial" panose="020B0604020202020204" pitchFamily="34" charset="0"/>
              </a:rPr>
              <a:t> SA.</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Infectiile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streptococcice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mai</a:t>
            </a:r>
            <a:r>
              <a:rPr lang="en-US" sz="2400" dirty="0">
                <a:solidFill>
                  <a:srgbClr val="000000"/>
                </a:solidFill>
                <a:latin typeface="Arial" panose="020B0604020202020204" pitchFamily="34" charset="0"/>
                <a:cs typeface="Arial" panose="020B0604020202020204" pitchFamily="34" charset="0"/>
              </a:rPr>
              <a:t> ales la </a:t>
            </a:r>
            <a:r>
              <a:rPr lang="en-US" sz="2400" dirty="0" err="1">
                <a:solidFill>
                  <a:srgbClr val="000000"/>
                </a:solidFill>
                <a:latin typeface="Arial" panose="020B0604020202020204" pitchFamily="34" charset="0"/>
                <a:cs typeface="Arial" panose="020B0604020202020204" pitchFamily="34" charset="0"/>
              </a:rPr>
              <a:t>nivelul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gatului</a:t>
            </a:r>
            <a:r>
              <a:rPr lang="en-US" sz="2400" dirty="0">
                <a:solidFill>
                  <a:srgbClr val="000000"/>
                </a:solidFill>
                <a:latin typeface="Arial" panose="020B0604020202020204" pitchFamily="34" charset="0"/>
                <a:cs typeface="Arial" panose="020B0604020202020204" pitchFamily="34" charset="0"/>
              </a:rPr>
              <a:t>, pot </a:t>
            </a:r>
            <a:r>
              <a:rPr lang="en-US" sz="2400" dirty="0" err="1">
                <a:solidFill>
                  <a:srgbClr val="000000"/>
                </a:solidFill>
                <a:latin typeface="Arial" panose="020B0604020202020204" pitchFamily="34" charset="0"/>
                <a:cs typeface="Arial" panose="020B0604020202020204" pitchFamily="34" charset="0"/>
              </a:rPr>
              <a:t>declansa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psoriasisul</a:t>
            </a:r>
            <a:r>
              <a:rPr lang="en-US" sz="2400" dirty="0">
                <a:solidFill>
                  <a:srgbClr val="000000"/>
                </a:solidFill>
                <a:latin typeface="Arial" panose="020B0604020202020204" pitchFamily="34" charset="0"/>
                <a:cs typeface="Arial" panose="020B0604020202020204" pitchFamily="34" charset="0"/>
              </a:rPr>
              <a:t> la </a:t>
            </a:r>
            <a:r>
              <a:rPr lang="en-US" sz="2400" dirty="0" err="1">
                <a:solidFill>
                  <a:srgbClr val="000000"/>
                </a:solidFill>
                <a:latin typeface="Arial" panose="020B0604020202020204" pitchFamily="34" charset="0"/>
                <a:cs typeface="Arial" panose="020B0604020202020204" pitchFamily="34" charset="0"/>
              </a:rPr>
              <a:t>indivizii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predispusi</a:t>
            </a:r>
            <a:r>
              <a:rPr lang="en-US" sz="2400" dirty="0">
                <a:solidFill>
                  <a:srgbClr val="000000"/>
                </a:solidFill>
                <a:latin typeface="Arial" panose="020B0604020202020204" pitchFamily="34" charset="0"/>
                <a:cs typeface="Arial" panose="020B0604020202020204" pitchFamily="34" charset="0"/>
              </a:rPr>
              <a:t> genetic.</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Studii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recente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folosing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secventierea</a:t>
            </a:r>
            <a:r>
              <a:rPr lang="en-US" sz="2400" dirty="0">
                <a:solidFill>
                  <a:srgbClr val="000000"/>
                </a:solidFill>
                <a:latin typeface="Arial" panose="020B0604020202020204" pitchFamily="34" charset="0"/>
                <a:cs typeface="Arial" panose="020B0604020202020204" pitchFamily="34" charset="0"/>
              </a:rPr>
              <a:t> 16S </a:t>
            </a:r>
            <a:r>
              <a:rPr lang="en-US" sz="2400" dirty="0" err="1">
                <a:solidFill>
                  <a:srgbClr val="000000"/>
                </a:solidFill>
                <a:latin typeface="Arial" panose="020B0604020202020204" pitchFamily="34" charset="0"/>
                <a:cs typeface="Arial" panose="020B0604020202020204" pitchFamily="34" charset="0"/>
              </a:rPr>
              <a:t>rRNA</a:t>
            </a:r>
            <a:r>
              <a:rPr lang="en-US" sz="2400" dirty="0">
                <a:solidFill>
                  <a:srgbClr val="000000"/>
                </a:solidFill>
                <a:latin typeface="Arial" panose="020B0604020202020204" pitchFamily="34" charset="0"/>
                <a:cs typeface="Arial" panose="020B0604020202020204" pitchFamily="34" charset="0"/>
              </a:rPr>
              <a:t> , au </a:t>
            </a:r>
            <a:r>
              <a:rPr lang="en-US" sz="2400" dirty="0" err="1">
                <a:solidFill>
                  <a:srgbClr val="000000"/>
                </a:solidFill>
                <a:latin typeface="Arial" panose="020B0604020202020204" pitchFamily="34" charset="0"/>
                <a:cs typeface="Arial" panose="020B0604020202020204" pitchFamily="34" charset="0"/>
              </a:rPr>
              <a:t>aratat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diferente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semnificative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intre</a:t>
            </a:r>
            <a:r>
              <a:rPr lang="en-US" sz="2400" dirty="0">
                <a:solidFill>
                  <a:srgbClr val="000000"/>
                </a:solidFill>
                <a:latin typeface="Arial" panose="020B0604020202020204" pitchFamily="34" charset="0"/>
                <a:cs typeface="Arial" panose="020B0604020202020204" pitchFamily="34" charset="0"/>
              </a:rPr>
              <a:t> microbiota </a:t>
            </a:r>
            <a:r>
              <a:rPr lang="en-US" sz="2400" dirty="0" err="1">
                <a:solidFill>
                  <a:srgbClr val="000000"/>
                </a:solidFill>
                <a:latin typeface="Arial" panose="020B0604020202020204" pitchFamily="34" charset="0"/>
                <a:cs typeface="Arial" panose="020B0604020202020204" pitchFamily="34" charset="0"/>
              </a:rPr>
              <a:t>cutanata</a:t>
            </a:r>
            <a:r>
              <a:rPr lang="en-US" sz="2400" dirty="0">
                <a:solidFill>
                  <a:srgbClr val="000000"/>
                </a:solidFill>
                <a:latin typeface="Arial" panose="020B0604020202020204" pitchFamily="34" charset="0"/>
                <a:cs typeface="Arial" panose="020B0604020202020204" pitchFamily="34" charset="0"/>
              </a:rPr>
              <a:t> a </a:t>
            </a:r>
            <a:r>
              <a:rPr lang="en-US" sz="2400" dirty="0" err="1">
                <a:solidFill>
                  <a:srgbClr val="000000"/>
                </a:solidFill>
                <a:latin typeface="Arial" panose="020B0604020202020204" pitchFamily="34" charset="0"/>
                <a:cs typeface="Arial" panose="020B0604020202020204" pitchFamily="34" charset="0"/>
              </a:rPr>
              <a:t>pac</a:t>
            </a:r>
            <a:r>
              <a:rPr lang="en-US" sz="2400" dirty="0">
                <a:solidFill>
                  <a:srgbClr val="000000"/>
                </a:solidFill>
                <a:latin typeface="Arial" panose="020B0604020202020204" pitchFamily="34" charset="0"/>
                <a:cs typeface="Arial" panose="020B0604020202020204" pitchFamily="34" charset="0"/>
              </a:rPr>
              <a:t> cu psoriasis fata de </a:t>
            </a:r>
            <a:r>
              <a:rPr lang="en-US" sz="2400" dirty="0" err="1">
                <a:solidFill>
                  <a:srgbClr val="000000"/>
                </a:solidFill>
                <a:latin typeface="Arial" panose="020B0604020202020204" pitchFamily="34" charset="0"/>
                <a:cs typeface="Arial" panose="020B0604020202020204" pitchFamily="34" charset="0"/>
              </a:rPr>
              <a:t>grupul</a:t>
            </a:r>
            <a:r>
              <a:rPr lang="en-US" sz="2400" dirty="0">
                <a:solidFill>
                  <a:srgbClr val="000000"/>
                </a:solidFill>
                <a:latin typeface="Arial" panose="020B0604020202020204" pitchFamily="34" charset="0"/>
                <a:cs typeface="Arial" panose="020B0604020202020204" pitchFamily="34" charset="0"/>
              </a:rPr>
              <a:t> de control ( </a:t>
            </a:r>
            <a:r>
              <a:rPr lang="en-US" sz="2400" dirty="0" err="1">
                <a:solidFill>
                  <a:srgbClr val="000000"/>
                </a:solidFill>
                <a:latin typeface="Arial" panose="020B0604020202020204" pitchFamily="34" charset="0"/>
                <a:cs typeface="Arial" panose="020B0604020202020204" pitchFamily="34" charset="0"/>
              </a:rPr>
              <a:t>mai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putin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stafilococ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bacterii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propionice</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12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7C305E-8061-4565-9734-3AEC0F662583}"/>
              </a:ext>
            </a:extLst>
          </p:cNvPr>
          <p:cNvSpPr/>
          <p:nvPr/>
        </p:nvSpPr>
        <p:spPr>
          <a:xfrm>
            <a:off x="635330" y="933616"/>
            <a:ext cx="8876805" cy="5355312"/>
          </a:xfrm>
          <a:prstGeom prst="rect">
            <a:avLst/>
          </a:prstGeom>
        </p:spPr>
        <p:txBody>
          <a:bodyPr wrap="square">
            <a:spAutoFit/>
          </a:bodyPr>
          <a:lstStyle/>
          <a:p>
            <a:r>
              <a:rPr lang="en-US" dirty="0"/>
              <a:t>Un </a:t>
            </a:r>
            <a:r>
              <a:rPr lang="en-US" dirty="0" err="1"/>
              <a:t>număr</a:t>
            </a:r>
            <a:r>
              <a:rPr lang="en-US" dirty="0"/>
              <a:t> de </a:t>
            </a:r>
            <a:r>
              <a:rPr lang="en-US" dirty="0" err="1"/>
              <a:t>studii</a:t>
            </a:r>
            <a:r>
              <a:rPr lang="en-US" dirty="0"/>
              <a:t> au </a:t>
            </a:r>
            <a:r>
              <a:rPr lang="en-US" dirty="0" err="1"/>
              <a:t>arătat</a:t>
            </a:r>
            <a:r>
              <a:rPr lang="en-US" dirty="0"/>
              <a:t> </a:t>
            </a:r>
            <a:r>
              <a:rPr lang="en-US" dirty="0" err="1"/>
              <a:t>disbioză</a:t>
            </a:r>
            <a:r>
              <a:rPr lang="en-US" dirty="0"/>
              <a:t> </a:t>
            </a:r>
            <a:r>
              <a:rPr lang="en-US" dirty="0" err="1"/>
              <a:t>virală</a:t>
            </a:r>
            <a:r>
              <a:rPr lang="en-US" dirty="0"/>
              <a:t> </a:t>
            </a:r>
            <a:r>
              <a:rPr lang="en-US" dirty="0" err="1"/>
              <a:t>intestinală</a:t>
            </a:r>
            <a:r>
              <a:rPr lang="en-US" dirty="0"/>
              <a:t> </a:t>
            </a:r>
            <a:r>
              <a:rPr lang="en-US" dirty="0" err="1"/>
              <a:t>în</a:t>
            </a:r>
            <a:r>
              <a:rPr lang="en-US" dirty="0"/>
              <a:t> </a:t>
            </a:r>
            <a:r>
              <a:rPr lang="en-US" dirty="0" err="1"/>
              <a:t>boli</a:t>
            </a:r>
            <a:r>
              <a:rPr lang="en-US" dirty="0"/>
              <a:t> , </a:t>
            </a:r>
            <a:r>
              <a:rPr lang="en-US" dirty="0" err="1"/>
              <a:t>în</a:t>
            </a:r>
            <a:r>
              <a:rPr lang="en-US" dirty="0"/>
              <a:t> special</a:t>
            </a:r>
          </a:p>
          <a:p>
            <a:r>
              <a:rPr lang="en-US" dirty="0" err="1"/>
              <a:t>bacteriofagi</a:t>
            </a:r>
            <a:r>
              <a:rPr lang="en-US" dirty="0"/>
              <a:t>.</a:t>
            </a:r>
          </a:p>
          <a:p>
            <a:r>
              <a:rPr lang="en-US" dirty="0"/>
              <a:t>Cu </a:t>
            </a:r>
            <a:r>
              <a:rPr lang="en-US" dirty="0" err="1"/>
              <a:t>toate</a:t>
            </a:r>
            <a:r>
              <a:rPr lang="en-US" dirty="0"/>
              <a:t> </a:t>
            </a:r>
            <a:r>
              <a:rPr lang="en-US" dirty="0" err="1"/>
              <a:t>acestea</a:t>
            </a:r>
            <a:r>
              <a:rPr lang="en-US" dirty="0"/>
              <a:t>, </a:t>
            </a:r>
            <a:r>
              <a:rPr lang="en-US" dirty="0" err="1"/>
              <a:t>rămâne</a:t>
            </a:r>
            <a:r>
              <a:rPr lang="en-US" dirty="0"/>
              <a:t> </a:t>
            </a:r>
            <a:r>
              <a:rPr lang="en-US" dirty="0" err="1"/>
              <a:t>necunoscut</a:t>
            </a:r>
            <a:r>
              <a:rPr lang="en-US" dirty="0"/>
              <a:t> </a:t>
            </a:r>
            <a:r>
              <a:rPr lang="en-US" dirty="0" err="1"/>
              <a:t>modificările</a:t>
            </a:r>
            <a:r>
              <a:rPr lang="en-US" dirty="0"/>
              <a:t>, </a:t>
            </a:r>
            <a:r>
              <a:rPr lang="en-US" dirty="0" err="1"/>
              <a:t>dar</a:t>
            </a:r>
            <a:r>
              <a:rPr lang="en-US" dirty="0"/>
              <a:t> </a:t>
            </a:r>
            <a:r>
              <a:rPr lang="en-US" dirty="0" err="1"/>
              <a:t>si</a:t>
            </a:r>
            <a:r>
              <a:rPr lang="en-US" dirty="0"/>
              <a:t> </a:t>
            </a:r>
            <a:r>
              <a:rPr lang="en-US" dirty="0" err="1"/>
              <a:t>componenta</a:t>
            </a:r>
            <a:r>
              <a:rPr lang="en-US" dirty="0"/>
              <a:t> </a:t>
            </a:r>
            <a:r>
              <a:rPr lang="en-US" dirty="0" err="1"/>
              <a:t>viromului</a:t>
            </a:r>
            <a:r>
              <a:rPr lang="en-US" dirty="0"/>
              <a:t> intestinal </a:t>
            </a:r>
            <a:r>
              <a:rPr lang="en-US" dirty="0" err="1"/>
              <a:t>într</a:t>
            </a:r>
            <a:r>
              <a:rPr lang="en-US" dirty="0"/>
              <a:t>-o </a:t>
            </a:r>
            <a:r>
              <a:rPr lang="en-US" dirty="0" err="1"/>
              <a:t>gamă</a:t>
            </a:r>
            <a:r>
              <a:rPr lang="en-US" dirty="0"/>
              <a:t> </a:t>
            </a:r>
            <a:r>
              <a:rPr lang="en-US" dirty="0" err="1"/>
              <a:t>largă</a:t>
            </a:r>
            <a:r>
              <a:rPr lang="en-US" dirty="0"/>
              <a:t> de </a:t>
            </a:r>
            <a:r>
              <a:rPr lang="en-US" dirty="0" err="1"/>
              <a:t>boli</a:t>
            </a:r>
            <a:r>
              <a:rPr lang="en-US" dirty="0"/>
              <a:t>. </a:t>
            </a:r>
          </a:p>
          <a:p>
            <a:r>
              <a:rPr lang="en-US" dirty="0" err="1"/>
              <a:t>Modificările</a:t>
            </a:r>
            <a:r>
              <a:rPr lang="en-US" dirty="0"/>
              <a:t> </a:t>
            </a:r>
            <a:r>
              <a:rPr lang="en-US" dirty="0" err="1"/>
              <a:t>în</a:t>
            </a:r>
            <a:r>
              <a:rPr lang="en-US" dirty="0"/>
              <a:t> </a:t>
            </a:r>
            <a:r>
              <a:rPr lang="en-US" dirty="0" err="1"/>
              <a:t>compoziția</a:t>
            </a:r>
            <a:r>
              <a:rPr lang="en-US" dirty="0"/>
              <a:t> </a:t>
            </a:r>
            <a:r>
              <a:rPr lang="en-US" dirty="0" err="1"/>
              <a:t>bacteriofagului</a:t>
            </a:r>
            <a:r>
              <a:rPr lang="en-US" dirty="0"/>
              <a:t> au un impact </a:t>
            </a:r>
            <a:r>
              <a:rPr lang="en-US" dirty="0" err="1"/>
              <a:t>asupra</a:t>
            </a:r>
            <a:r>
              <a:rPr lang="en-US" dirty="0"/>
              <a:t> </a:t>
            </a:r>
            <a:r>
              <a:rPr lang="en-US" dirty="0" err="1"/>
              <a:t>ecologiei</a:t>
            </a:r>
            <a:r>
              <a:rPr lang="en-US" dirty="0"/>
              <a:t> </a:t>
            </a:r>
            <a:r>
              <a:rPr lang="en-US" dirty="0" err="1"/>
              <a:t>bacteriilor</a:t>
            </a:r>
            <a:r>
              <a:rPr lang="en-US" dirty="0"/>
              <a:t> </a:t>
            </a:r>
            <a:r>
              <a:rPr lang="en-US" dirty="0" err="1"/>
              <a:t>microbiote</a:t>
            </a:r>
            <a:r>
              <a:rPr lang="en-US" dirty="0"/>
              <a:t>.</a:t>
            </a:r>
          </a:p>
          <a:p>
            <a:r>
              <a:rPr lang="en-US" dirty="0" err="1"/>
              <a:t>Bacteriofagele</a:t>
            </a:r>
            <a:r>
              <a:rPr lang="en-US" dirty="0"/>
              <a:t> sunt </a:t>
            </a:r>
            <a:r>
              <a:rPr lang="en-US" dirty="0" err="1"/>
              <a:t>driverii</a:t>
            </a:r>
            <a:r>
              <a:rPr lang="en-US" dirty="0"/>
              <a:t> </a:t>
            </a:r>
            <a:r>
              <a:rPr lang="en-US" dirty="0" err="1"/>
              <a:t>principali</a:t>
            </a:r>
            <a:r>
              <a:rPr lang="en-US" dirty="0"/>
              <a:t> ai </a:t>
            </a:r>
            <a:r>
              <a:rPr lang="en-US" dirty="0" err="1"/>
              <a:t>vieții</a:t>
            </a:r>
            <a:r>
              <a:rPr lang="en-US" dirty="0"/>
              <a:t> </a:t>
            </a:r>
            <a:r>
              <a:rPr lang="en-US" dirty="0" err="1"/>
              <a:t>bacteriene</a:t>
            </a:r>
            <a:r>
              <a:rPr lang="en-US" dirty="0"/>
              <a:t> </a:t>
            </a:r>
            <a:r>
              <a:rPr lang="en-US" dirty="0" err="1"/>
              <a:t>și</a:t>
            </a:r>
            <a:r>
              <a:rPr lang="en-US" dirty="0"/>
              <a:t> a </a:t>
            </a:r>
            <a:r>
              <a:rPr lang="en-US" dirty="0" err="1"/>
              <a:t>diversității</a:t>
            </a:r>
            <a:r>
              <a:rPr lang="en-US" dirty="0"/>
              <a:t> </a:t>
            </a:r>
            <a:r>
              <a:rPr lang="en-US" dirty="0" err="1"/>
              <a:t>în</a:t>
            </a:r>
            <a:r>
              <a:rPr lang="en-US" dirty="0"/>
              <a:t> </a:t>
            </a:r>
            <a:r>
              <a:rPr lang="en-US" dirty="0" err="1"/>
              <a:t>diferite</a:t>
            </a:r>
            <a:r>
              <a:rPr lang="en-US" dirty="0"/>
              <a:t> </a:t>
            </a:r>
            <a:r>
              <a:rPr lang="en-US" dirty="0" err="1"/>
              <a:t>ecosisteme</a:t>
            </a:r>
            <a:r>
              <a:rPr lang="en-US" dirty="0"/>
              <a:t> . </a:t>
            </a:r>
          </a:p>
          <a:p>
            <a:endParaRPr lang="en-US" dirty="0"/>
          </a:p>
          <a:p>
            <a:r>
              <a:rPr lang="en-US" dirty="0" err="1"/>
              <a:t>Prezenta</a:t>
            </a:r>
            <a:r>
              <a:rPr lang="en-US" dirty="0"/>
              <a:t> </a:t>
            </a:r>
            <a:r>
              <a:rPr lang="en-US" dirty="0" err="1"/>
              <a:t>bacteriilor</a:t>
            </a:r>
            <a:r>
              <a:rPr lang="en-US" dirty="0"/>
              <a:t> </a:t>
            </a:r>
            <a:r>
              <a:rPr lang="en-US" dirty="0" err="1"/>
              <a:t>este</a:t>
            </a:r>
            <a:r>
              <a:rPr lang="en-US" dirty="0"/>
              <a:t> </a:t>
            </a:r>
            <a:r>
              <a:rPr lang="en-US" dirty="0" err="1"/>
              <a:t>asociată</a:t>
            </a:r>
            <a:r>
              <a:rPr lang="en-US" dirty="0"/>
              <a:t> cu o </a:t>
            </a:r>
            <a:r>
              <a:rPr lang="en-US" dirty="0" err="1"/>
              <a:t>eliberare</a:t>
            </a:r>
            <a:r>
              <a:rPr lang="en-US" dirty="0"/>
              <a:t> a </a:t>
            </a:r>
            <a:r>
              <a:rPr lang="en-US" dirty="0" err="1"/>
              <a:t>lipidelor</a:t>
            </a:r>
            <a:r>
              <a:rPr lang="en-US" dirty="0"/>
              <a:t>, a </a:t>
            </a:r>
            <a:r>
              <a:rPr lang="en-US" dirty="0" err="1"/>
              <a:t>acizilor</a:t>
            </a:r>
            <a:r>
              <a:rPr lang="en-US" dirty="0"/>
              <a:t> </a:t>
            </a:r>
            <a:r>
              <a:rPr lang="en-US" dirty="0" err="1"/>
              <a:t>nucleici</a:t>
            </a:r>
            <a:r>
              <a:rPr lang="en-US" dirty="0"/>
              <a:t> </a:t>
            </a:r>
            <a:r>
              <a:rPr lang="en-US" dirty="0" err="1"/>
              <a:t>și</a:t>
            </a:r>
            <a:r>
              <a:rPr lang="en-US" dirty="0"/>
              <a:t> a </a:t>
            </a:r>
            <a:r>
              <a:rPr lang="en-US" dirty="0" err="1"/>
              <a:t>proteinelor</a:t>
            </a:r>
            <a:r>
              <a:rPr lang="en-US" dirty="0"/>
              <a:t> care </a:t>
            </a:r>
            <a:r>
              <a:rPr lang="en-US" dirty="0" err="1"/>
              <a:t>servesc</a:t>
            </a:r>
            <a:r>
              <a:rPr lang="en-US" dirty="0"/>
              <a:t> ca </a:t>
            </a:r>
            <a:r>
              <a:rPr lang="en-US" dirty="0" err="1"/>
              <a:t>asocieri</a:t>
            </a:r>
            <a:r>
              <a:rPr lang="en-US" dirty="0"/>
              <a:t> </a:t>
            </a:r>
            <a:r>
              <a:rPr lang="en-US" dirty="0" err="1"/>
              <a:t>patogene</a:t>
            </a:r>
            <a:r>
              <a:rPr lang="en-US" dirty="0"/>
              <a:t> </a:t>
            </a:r>
            <a:r>
              <a:rPr lang="en-US" dirty="0" err="1"/>
              <a:t>modelelor</a:t>
            </a:r>
            <a:r>
              <a:rPr lang="en-US" dirty="0"/>
              <a:t> </a:t>
            </a:r>
            <a:r>
              <a:rPr lang="en-US" dirty="0" err="1"/>
              <a:t>moleculare</a:t>
            </a:r>
            <a:r>
              <a:rPr lang="en-US" dirty="0"/>
              <a:t> (PAMP) care </a:t>
            </a:r>
            <a:r>
              <a:rPr lang="en-US" dirty="0" err="1"/>
              <a:t>declanșează</a:t>
            </a:r>
            <a:r>
              <a:rPr lang="en-US" dirty="0"/>
              <a:t> </a:t>
            </a:r>
            <a:r>
              <a:rPr lang="en-US" dirty="0" err="1"/>
              <a:t>răspunsurile</a:t>
            </a:r>
            <a:r>
              <a:rPr lang="en-US" dirty="0"/>
              <a:t> </a:t>
            </a:r>
            <a:r>
              <a:rPr lang="en-US" dirty="0" err="1"/>
              <a:t>inflamatorii</a:t>
            </a:r>
            <a:r>
              <a:rPr lang="en-US" dirty="0"/>
              <a:t> </a:t>
            </a:r>
            <a:r>
              <a:rPr lang="en-US" dirty="0" err="1"/>
              <a:t>ce</a:t>
            </a:r>
            <a:r>
              <a:rPr lang="en-US" dirty="0"/>
              <a:t> </a:t>
            </a:r>
            <a:r>
              <a:rPr lang="en-US" dirty="0" err="1"/>
              <a:t>induc</a:t>
            </a:r>
            <a:r>
              <a:rPr lang="en-US" dirty="0"/>
              <a:t> </a:t>
            </a:r>
            <a:r>
              <a:rPr lang="en-US" dirty="0" err="1"/>
              <a:t>citokinele</a:t>
            </a:r>
            <a:r>
              <a:rPr lang="en-US" dirty="0"/>
              <a:t>, </a:t>
            </a:r>
            <a:r>
              <a:rPr lang="en-US" dirty="0" err="1"/>
              <a:t>infiltrațiile</a:t>
            </a:r>
            <a:r>
              <a:rPr lang="en-US" dirty="0"/>
              <a:t> </a:t>
            </a:r>
            <a:r>
              <a:rPr lang="en-US" dirty="0" err="1"/>
              <a:t>celulare</a:t>
            </a:r>
            <a:r>
              <a:rPr lang="en-US" dirty="0"/>
              <a:t> </a:t>
            </a:r>
            <a:r>
              <a:rPr lang="en-US" dirty="0" err="1"/>
              <a:t>și</a:t>
            </a:r>
            <a:r>
              <a:rPr lang="en-US" dirty="0"/>
              <a:t> </a:t>
            </a:r>
            <a:r>
              <a:rPr lang="en-US" dirty="0" err="1"/>
              <a:t>leziunile</a:t>
            </a:r>
            <a:r>
              <a:rPr lang="en-US" dirty="0"/>
              <a:t> </a:t>
            </a:r>
            <a:r>
              <a:rPr lang="en-US" dirty="0" err="1"/>
              <a:t>tisulare</a:t>
            </a:r>
            <a:r>
              <a:rPr lang="en-US" dirty="0"/>
              <a:t>. </a:t>
            </a:r>
          </a:p>
          <a:p>
            <a:r>
              <a:rPr lang="en-US" dirty="0" err="1"/>
              <a:t>Microbioamele</a:t>
            </a:r>
            <a:r>
              <a:rPr lang="en-US" dirty="0"/>
              <a:t> </a:t>
            </a:r>
            <a:r>
              <a:rPr lang="en-US" dirty="0" err="1"/>
              <a:t>intestinale</a:t>
            </a:r>
            <a:r>
              <a:rPr lang="en-US" dirty="0"/>
              <a:t> sunt </a:t>
            </a:r>
            <a:r>
              <a:rPr lang="en-US" dirty="0" err="1"/>
              <a:t>sensibile</a:t>
            </a:r>
            <a:r>
              <a:rPr lang="en-US" dirty="0"/>
              <a:t> la </a:t>
            </a:r>
            <a:r>
              <a:rPr lang="en-US" dirty="0" err="1"/>
              <a:t>invazia</a:t>
            </a:r>
            <a:r>
              <a:rPr lang="en-US" dirty="0"/>
              <a:t> </a:t>
            </a:r>
            <a:r>
              <a:rPr lang="en-US" dirty="0" err="1"/>
              <a:t>bacteriofagă</a:t>
            </a:r>
            <a:r>
              <a:rPr lang="en-US" dirty="0"/>
              <a:t>, </a:t>
            </a:r>
            <a:r>
              <a:rPr lang="en-US" dirty="0" err="1"/>
              <a:t>ceea</a:t>
            </a:r>
            <a:r>
              <a:rPr lang="en-US" dirty="0"/>
              <a:t> </a:t>
            </a:r>
            <a:r>
              <a:rPr lang="en-US" dirty="0" err="1"/>
              <a:t>ce</a:t>
            </a:r>
            <a:r>
              <a:rPr lang="en-US" dirty="0"/>
              <a:t> duce la </a:t>
            </a:r>
            <a:r>
              <a:rPr lang="en-US" dirty="0" err="1"/>
              <a:t>schimbări</a:t>
            </a:r>
            <a:r>
              <a:rPr lang="en-US" dirty="0"/>
              <a:t> </a:t>
            </a:r>
            <a:r>
              <a:rPr lang="en-US" dirty="0" err="1"/>
              <a:t>în</a:t>
            </a:r>
            <a:r>
              <a:rPr lang="en-US" dirty="0"/>
              <a:t> </a:t>
            </a:r>
            <a:r>
              <a:rPr lang="en-US" dirty="0" err="1"/>
              <a:t>abundența</a:t>
            </a:r>
            <a:r>
              <a:rPr lang="en-US" dirty="0"/>
              <a:t> </a:t>
            </a:r>
            <a:r>
              <a:rPr lang="en-US" dirty="0" err="1"/>
              <a:t>intestinului</a:t>
            </a:r>
            <a:r>
              <a:rPr lang="en-US" dirty="0"/>
              <a:t> specific </a:t>
            </a:r>
            <a:r>
              <a:rPr lang="en-US" dirty="0" err="1"/>
              <a:t>specii</a:t>
            </a:r>
            <a:r>
              <a:rPr lang="en-US" dirty="0"/>
              <a:t> </a:t>
            </a:r>
            <a:r>
              <a:rPr lang="en-US" dirty="0" err="1"/>
              <a:t>bacteriene</a:t>
            </a:r>
            <a:r>
              <a:rPr lang="en-US" dirty="0"/>
              <a:t> . </a:t>
            </a:r>
          </a:p>
          <a:p>
            <a:endParaRPr lang="en-US" dirty="0"/>
          </a:p>
          <a:p>
            <a:r>
              <a:rPr lang="en-US" dirty="0" err="1"/>
              <a:t>În</a:t>
            </a:r>
            <a:r>
              <a:rPr lang="en-US" dirty="0"/>
              <a:t> </a:t>
            </a:r>
            <a:r>
              <a:rPr lang="en-US" dirty="0" err="1"/>
              <a:t>tractul</a:t>
            </a:r>
            <a:r>
              <a:rPr lang="en-US" dirty="0"/>
              <a:t> gastrointestinal, </a:t>
            </a:r>
            <a:r>
              <a:rPr lang="en-US" dirty="0" err="1"/>
              <a:t>bacteriofagii</a:t>
            </a:r>
            <a:r>
              <a:rPr lang="en-US" dirty="0"/>
              <a:t> sunt </a:t>
            </a:r>
            <a:r>
              <a:rPr lang="en-US" dirty="0" err="1"/>
              <a:t>responsabili</a:t>
            </a:r>
            <a:r>
              <a:rPr lang="en-US" dirty="0"/>
              <a:t> </a:t>
            </a:r>
            <a:r>
              <a:rPr lang="en-US" dirty="0" err="1"/>
              <a:t>pentru</a:t>
            </a:r>
            <a:r>
              <a:rPr lang="en-US" dirty="0"/>
              <a:t> </a:t>
            </a:r>
            <a:r>
              <a:rPr lang="en-US" dirty="0" err="1"/>
              <a:t>transferul</a:t>
            </a:r>
            <a:r>
              <a:rPr lang="en-US" dirty="0"/>
              <a:t> </a:t>
            </a:r>
            <a:r>
              <a:rPr lang="en-US" dirty="0" err="1"/>
              <a:t>orizontal</a:t>
            </a:r>
            <a:r>
              <a:rPr lang="en-US" dirty="0"/>
              <a:t> al </a:t>
            </a:r>
            <a:r>
              <a:rPr lang="en-US" dirty="0" err="1"/>
              <a:t>elementelor</a:t>
            </a:r>
            <a:r>
              <a:rPr lang="en-US" dirty="0"/>
              <a:t> </a:t>
            </a:r>
            <a:r>
              <a:rPr lang="en-US" dirty="0" err="1"/>
              <a:t>genetice</a:t>
            </a:r>
            <a:r>
              <a:rPr lang="en-US" dirty="0"/>
              <a:t> </a:t>
            </a:r>
            <a:r>
              <a:rPr lang="en-US" dirty="0" err="1"/>
              <a:t>printre</a:t>
            </a:r>
            <a:r>
              <a:rPr lang="en-US" dirty="0"/>
              <a:t> </a:t>
            </a:r>
            <a:r>
              <a:rPr lang="en-US" dirty="0" err="1"/>
              <a:t>populațiile</a:t>
            </a:r>
            <a:r>
              <a:rPr lang="en-US" dirty="0"/>
              <a:t> </a:t>
            </a:r>
            <a:r>
              <a:rPr lang="en-US" dirty="0" err="1"/>
              <a:t>bacteriene</a:t>
            </a:r>
            <a:r>
              <a:rPr lang="en-US" dirty="0"/>
              <a:t>, </a:t>
            </a:r>
            <a:r>
              <a:rPr lang="en-US" dirty="0" err="1"/>
              <a:t>inclusiv</a:t>
            </a:r>
            <a:r>
              <a:rPr lang="en-US" dirty="0"/>
              <a:t> </a:t>
            </a:r>
            <a:r>
              <a:rPr lang="en-US" dirty="0" err="1"/>
              <a:t>cele</a:t>
            </a:r>
            <a:r>
              <a:rPr lang="en-US" dirty="0"/>
              <a:t> </a:t>
            </a:r>
            <a:r>
              <a:rPr lang="en-US" dirty="0" err="1"/>
              <a:t>pentru</a:t>
            </a:r>
            <a:r>
              <a:rPr lang="en-US" dirty="0"/>
              <a:t> </a:t>
            </a:r>
            <a:r>
              <a:rPr lang="en-US" dirty="0" err="1"/>
              <a:t>rezistența</a:t>
            </a:r>
            <a:r>
              <a:rPr lang="en-US" dirty="0"/>
              <a:t> la </a:t>
            </a:r>
            <a:r>
              <a:rPr lang="en-US" dirty="0" err="1"/>
              <a:t>antibiotice</a:t>
            </a:r>
            <a:r>
              <a:rPr lang="en-US" dirty="0"/>
              <a:t> </a:t>
            </a:r>
            <a:r>
              <a:rPr lang="en-US" dirty="0" err="1"/>
              <a:t>și</a:t>
            </a:r>
            <a:r>
              <a:rPr lang="en-US" dirty="0"/>
              <a:t> </a:t>
            </a:r>
            <a:r>
              <a:rPr lang="en-US" dirty="0" err="1"/>
              <a:t>patogeneza</a:t>
            </a:r>
            <a:r>
              <a:rPr lang="en-US" dirty="0"/>
              <a:t> </a:t>
            </a:r>
            <a:r>
              <a:rPr lang="en-US" dirty="0" err="1"/>
              <a:t>bolilor</a:t>
            </a:r>
            <a:r>
              <a:rPr lang="en-US" dirty="0"/>
              <a:t>. </a:t>
            </a:r>
          </a:p>
        </p:txBody>
      </p:sp>
    </p:spTree>
    <p:extLst>
      <p:ext uri="{BB962C8B-B14F-4D97-AF65-F5344CB8AC3E}">
        <p14:creationId xmlns:p14="http://schemas.microsoft.com/office/powerpoint/2010/main" val="3961852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211667" y="600410"/>
            <a:ext cx="11610878" cy="43569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333333"/>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33333"/>
                </a:solidFill>
                <a:effectLst/>
                <a:cs typeface="Arial" panose="020B0604020202020204" pitchFamily="34" charset="0"/>
              </a:rPr>
              <a:t>Deoarece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psoriazisul</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este</a:t>
            </a:r>
            <a:r>
              <a:rPr kumimoji="0" lang="en-US" altLang="en-US" sz="2000" b="0" i="0" u="none" strike="noStrike" cap="none" normalizeH="0" baseline="0" dirty="0">
                <a:ln>
                  <a:noFill/>
                </a:ln>
                <a:solidFill>
                  <a:srgbClr val="333333"/>
                </a:solidFill>
                <a:effectLst/>
                <a:cs typeface="Arial" panose="020B0604020202020204" pitchFamily="34" charset="0"/>
              </a:rPr>
              <a:t> o </a:t>
            </a:r>
            <a:r>
              <a:rPr kumimoji="0" lang="en-US" altLang="en-US" sz="2000" b="0" i="0" u="none" strike="noStrike" cap="none" normalizeH="0" baseline="0" dirty="0" err="1">
                <a:ln>
                  <a:noFill/>
                </a:ln>
                <a:solidFill>
                  <a:srgbClr val="333333"/>
                </a:solidFill>
                <a:effectLst/>
                <a:cs typeface="Arial" panose="020B0604020202020204" pitchFamily="34" charset="0"/>
              </a:rPr>
              <a:t>boală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autoimună</a:t>
            </a:r>
            <a:r>
              <a:rPr kumimoji="0" lang="en-US" altLang="en-US" sz="2000" b="0" i="0" u="none" strike="noStrike" cap="none" normalizeH="0" baseline="0" dirty="0">
                <a:ln>
                  <a:noFill/>
                </a:ln>
                <a:solidFill>
                  <a:srgbClr val="333333"/>
                </a:solidFill>
                <a:effectLst/>
                <a:cs typeface="Arial" panose="020B0604020202020204" pitchFamily="34" charset="0"/>
              </a:rPr>
              <a:t>, s-a </a:t>
            </a:r>
            <a:r>
              <a:rPr kumimoji="0" lang="en-US" altLang="en-US" sz="2000" b="0" i="0" u="none" strike="noStrike" cap="none" normalizeH="0" baseline="0" dirty="0" err="1">
                <a:ln>
                  <a:noFill/>
                </a:ln>
                <a:solidFill>
                  <a:srgbClr val="333333"/>
                </a:solidFill>
                <a:effectLst/>
                <a:cs typeface="Arial" panose="020B0604020202020204" pitchFamily="34" charset="0"/>
              </a:rPr>
              <a:t>constatat</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că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citokinele</a:t>
            </a:r>
            <a:r>
              <a:rPr kumimoji="0" lang="en-US" altLang="en-US" sz="2000" b="0" i="0" u="none" strike="noStrike" cap="none" normalizeH="0" baseline="0" dirty="0">
                <a:ln>
                  <a:noFill/>
                </a:ln>
                <a:solidFill>
                  <a:srgbClr val="333333"/>
                </a:solidFill>
                <a:effectLst/>
                <a:cs typeface="Arial" panose="020B0604020202020204" pitchFamily="34" charset="0"/>
              </a:rPr>
              <a:t> pot </a:t>
            </a:r>
            <a:r>
              <a:rPr kumimoji="0" lang="en-US" altLang="en-US" sz="2000" b="0" i="0" u="none" strike="noStrike" cap="none" normalizeH="0" baseline="0" dirty="0" err="1">
                <a:ln>
                  <a:noFill/>
                </a:ln>
                <a:solidFill>
                  <a:srgbClr val="333333"/>
                </a:solidFill>
                <a:effectLst/>
                <a:cs typeface="Arial" panose="020B0604020202020204" pitchFamily="34" charset="0"/>
              </a:rPr>
              <a:t>afecta</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severitatea</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simptomelor</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psoriazisului</a:t>
            </a:r>
            <a:r>
              <a:rPr kumimoji="0" lang="en-US" altLang="en-US" sz="2000" b="0" i="0" u="none" strike="noStrike" cap="none" normalizeH="0" baseline="0" dirty="0">
                <a:ln>
                  <a:noFill/>
                </a:ln>
                <a:solidFill>
                  <a:srgbClr val="333333"/>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333333"/>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33333"/>
                </a:solidFill>
                <a:effectLst/>
                <a:cs typeface="Arial" panose="020B0604020202020204" pitchFamily="34" charset="0"/>
              </a:rPr>
              <a:t>Inflamația</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crescută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înseamnă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că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simptomele</a:t>
            </a:r>
            <a:r>
              <a:rPr kumimoji="0" lang="en-US" altLang="en-US" sz="2000" b="0" i="0" u="none" strike="noStrike" cap="none" normalizeH="0" baseline="0" dirty="0">
                <a:ln>
                  <a:noFill/>
                </a:ln>
                <a:solidFill>
                  <a:srgbClr val="333333"/>
                </a:solidFill>
                <a:effectLst/>
                <a:cs typeface="Arial" panose="020B0604020202020204" pitchFamily="34" charset="0"/>
              </a:rPr>
              <a:t> se </a:t>
            </a:r>
            <a:r>
              <a:rPr kumimoji="0" lang="en-US" altLang="en-US" sz="2000" b="0" i="0" u="none" strike="noStrike" cap="none" normalizeH="0" baseline="0" dirty="0" err="1">
                <a:ln>
                  <a:noFill/>
                </a:ln>
                <a:solidFill>
                  <a:srgbClr val="333333"/>
                </a:solidFill>
                <a:effectLst/>
                <a:cs typeface="Arial" panose="020B0604020202020204" pitchFamily="34" charset="0"/>
              </a:rPr>
              <a:t>vor</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agrava</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scăderea</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inflamației</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înseamnă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că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simptomele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vor</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scădea</a:t>
            </a:r>
            <a:r>
              <a:rPr kumimoji="0" lang="en-US" altLang="en-US" sz="2000" b="0" i="0" u="none" strike="noStrike" cap="none" normalizeH="0" baseline="0" dirty="0">
                <a:ln>
                  <a:noFill/>
                </a:ln>
                <a:solidFill>
                  <a:srgbClr val="333333"/>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333333"/>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33333"/>
                </a:solidFill>
                <a:effectLst/>
                <a:cs typeface="Arial" panose="020B0604020202020204" pitchFamily="34" charset="0"/>
              </a:rPr>
              <a:t>S-a </a:t>
            </a:r>
            <a:r>
              <a:rPr kumimoji="0" lang="en-US" altLang="en-US" sz="2000" b="0" i="0" u="none" strike="noStrike" cap="none" normalizeH="0" baseline="0" dirty="0" err="1">
                <a:ln>
                  <a:noFill/>
                </a:ln>
                <a:solidFill>
                  <a:srgbClr val="333333"/>
                </a:solidFill>
                <a:effectLst/>
                <a:cs typeface="Arial" panose="020B0604020202020204" pitchFamily="34" charset="0"/>
              </a:rPr>
              <a:t>constatat</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că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producția</a:t>
            </a:r>
            <a:r>
              <a:rPr kumimoji="0" lang="en-US" altLang="en-US" sz="2000" b="0" i="0" u="none" strike="noStrike" cap="none" normalizeH="0" baseline="0" dirty="0">
                <a:ln>
                  <a:noFill/>
                </a:ln>
                <a:solidFill>
                  <a:srgbClr val="333333"/>
                </a:solidFill>
                <a:effectLst/>
                <a:cs typeface="Arial" panose="020B0604020202020204" pitchFamily="34" charset="0"/>
              </a:rPr>
              <a:t> de </a:t>
            </a:r>
            <a:r>
              <a:rPr kumimoji="0" lang="en-US" altLang="en-US" sz="2000" b="0" i="0" u="none" strike="noStrike" cap="none" normalizeH="0" baseline="0" dirty="0" err="1">
                <a:ln>
                  <a:noFill/>
                </a:ln>
                <a:solidFill>
                  <a:srgbClr val="333333"/>
                </a:solidFill>
                <a:effectLst/>
                <a:cs typeface="Arial" panose="020B0604020202020204" pitchFamily="34" charset="0"/>
              </a:rPr>
              <a:t>citokine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poate</a:t>
            </a:r>
            <a:r>
              <a:rPr kumimoji="0" lang="en-US" altLang="en-US" sz="2000" b="0" i="0" u="none" strike="noStrike" cap="none" normalizeH="0" baseline="0" dirty="0">
                <a:ln>
                  <a:noFill/>
                </a:ln>
                <a:solidFill>
                  <a:srgbClr val="333333"/>
                </a:solidFill>
                <a:effectLst/>
                <a:cs typeface="Arial" panose="020B0604020202020204" pitchFamily="34" charset="0"/>
              </a:rPr>
              <a:t> fi </a:t>
            </a:r>
            <a:r>
              <a:rPr kumimoji="0" lang="en-US" altLang="en-US" sz="2000" b="0" i="0" u="none" strike="noStrike" cap="none" normalizeH="0" baseline="0" dirty="0" err="1">
                <a:ln>
                  <a:noFill/>
                </a:ln>
                <a:solidFill>
                  <a:srgbClr val="333333"/>
                </a:solidFill>
                <a:effectLst/>
                <a:cs typeface="Arial" panose="020B0604020202020204" pitchFamily="34" charset="0"/>
              </a:rPr>
              <a:t>reglată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prin</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nutriție</a:t>
            </a:r>
            <a:r>
              <a:rPr kumimoji="0" lang="en-US" altLang="en-US" sz="2000" b="0" i="0" u="none" strike="noStrike" cap="none" normalizeH="0" baseline="0" dirty="0">
                <a:ln>
                  <a:noFill/>
                </a:ln>
                <a:solidFill>
                  <a:srgbClr val="333333"/>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333333"/>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33333"/>
                </a:solidFill>
                <a:effectLst/>
                <a:cs typeface="Arial" panose="020B0604020202020204" pitchFamily="34" charset="0"/>
              </a:rPr>
              <a:t>Chiar</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daca</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psoriazisul</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poate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parea</a:t>
            </a:r>
            <a:r>
              <a:rPr kumimoji="0" lang="en-US" altLang="en-US" sz="2000" b="0" i="0" u="none" strike="noStrike" cap="none" normalizeH="0" baseline="0" dirty="0">
                <a:ln>
                  <a:noFill/>
                </a:ln>
                <a:solidFill>
                  <a:srgbClr val="333333"/>
                </a:solidFill>
                <a:effectLst/>
                <a:cs typeface="Arial" panose="020B0604020202020204" pitchFamily="34" charset="0"/>
              </a:rPr>
              <a:t> ca o </a:t>
            </a:r>
            <a:r>
              <a:rPr kumimoji="0" lang="en-US" altLang="en-US" sz="2000" b="0" i="0" u="none" strike="noStrike" cap="none" normalizeH="0" baseline="0" dirty="0" err="1">
                <a:ln>
                  <a:noFill/>
                </a:ln>
                <a:solidFill>
                  <a:srgbClr val="333333"/>
                </a:solidFill>
                <a:effectLst/>
                <a:cs typeface="Arial" panose="020B0604020202020204" pitchFamily="34" charset="0"/>
              </a:rPr>
              <a:t>condiție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simplă</a:t>
            </a:r>
            <a:r>
              <a:rPr kumimoji="0" lang="en-US" altLang="en-US" sz="2000" b="0" i="0" u="none" strike="noStrike" cap="none" normalizeH="0" baseline="0" dirty="0">
                <a:ln>
                  <a:noFill/>
                </a:ln>
                <a:solidFill>
                  <a:srgbClr val="333333"/>
                </a:solidFill>
                <a:effectLst/>
                <a:cs typeface="Arial" panose="020B0604020202020204" pitchFamily="34" charset="0"/>
              </a:rPr>
              <a:t> a </a:t>
            </a:r>
            <a:r>
              <a:rPr kumimoji="0" lang="en-US" altLang="en-US" sz="2000" b="0" i="0" u="none" strike="noStrike" cap="none" normalizeH="0" baseline="0" dirty="0" err="1">
                <a:ln>
                  <a:noFill/>
                </a:ln>
                <a:solidFill>
                  <a:srgbClr val="333333"/>
                </a:solidFill>
                <a:effectLst/>
                <a:cs typeface="Arial" panose="020B0604020202020204" pitchFamily="34" charset="0"/>
              </a:rPr>
              <a:t>pielii</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exista</a:t>
            </a:r>
            <a:r>
              <a:rPr kumimoji="0" lang="en-US" altLang="en-US" sz="2000" b="0" i="0" u="none" strike="noStrike" cap="none" normalizeH="0" baseline="0" dirty="0">
                <a:ln>
                  <a:noFill/>
                </a:ln>
                <a:solidFill>
                  <a:srgbClr val="333333"/>
                </a:solidFill>
                <a:effectLst/>
                <a:cs typeface="Arial" panose="020B0604020202020204" pitchFamily="34" charset="0"/>
              </a:rPr>
              <a:t> de </a:t>
            </a:r>
            <a:r>
              <a:rPr kumimoji="0" lang="en-US" altLang="en-US" sz="2000" b="0" i="0" u="none" strike="noStrike" cap="none" normalizeH="0" baseline="0" dirty="0" err="1">
                <a:ln>
                  <a:noFill/>
                </a:ln>
                <a:solidFill>
                  <a:srgbClr val="333333"/>
                </a:solidFill>
                <a:effectLst/>
                <a:cs typeface="Arial" panose="020B0604020202020204" pitchFamily="34" charset="0"/>
              </a:rPr>
              <a:t>fapt</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corelații</a:t>
            </a:r>
            <a:r>
              <a:rPr kumimoji="0" lang="en-US" altLang="en-US" sz="2000" b="0" i="0" u="none" strike="noStrike" cap="none" normalizeH="0" baseline="0" dirty="0">
                <a:ln>
                  <a:noFill/>
                </a:ln>
                <a:solidFill>
                  <a:srgbClr val="333333"/>
                </a:solidFill>
                <a:effectLst/>
                <a:cs typeface="Arial" panose="020B0604020202020204" pitchFamily="34" charset="0"/>
              </a:rPr>
              <a:t> cu </a:t>
            </a:r>
            <a:r>
              <a:rPr kumimoji="0" lang="en-US" altLang="en-US" sz="2000" b="0" i="0" u="none" strike="noStrike" cap="none" normalizeH="0" baseline="0" dirty="0" err="1">
                <a:ln>
                  <a:noFill/>
                </a:ln>
                <a:solidFill>
                  <a:srgbClr val="333333"/>
                </a:solidFill>
                <a:effectLst/>
                <a:cs typeface="Arial" panose="020B0604020202020204" pitchFamily="34" charset="0"/>
              </a:rPr>
              <a:t>alte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probleme</a:t>
            </a:r>
            <a:r>
              <a:rPr kumimoji="0" lang="en-US" altLang="en-US" sz="2000" b="0" i="0" u="none" strike="noStrike" cap="none" normalizeH="0" baseline="0" dirty="0">
                <a:ln>
                  <a:noFill/>
                </a:ln>
                <a:solidFill>
                  <a:srgbClr val="333333"/>
                </a:solidFill>
                <a:effectLst/>
                <a:cs typeface="Arial" panose="020B0604020202020204" pitchFamily="34" charset="0"/>
              </a:rPr>
              <a:t> de </a:t>
            </a:r>
            <a:r>
              <a:rPr kumimoji="0" lang="en-US" altLang="en-US" sz="2000" b="0" i="0" u="none" strike="noStrike" cap="none" normalizeH="0" baseline="0" dirty="0" err="1">
                <a:ln>
                  <a:noFill/>
                </a:ln>
                <a:solidFill>
                  <a:srgbClr val="333333"/>
                </a:solidFill>
                <a:effectLst/>
                <a:cs typeface="Arial" panose="020B0604020202020204" pitchFamily="34" charset="0"/>
              </a:rPr>
              <a:t>sanatate</a:t>
            </a:r>
            <a:r>
              <a:rPr kumimoji="0" lang="en-US" altLang="en-US" sz="2000" b="0" i="0" u="none" strike="noStrike" cap="none" normalizeH="0" baseline="0" dirty="0">
                <a:ln>
                  <a:noFill/>
                </a:ln>
                <a:solidFill>
                  <a:srgbClr val="333333"/>
                </a:solidFill>
                <a:effectLst/>
                <a:cs typeface="Arial" panose="020B0604020202020204" pitchFamily="34" charset="0"/>
              </a:rPr>
              <a:t> care </a:t>
            </a:r>
            <a:r>
              <a:rPr kumimoji="0" lang="en-US" altLang="en-US" sz="2000" b="0" i="0" u="none" strike="noStrike" cap="none" normalizeH="0" baseline="0" dirty="0" err="1">
                <a:ln>
                  <a:noFill/>
                </a:ln>
                <a:solidFill>
                  <a:srgbClr val="333333"/>
                </a:solidFill>
                <a:effectLst/>
                <a:cs typeface="Arial" panose="020B0604020202020204" pitchFamily="34" charset="0"/>
              </a:rPr>
              <a:t>insotesc</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adesea</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psoriazisul</a:t>
            </a:r>
            <a:r>
              <a:rPr kumimoji="0" lang="en-US" altLang="en-US" sz="2000" b="0" i="0" u="none" strike="noStrike" cap="none" normalizeH="0" baseline="0" dirty="0">
                <a:ln>
                  <a:noFill/>
                </a:ln>
                <a:solidFill>
                  <a:srgbClr val="333333"/>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333333"/>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33333"/>
                </a:solidFill>
                <a:effectLst/>
                <a:cs typeface="Arial" panose="020B0604020202020204" pitchFamily="34" charset="0"/>
              </a:rPr>
              <a:t>Cand</a:t>
            </a:r>
            <a:r>
              <a:rPr kumimoji="0" lang="en-US" altLang="en-US" sz="2000" b="0" i="0" u="none" strike="noStrike" cap="none" normalizeH="0" baseline="0" dirty="0">
                <a:ln>
                  <a:noFill/>
                </a:ln>
                <a:solidFill>
                  <a:srgbClr val="333333"/>
                </a:solidFill>
                <a:effectLst/>
                <a:cs typeface="Arial" panose="020B0604020202020204" pitchFamily="34" charset="0"/>
              </a:rPr>
              <a:t> o </a:t>
            </a:r>
            <a:r>
              <a:rPr kumimoji="0" lang="en-US" altLang="en-US" sz="2000" b="0" i="0" u="none" strike="noStrike" cap="none" normalizeH="0" baseline="0" dirty="0" err="1">
                <a:ln>
                  <a:noFill/>
                </a:ln>
                <a:solidFill>
                  <a:srgbClr val="333333"/>
                </a:solidFill>
                <a:effectLst/>
                <a:cs typeface="Arial" panose="020B0604020202020204" pitchFamily="34" charset="0"/>
              </a:rPr>
              <a:t>persoană</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suferă</a:t>
            </a:r>
            <a:r>
              <a:rPr kumimoji="0" lang="en-US" altLang="en-US" sz="2000" b="0" i="0" u="none" strike="noStrike" cap="none" normalizeH="0" baseline="0" dirty="0">
                <a:ln>
                  <a:noFill/>
                </a:ln>
                <a:solidFill>
                  <a:srgbClr val="333333"/>
                </a:solidFill>
                <a:effectLst/>
                <a:cs typeface="Arial" panose="020B0604020202020204" pitchFamily="34" charset="0"/>
              </a:rPr>
              <a:t> de </a:t>
            </a:r>
            <a:r>
              <a:rPr kumimoji="0" lang="en-US" altLang="en-US" sz="2000" b="0" i="0" u="none" strike="noStrike" cap="none" normalizeH="0" baseline="0" dirty="0" err="1">
                <a:ln>
                  <a:noFill/>
                </a:ln>
                <a:solidFill>
                  <a:srgbClr val="333333"/>
                </a:solidFill>
                <a:effectLst/>
                <a:cs typeface="Arial" panose="020B0604020202020204" pitchFamily="34" charset="0"/>
              </a:rPr>
              <a:t>psoriazis</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atunci</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este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probabil</a:t>
            </a:r>
            <a:r>
              <a:rPr kumimoji="0" lang="en-US" altLang="en-US" sz="2000" b="0" i="0" u="none" strike="noStrike" cap="none" normalizeH="0" baseline="0" dirty="0">
                <a:ln>
                  <a:noFill/>
                </a:ln>
                <a:solidFill>
                  <a:srgbClr val="333333"/>
                </a:solidFill>
                <a:effectLst/>
                <a:cs typeface="Arial" panose="020B0604020202020204" pitchFamily="34" charset="0"/>
              </a:rPr>
              <a:t> ca se </a:t>
            </a:r>
            <a:r>
              <a:rPr kumimoji="0" lang="en-US" altLang="en-US" sz="2000" b="0" i="0" u="none" strike="noStrike" cap="none" normalizeH="0" baseline="0" dirty="0" err="1">
                <a:ln>
                  <a:noFill/>
                </a:ln>
                <a:solidFill>
                  <a:srgbClr val="333333"/>
                </a:solidFill>
                <a:effectLst/>
                <a:cs typeface="Arial" panose="020B0604020202020204" pitchFamily="34" charset="0"/>
              </a:rPr>
              <a:t>va</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confrunta</a:t>
            </a:r>
            <a:r>
              <a:rPr kumimoji="0" lang="en-US" altLang="en-US" sz="2000" b="0" i="0" u="none" strike="noStrike" cap="none" normalizeH="0" baseline="0" dirty="0">
                <a:ln>
                  <a:noFill/>
                </a:ln>
                <a:solidFill>
                  <a:srgbClr val="333333"/>
                </a:solidFill>
                <a:effectLst/>
                <a:cs typeface="Arial" panose="020B0604020202020204" pitchFamily="34" charset="0"/>
              </a:rPr>
              <a:t> cu </a:t>
            </a:r>
            <a:r>
              <a:rPr kumimoji="0" lang="en-US" altLang="en-US" sz="2000" b="0" i="0" u="none" strike="noStrike" cap="none" normalizeH="0" baseline="0" dirty="0" err="1">
                <a:ln>
                  <a:noFill/>
                </a:ln>
                <a:solidFill>
                  <a:srgbClr val="333333"/>
                </a:solidFill>
                <a:effectLst/>
                <a:cs typeface="Arial" panose="020B0604020202020204" pitchFamily="34" charset="0"/>
              </a:rPr>
              <a:t>anxietate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furie</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și</a:t>
            </a:r>
            <a:r>
              <a:rPr kumimoji="0" lang="en-US" altLang="en-US" sz="2000" b="0" i="0" u="none" strike="noStrike" cap="none" normalizeH="0" baseline="0" dirty="0">
                <a:ln>
                  <a:noFill/>
                </a:ln>
                <a:solidFill>
                  <a:srgbClr val="333333"/>
                </a:solidFill>
                <a:effectLst/>
                <a:cs typeface="Arial" panose="020B0604020202020204" pitchFamily="34" charset="0"/>
              </a:rPr>
              <a:t> </a:t>
            </a:r>
            <a:r>
              <a:rPr kumimoji="0" lang="en-US" altLang="en-US" sz="2000" b="0" i="0" u="none" strike="noStrike" cap="none" normalizeH="0" baseline="0" dirty="0" err="1">
                <a:ln>
                  <a:noFill/>
                </a:ln>
                <a:solidFill>
                  <a:srgbClr val="333333"/>
                </a:solidFill>
                <a:effectLst/>
                <a:cs typeface="Arial" panose="020B0604020202020204" pitchFamily="34" charset="0"/>
              </a:rPr>
              <a:t>depresie</a:t>
            </a:r>
            <a:r>
              <a:rPr kumimoji="0" lang="en-US" altLang="en-US" sz="2000" b="0" i="0" u="none" strike="noStrike" cap="none" normalizeH="0" baseline="0" dirty="0">
                <a:ln>
                  <a:noFill/>
                </a:ln>
                <a:solidFill>
                  <a:srgbClr val="333333"/>
                </a:solidFill>
                <a:effectLst/>
                <a:cs typeface="Arial" panose="020B0604020202020204" pitchFamily="34" charset="0"/>
              </a:rPr>
              <a:t>.</a:t>
            </a:r>
            <a:endParaRPr kumimoji="0" lang="en-US" altLang="en-US" sz="2000" b="0" i="0" u="none" strike="noStrike" cap="none" normalizeH="0" baseline="0" dirty="0">
              <a:ln>
                <a:noFill/>
              </a:ln>
              <a:solidFill>
                <a:srgbClr val="716861"/>
              </a:solidFill>
              <a:effectLst/>
              <a:cs typeface="Arial" panose="020B0604020202020204" pitchFamily="34" charset="0"/>
            </a:endParaRPr>
          </a:p>
        </p:txBody>
      </p:sp>
      <p:pic>
        <p:nvPicPr>
          <p:cNvPr id="1026" name="Picture 2" descr="Boala autoimuna – Psoriazis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2147483648"/>
            <a:ext cx="11430000" cy="85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760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651934" y="118535"/>
            <a:ext cx="10303933" cy="8125301"/>
          </a:xfrm>
          <a:prstGeom prst="rect">
            <a:avLst/>
          </a:prstGeom>
        </p:spPr>
        <p:txBody>
          <a:bodyPr wrap="square">
            <a:spAutoFit/>
          </a:bodyPr>
          <a:lstStyle/>
          <a:p>
            <a:r>
              <a:rPr lang="en-US" sz="2400" dirty="0" err="1">
                <a:solidFill>
                  <a:srgbClr val="000000"/>
                </a:solidFill>
                <a:latin typeface="Arial" panose="020B0604020202020204" pitchFamily="34" charset="0"/>
                <a:cs typeface="Arial" panose="020B0604020202020204" pitchFamily="34" charset="0"/>
              </a:rPr>
              <a:t>Sindromul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antifosfolipidic</a:t>
            </a:r>
            <a:r>
              <a:rPr lang="en-US" sz="2400" dirty="0">
                <a:solidFill>
                  <a:srgbClr val="000000"/>
                </a:solidFill>
                <a:latin typeface="Arial" panose="020B0604020202020204" pitchFamily="34" charset="0"/>
                <a:cs typeface="Arial" panose="020B0604020202020204" pitchFamily="34" charset="0"/>
              </a:rPr>
              <a:t>(SAFL/APS/</a:t>
            </a:r>
            <a:r>
              <a:rPr lang="en-US" sz="2400" dirty="0" err="1">
                <a:solidFill>
                  <a:srgbClr val="000000"/>
                </a:solidFill>
                <a:latin typeface="Arial" panose="020B0604020202020204" pitchFamily="34" charset="0"/>
                <a:cs typeface="Arial" panose="020B0604020202020204" pitchFamily="34" charset="0"/>
              </a:rPr>
              <a:t>Sindromul</a:t>
            </a:r>
            <a:r>
              <a:rPr lang="en-US" sz="2400" dirty="0">
                <a:solidFill>
                  <a:srgbClr val="000000"/>
                </a:solidFill>
                <a:latin typeface="Arial" panose="020B0604020202020204" pitchFamily="34" charset="0"/>
                <a:cs typeface="Arial" panose="020B0604020202020204" pitchFamily="34" charset="0"/>
              </a:rPr>
              <a:t> Hughes), </a:t>
            </a:r>
            <a:r>
              <a:rPr lang="en-US" sz="2400" dirty="0" err="1">
                <a:solidFill>
                  <a:srgbClr val="000000"/>
                </a:solidFill>
                <a:latin typeface="Arial" panose="020B0604020202020204" pitchFamily="34" charset="0"/>
                <a:cs typeface="Arial" panose="020B0604020202020204" pitchFamily="34" charset="0"/>
              </a:rPr>
              <a:t>responsabil</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trombofilia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dobandita</a:t>
            </a:r>
            <a:endParaRPr lang="en-US" sz="2400" dirty="0">
              <a:solidFill>
                <a:srgbClr val="000000"/>
              </a:solidFill>
              <a:latin typeface="Arial" panose="020B0604020202020204" pitchFamily="34" charset="0"/>
              <a:cs typeface="Arial" panose="020B0604020202020204" pitchFamily="34" charset="0"/>
            </a:endParaRP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Anomaliile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caracterizate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prin</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pPr marL="285750" indent="-285750">
              <a:buFontTx/>
              <a:buChar char="-"/>
            </a:pPr>
            <a:r>
              <a:rPr lang="en-US" sz="2400" dirty="0" err="1">
                <a:solidFill>
                  <a:srgbClr val="000000"/>
                </a:solidFill>
                <a:latin typeface="Arial" panose="020B0604020202020204" pitchFamily="34" charset="0"/>
                <a:cs typeface="Arial" panose="020B0604020202020204" pitchFamily="34" charset="0"/>
              </a:rPr>
              <a:t>niveluri</a:t>
            </a:r>
            <a:r>
              <a:rPr lang="en-US" sz="2400" dirty="0">
                <a:solidFill>
                  <a:srgbClr val="000000"/>
                </a:solidFill>
                <a:latin typeface="Arial" panose="020B0604020202020204" pitchFamily="34" charset="0"/>
                <a:cs typeface="Arial" panose="020B0604020202020204" pitchFamily="34" charset="0"/>
              </a:rPr>
              <a:t> constant </a:t>
            </a:r>
            <a:r>
              <a:rPr lang="en-US" sz="2400" dirty="0" err="1">
                <a:solidFill>
                  <a:srgbClr val="000000"/>
                </a:solidFill>
                <a:latin typeface="Arial" panose="020B0604020202020204" pitchFamily="34" charset="0"/>
                <a:cs typeface="Arial" panose="020B0604020202020204" pitchFamily="34" charset="0"/>
              </a:rPr>
              <a:t>ridicate</a:t>
            </a:r>
            <a:r>
              <a:rPr lang="en-US" sz="2400" dirty="0">
                <a:solidFill>
                  <a:srgbClr val="000000"/>
                </a:solidFill>
                <a:latin typeface="Arial" panose="020B0604020202020204" pitchFamily="34" charset="0"/>
                <a:cs typeface="Arial" panose="020B0604020202020204" pitchFamily="34" charset="0"/>
              </a:rPr>
              <a:t> ale </a:t>
            </a:r>
            <a:r>
              <a:rPr lang="en-US" sz="2400" dirty="0" err="1">
                <a:solidFill>
                  <a:srgbClr val="000000"/>
                </a:solidFill>
                <a:latin typeface="Arial" panose="020B0604020202020204" pitchFamily="34" charset="0"/>
                <a:cs typeface="Arial" panose="020B0604020202020204" pitchFamily="34" charset="0"/>
              </a:rPr>
              <a:t>anticorpilor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actioneaza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impotriva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fosfolipidelor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membranare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anionice</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exemplu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anticorpi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anticardiolipinici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antifosfatidilserine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asupra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proteinelor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plasmatice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asociate</a:t>
            </a:r>
            <a:r>
              <a:rPr lang="en-US" sz="2400" dirty="0">
                <a:solidFill>
                  <a:srgbClr val="000000"/>
                </a:solidFill>
                <a:latin typeface="Arial" panose="020B0604020202020204" pitchFamily="34" charset="0"/>
                <a:cs typeface="Arial" panose="020B0604020202020204" pitchFamily="34" charset="0"/>
              </a:rPr>
              <a:t>, predominant </a:t>
            </a:r>
            <a:r>
              <a:rPr lang="en-US" sz="2400" dirty="0" err="1">
                <a:solidFill>
                  <a:srgbClr val="000000"/>
                </a:solidFill>
                <a:latin typeface="Arial" panose="020B0604020202020204" pitchFamily="34" charset="0"/>
                <a:cs typeface="Arial" panose="020B0604020202020204" pitchFamily="34" charset="0"/>
              </a:rPr>
              <a:t>glicoproteina</a:t>
            </a:r>
            <a:r>
              <a:rPr lang="en-US" sz="2400" dirty="0">
                <a:solidFill>
                  <a:srgbClr val="000000"/>
                </a:solidFill>
                <a:latin typeface="Arial" panose="020B0604020202020204" pitchFamily="34" charset="0"/>
                <a:cs typeface="Arial" panose="020B0604020202020204" pitchFamily="34" charset="0"/>
              </a:rPr>
              <a:t> beta-2 </a:t>
            </a:r>
            <a:r>
              <a:rPr lang="en-US" sz="2400" dirty="0" err="1">
                <a:solidFill>
                  <a:srgbClr val="000000"/>
                </a:solidFill>
                <a:latin typeface="Arial" panose="020B0604020202020204" pitchFamily="34" charset="0"/>
                <a:cs typeface="Arial" panose="020B0604020202020204" pitchFamily="34" charset="0"/>
              </a:rPr>
              <a:t>sau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evidentierea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anticoagulantului</a:t>
            </a:r>
            <a:r>
              <a:rPr lang="en-US" sz="2400" dirty="0">
                <a:solidFill>
                  <a:srgbClr val="000000"/>
                </a:solidFill>
                <a:latin typeface="Arial" panose="020B0604020202020204" pitchFamily="34" charset="0"/>
                <a:cs typeface="Arial" panose="020B0604020202020204" pitchFamily="34" charset="0"/>
              </a:rPr>
              <a:t> circulant.</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Primar</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cauza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necunoscuta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nedeterminat</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alte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boli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autoimune</a:t>
            </a:r>
            <a:endParaRPr lang="en-US" sz="2400" dirty="0">
              <a:solidFill>
                <a:srgbClr val="000000"/>
              </a:solidFill>
              <a:latin typeface="Arial" panose="020B0604020202020204" pitchFamily="34" charset="0"/>
              <a:cs typeface="Arial" panose="020B0604020202020204" pitchFamily="34" charset="0"/>
            </a:endParaRP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Secundar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daca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este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cauzat</a:t>
            </a:r>
            <a:r>
              <a:rPr lang="en-US" sz="2400" dirty="0">
                <a:solidFill>
                  <a:srgbClr val="000000"/>
                </a:solidFill>
                <a:latin typeface="Arial" panose="020B0604020202020204" pitchFamily="34" charset="0"/>
                <a:cs typeface="Arial" panose="020B0604020202020204" pitchFamily="34" charset="0"/>
              </a:rPr>
              <a:t> de o </a:t>
            </a:r>
            <a:r>
              <a:rPr lang="en-US" sz="2400" dirty="0" err="1">
                <a:solidFill>
                  <a:srgbClr val="000000"/>
                </a:solidFill>
                <a:latin typeface="Arial" panose="020B0604020202020204" pitchFamily="34" charset="0"/>
                <a:cs typeface="Arial" panose="020B0604020202020204" pitchFamily="34" charset="0"/>
              </a:rPr>
              <a:t>alta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patologie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autoimuna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infectii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medicamente</a:t>
            </a:r>
            <a:endParaRPr lang="en-US" sz="2400" dirty="0">
              <a:solidFill>
                <a:srgbClr val="000000"/>
              </a:solidFill>
              <a:latin typeface="Arial" panose="020B0604020202020204" pitchFamily="34" charset="0"/>
              <a:cs typeface="Arial" panose="020B0604020202020204" pitchFamily="34" charset="0"/>
            </a:endParaRPr>
          </a:p>
          <a:p>
            <a:endParaRPr lang="en-US" sz="2400" dirty="0">
              <a:solidFill>
                <a:srgbClr val="000000"/>
              </a:solidFill>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Tratament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alopat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aspirina</a:t>
            </a:r>
            <a:r>
              <a:rPr lang="en-US" sz="2400" dirty="0">
                <a:latin typeface="Arial" panose="020B0604020202020204" pitchFamily="34" charset="0"/>
                <a:cs typeface="Arial" panose="020B0604020202020204" pitchFamily="34" charset="0"/>
              </a:rPr>
              <a:t> in doze </a:t>
            </a:r>
            <a:r>
              <a:rPr lang="en-US" sz="2400" dirty="0" err="1">
                <a:latin typeface="Arial" panose="020B0604020202020204" pitchFamily="34" charset="0"/>
                <a:cs typeface="Arial" panose="020B0604020202020204" pitchFamily="34" charset="0"/>
              </a:rPr>
              <a:t>mici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regulat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anticoagulante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warfarina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heparina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a:t>
            </a:r>
          </a:p>
          <a:p>
            <a:pPr marL="285750" indent="-285750">
              <a:buFontTx/>
              <a:buChar char="-"/>
            </a:pPr>
            <a:endParaRPr lang="en-US" dirty="0"/>
          </a:p>
          <a:p>
            <a:pPr marL="285750" indent="-285750">
              <a:buFontTx/>
              <a:buChar char="-"/>
            </a:pPr>
            <a:endParaRPr lang="en-US" dirty="0"/>
          </a:p>
          <a:p>
            <a:endParaRPr lang="en-US" dirty="0"/>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938853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08000" y="567266"/>
            <a:ext cx="10566400" cy="4678204"/>
          </a:xfrm>
          <a:prstGeom prst="rect">
            <a:avLst/>
          </a:prstGeom>
        </p:spPr>
        <p:txBody>
          <a:bodyPr wrap="square">
            <a:spAutoFit/>
          </a:bodyPr>
          <a:lstStyle/>
          <a:p>
            <a:r>
              <a:rPr lang="en-US" sz="2800" dirty="0" err="1">
                <a:solidFill>
                  <a:srgbClr val="333333"/>
                </a:solidFill>
                <a:latin typeface="Arial" panose="020B0604020202020204" pitchFamily="34" charset="0"/>
                <a:cs typeface="Arial" panose="020B0604020202020204" pitchFamily="34" charset="0"/>
              </a:rPr>
              <a:t>Microbiomul</a:t>
            </a:r>
            <a:r>
              <a:rPr lang="en-US" sz="2800" dirty="0">
                <a:solidFill>
                  <a:srgbClr val="333333"/>
                </a:solidFill>
                <a:latin typeface="Arial" panose="020B0604020202020204" pitchFamily="34" charset="0"/>
                <a:cs typeface="Arial" panose="020B0604020202020204" pitchFamily="34" charset="0"/>
              </a:rPr>
              <a:t> intestinal al </a:t>
            </a:r>
            <a:r>
              <a:rPr lang="en-US" sz="2800" dirty="0" err="1">
                <a:solidFill>
                  <a:srgbClr val="333333"/>
                </a:solidFill>
                <a:latin typeface="Arial" panose="020B0604020202020204" pitchFamily="34" charset="0"/>
                <a:cs typeface="Arial" panose="020B0604020202020204" pitchFamily="34" charset="0"/>
              </a:rPr>
              <a:t>pacientilor</a:t>
            </a:r>
            <a:r>
              <a:rPr lang="en-US" sz="2800" dirty="0">
                <a:solidFill>
                  <a:srgbClr val="333333"/>
                </a:solidFill>
                <a:latin typeface="Arial" panose="020B0604020202020204" pitchFamily="34" charset="0"/>
                <a:cs typeface="Arial" panose="020B0604020202020204" pitchFamily="34" charset="0"/>
              </a:rPr>
              <a:t> cu SAFL </a:t>
            </a:r>
            <a:r>
              <a:rPr lang="en-US" sz="2800" dirty="0" err="1">
                <a:solidFill>
                  <a:srgbClr val="333333"/>
                </a:solidFill>
                <a:latin typeface="Arial" panose="020B0604020202020204" pitchFamily="34" charset="0"/>
                <a:cs typeface="Arial" panose="020B0604020202020204" pitchFamily="34" charset="0"/>
              </a:rPr>
              <a:t>inregistreaza</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niveluri</a:t>
            </a:r>
            <a:r>
              <a:rPr lang="en-US" sz="2800" dirty="0">
                <a:solidFill>
                  <a:srgbClr val="333333"/>
                </a:solidFill>
                <a:latin typeface="Arial" panose="020B0604020202020204" pitchFamily="34" charset="0"/>
                <a:cs typeface="Arial" panose="020B0604020202020204" pitchFamily="34" charset="0"/>
              </a:rPr>
              <a:t> </a:t>
            </a:r>
          </a:p>
          <a:p>
            <a:endParaRPr lang="en-US" sz="2800" dirty="0">
              <a:solidFill>
                <a:srgbClr val="333333"/>
              </a:solidFill>
              <a:latin typeface="Arial" panose="020B0604020202020204" pitchFamily="34" charset="0"/>
              <a:cs typeface="Arial" panose="020B0604020202020204" pitchFamily="34" charset="0"/>
            </a:endParaRPr>
          </a:p>
          <a:p>
            <a:r>
              <a:rPr lang="en-US" sz="2800" dirty="0" err="1">
                <a:solidFill>
                  <a:srgbClr val="333333"/>
                </a:solidFill>
                <a:latin typeface="Arial" panose="020B0604020202020204" pitchFamily="34" charset="0"/>
                <a:cs typeface="Arial" panose="020B0604020202020204" pitchFamily="34" charset="0"/>
              </a:rPr>
              <a:t>ridicate</a:t>
            </a:r>
            <a:r>
              <a:rPr lang="en-US" sz="2800" dirty="0">
                <a:solidFill>
                  <a:srgbClr val="333333"/>
                </a:solidFill>
                <a:latin typeface="Arial" panose="020B0604020202020204" pitchFamily="34" charset="0"/>
                <a:cs typeface="Arial" panose="020B0604020202020204" pitchFamily="34" charset="0"/>
              </a:rPr>
              <a:t> de </a:t>
            </a:r>
            <a:r>
              <a:rPr lang="en-US" sz="2800" dirty="0" err="1">
                <a:solidFill>
                  <a:srgbClr val="333333"/>
                </a:solidFill>
                <a:latin typeface="Arial" panose="020B0604020202020204" pitchFamily="34" charset="0"/>
                <a:cs typeface="Arial" panose="020B0604020202020204" pitchFamily="34" charset="0"/>
              </a:rPr>
              <a:t>bacterii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producatoare</a:t>
            </a:r>
            <a:r>
              <a:rPr lang="en-US" sz="2800" dirty="0">
                <a:solidFill>
                  <a:srgbClr val="333333"/>
                </a:solidFill>
                <a:latin typeface="Arial" panose="020B0604020202020204" pitchFamily="34" charset="0"/>
                <a:cs typeface="Arial" panose="020B0604020202020204" pitchFamily="34" charset="0"/>
              </a:rPr>
              <a:t> de </a:t>
            </a:r>
            <a:r>
              <a:rPr lang="en-US" sz="2800" dirty="0" err="1">
                <a:solidFill>
                  <a:srgbClr val="333333"/>
                </a:solidFill>
                <a:latin typeface="Arial" panose="020B0604020202020204" pitchFamily="34" charset="0"/>
                <a:cs typeface="Arial" panose="020B0604020202020204" pitchFamily="34" charset="0"/>
              </a:rPr>
              <a:t>fosfolipide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argumentand</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faptul</a:t>
            </a:r>
            <a:r>
              <a:rPr lang="en-US" sz="2800" dirty="0">
                <a:solidFill>
                  <a:srgbClr val="333333"/>
                </a:solidFill>
                <a:latin typeface="Arial" panose="020B0604020202020204" pitchFamily="34" charset="0"/>
                <a:cs typeface="Arial" panose="020B0604020202020204" pitchFamily="34" charset="0"/>
              </a:rPr>
              <a:t> ca,</a:t>
            </a:r>
          </a:p>
          <a:p>
            <a:endParaRPr lang="en-US" sz="2800" dirty="0">
              <a:solidFill>
                <a:srgbClr val="333333"/>
              </a:solidFill>
              <a:latin typeface="Arial" panose="020B0604020202020204" pitchFamily="34" charset="0"/>
              <a:cs typeface="Arial" panose="020B0604020202020204" pitchFamily="34" charset="0"/>
            </a:endParaRPr>
          </a:p>
          <a:p>
            <a:r>
              <a:rPr lang="en-US" sz="2800" dirty="0" err="1">
                <a:solidFill>
                  <a:srgbClr val="333333"/>
                </a:solidFill>
                <a:latin typeface="Arial" panose="020B0604020202020204" pitchFamily="34" charset="0"/>
                <a:cs typeface="Arial" panose="020B0604020202020204" pitchFamily="34" charset="0"/>
              </a:rPr>
              <a:t>microbii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sunt</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factori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declansatori</a:t>
            </a:r>
            <a:r>
              <a:rPr lang="en-US" sz="2800" dirty="0">
                <a:solidFill>
                  <a:srgbClr val="333333"/>
                </a:solidFill>
                <a:latin typeface="Arial" panose="020B0604020202020204" pitchFamily="34" charset="0"/>
                <a:cs typeface="Arial" panose="020B0604020202020204" pitchFamily="34" charset="0"/>
              </a:rPr>
              <a:t> de </a:t>
            </a:r>
            <a:r>
              <a:rPr lang="en-US" sz="2800" dirty="0" err="1">
                <a:solidFill>
                  <a:srgbClr val="333333"/>
                </a:solidFill>
                <a:latin typeface="Arial" panose="020B0604020202020204" pitchFamily="34" charset="0"/>
                <a:cs typeface="Arial" panose="020B0604020202020204" pitchFamily="34" charset="0"/>
              </a:rPr>
              <a:t>boli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autoimune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si</a:t>
            </a:r>
            <a:r>
              <a:rPr lang="en-US" sz="2800" dirty="0">
                <a:solidFill>
                  <a:srgbClr val="333333"/>
                </a:solidFill>
                <a:latin typeface="Arial" panose="020B0604020202020204" pitchFamily="34" charset="0"/>
                <a:cs typeface="Arial" panose="020B0604020202020204" pitchFamily="34" charset="0"/>
              </a:rPr>
              <a:t> nu </a:t>
            </a:r>
            <a:r>
              <a:rPr lang="en-US" sz="2800" dirty="0" err="1">
                <a:solidFill>
                  <a:srgbClr val="333333"/>
                </a:solidFill>
                <a:latin typeface="Arial" panose="020B0604020202020204" pitchFamily="34" charset="0"/>
                <a:cs typeface="Arial" panose="020B0604020202020204" pitchFamily="34" charset="0"/>
              </a:rPr>
              <a:t>numai</a:t>
            </a:r>
            <a:r>
              <a:rPr lang="en-US" sz="2800" dirty="0">
                <a:solidFill>
                  <a:srgbClr val="333333"/>
                </a:solidFill>
                <a:latin typeface="Arial" panose="020B0604020202020204" pitchFamily="34" charset="0"/>
                <a:cs typeface="Arial" panose="020B0604020202020204" pitchFamily="34" charset="0"/>
              </a:rPr>
              <a:t>,</a:t>
            </a:r>
          </a:p>
          <a:p>
            <a:endParaRPr lang="en-US" sz="2800" dirty="0">
              <a:solidFill>
                <a:srgbClr val="333333"/>
              </a:solidFill>
              <a:latin typeface="Arial" panose="020B0604020202020204" pitchFamily="34" charset="0"/>
              <a:cs typeface="Arial" panose="020B0604020202020204" pitchFamily="34" charset="0"/>
            </a:endParaRPr>
          </a:p>
          <a:p>
            <a:r>
              <a:rPr lang="en-US" sz="2800" dirty="0" err="1">
                <a:solidFill>
                  <a:srgbClr val="333333"/>
                </a:solidFill>
                <a:latin typeface="Arial" panose="020B0604020202020204" pitchFamily="34" charset="0"/>
                <a:cs typeface="Arial" panose="020B0604020202020204" pitchFamily="34" charset="0"/>
              </a:rPr>
              <a:t>asa</a:t>
            </a:r>
            <a:r>
              <a:rPr lang="en-US" sz="2800" dirty="0">
                <a:solidFill>
                  <a:srgbClr val="333333"/>
                </a:solidFill>
                <a:latin typeface="Arial" panose="020B0604020202020204" pitchFamily="34" charset="0"/>
                <a:cs typeface="Arial" panose="020B0604020202020204" pitchFamily="34" charset="0"/>
              </a:rPr>
              <a:t> cum au </a:t>
            </a:r>
            <a:r>
              <a:rPr lang="en-US" sz="2800" dirty="0" err="1">
                <a:solidFill>
                  <a:srgbClr val="333333"/>
                </a:solidFill>
                <a:latin typeface="Arial" panose="020B0604020202020204" pitchFamily="34" charset="0"/>
                <a:cs typeface="Arial" panose="020B0604020202020204" pitchFamily="34" charset="0"/>
              </a:rPr>
              <a:t>confirmat</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studiile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prezentate</a:t>
            </a:r>
            <a:r>
              <a:rPr lang="en-US" sz="2800" dirty="0">
                <a:solidFill>
                  <a:srgbClr val="333333"/>
                </a:solidFill>
                <a:latin typeface="Arial" panose="020B0604020202020204" pitchFamily="34" charset="0"/>
                <a:cs typeface="Arial" panose="020B0604020202020204" pitchFamily="34" charset="0"/>
              </a:rPr>
              <a:t> la </a:t>
            </a:r>
            <a:r>
              <a:rPr lang="en-US" sz="2800" dirty="0" err="1">
                <a:solidFill>
                  <a:srgbClr val="333333"/>
                </a:solidFill>
                <a:latin typeface="Arial" panose="020B0604020202020204" pitchFamily="34" charset="0"/>
                <a:cs typeface="Arial" panose="020B0604020202020204" pitchFamily="34" charset="0"/>
              </a:rPr>
              <a:t>Washington,in</a:t>
            </a:r>
            <a:r>
              <a:rPr lang="en-US" sz="2800" dirty="0">
                <a:solidFill>
                  <a:srgbClr val="333333"/>
                </a:solidFill>
                <a:latin typeface="Arial" panose="020B0604020202020204" pitchFamily="34" charset="0"/>
                <a:cs typeface="Arial" panose="020B0604020202020204" pitchFamily="34" charset="0"/>
              </a:rPr>
              <a:t> 2016, la </a:t>
            </a:r>
            <a:r>
              <a:rPr lang="en-US" sz="2800" dirty="0" err="1">
                <a:solidFill>
                  <a:srgbClr val="333333"/>
                </a:solidFill>
                <a:latin typeface="Arial" panose="020B0604020202020204" pitchFamily="34" charset="0"/>
                <a:cs typeface="Arial" panose="020B0604020202020204" pitchFamily="34" charset="0"/>
              </a:rPr>
              <a:t>Conferinta</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anuala</a:t>
            </a:r>
            <a:r>
              <a:rPr lang="en-US" sz="2800" dirty="0">
                <a:solidFill>
                  <a:srgbClr val="333333"/>
                </a:solidFill>
                <a:latin typeface="Arial" panose="020B0604020202020204" pitchFamily="34" charset="0"/>
                <a:cs typeface="Arial" panose="020B0604020202020204" pitchFamily="34" charset="0"/>
              </a:rPr>
              <a:t> a ACR/ARHP (</a:t>
            </a:r>
            <a:r>
              <a:rPr lang="en-US" sz="2800" dirty="0" err="1">
                <a:solidFill>
                  <a:srgbClr val="333333"/>
                </a:solidFill>
                <a:latin typeface="Arial" panose="020B0604020202020204" pitchFamily="34" charset="0"/>
                <a:cs typeface="Arial" panose="020B0604020202020204" pitchFamily="34" charset="0"/>
              </a:rPr>
              <a:t>Colegiul</a:t>
            </a:r>
            <a:r>
              <a:rPr lang="en-US" sz="2800" dirty="0">
                <a:solidFill>
                  <a:srgbClr val="333333"/>
                </a:solidFill>
                <a:latin typeface="Arial" panose="020B0604020202020204" pitchFamily="34" charset="0"/>
                <a:cs typeface="Arial" panose="020B0604020202020204" pitchFamily="34" charset="0"/>
              </a:rPr>
              <a:t> American al </a:t>
            </a:r>
            <a:r>
              <a:rPr lang="en-US" sz="2800" dirty="0" err="1">
                <a:solidFill>
                  <a:srgbClr val="333333"/>
                </a:solidFill>
                <a:latin typeface="Arial" panose="020B0604020202020204" pitchFamily="34" charset="0"/>
                <a:cs typeface="Arial" panose="020B0604020202020204" pitchFamily="34" charset="0"/>
              </a:rPr>
              <a:t>Reumatologilor</a:t>
            </a:r>
            <a:r>
              <a:rPr lang="en-US" sz="2800" dirty="0">
                <a:solidFill>
                  <a:srgbClr val="333333"/>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854485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719667" y="1100667"/>
            <a:ext cx="10524066" cy="3970318"/>
          </a:xfrm>
          <a:prstGeom prst="rect">
            <a:avLst/>
          </a:prstGeom>
        </p:spPr>
        <p:txBody>
          <a:bodyPr wrap="square">
            <a:spAutoFit/>
          </a:bodyPr>
          <a:lstStyle/>
          <a:p>
            <a:r>
              <a:rPr lang="en-US" sz="2800" dirty="0" err="1">
                <a:solidFill>
                  <a:srgbClr val="333333"/>
                </a:solidFill>
                <a:latin typeface="Arial" panose="020B0604020202020204" pitchFamily="34" charset="0"/>
                <a:cs typeface="Arial" panose="020B0604020202020204" pitchFamily="34" charset="0"/>
              </a:rPr>
              <a:t>Patogenii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sunt</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asociati</a:t>
            </a:r>
            <a:r>
              <a:rPr lang="en-US" sz="2800" dirty="0">
                <a:solidFill>
                  <a:srgbClr val="333333"/>
                </a:solidFill>
                <a:latin typeface="Arial" panose="020B0604020202020204" pitchFamily="34" charset="0"/>
                <a:cs typeface="Arial" panose="020B0604020202020204" pitchFamily="34" charset="0"/>
              </a:rPr>
              <a:t> cu </a:t>
            </a:r>
            <a:r>
              <a:rPr lang="en-US" sz="2800" dirty="0" err="1">
                <a:solidFill>
                  <a:srgbClr val="333333"/>
                </a:solidFill>
                <a:latin typeface="Arial" panose="020B0604020202020204" pitchFamily="34" charset="0"/>
                <a:cs typeface="Arial" panose="020B0604020202020204" pitchFamily="34" charset="0"/>
              </a:rPr>
              <a:t>anticorpii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antifosfolipidici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efemeri</a:t>
            </a:r>
            <a:r>
              <a:rPr lang="en-US" sz="2800" dirty="0">
                <a:solidFill>
                  <a:srgbClr val="333333"/>
                </a:solidFill>
                <a:latin typeface="Arial" panose="020B0604020202020204" pitchFamily="34" charset="0"/>
                <a:cs typeface="Arial" panose="020B0604020202020204" pitchFamily="34" charset="0"/>
              </a:rPr>
              <a:t>/</a:t>
            </a:r>
            <a:r>
              <a:rPr lang="en-US" sz="2800" dirty="0" err="1">
                <a:solidFill>
                  <a:srgbClr val="333333"/>
                </a:solidFill>
                <a:latin typeface="Arial" panose="020B0604020202020204" pitchFamily="34" charset="0"/>
                <a:cs typeface="Arial" panose="020B0604020202020204" pitchFamily="34" charset="0"/>
              </a:rPr>
              <a:t>trecatori</a:t>
            </a:r>
            <a:r>
              <a:rPr lang="en-US" sz="2800" dirty="0">
                <a:solidFill>
                  <a:srgbClr val="333333"/>
                </a:solidFill>
                <a:latin typeface="Arial" panose="020B0604020202020204" pitchFamily="34" charset="0"/>
                <a:cs typeface="Arial" panose="020B0604020202020204" pitchFamily="34" charset="0"/>
              </a:rPr>
              <a:t>/</a:t>
            </a:r>
            <a:r>
              <a:rPr lang="en-US" sz="2800" dirty="0" err="1">
                <a:solidFill>
                  <a:srgbClr val="333333"/>
                </a:solidFill>
                <a:latin typeface="Arial" panose="020B0604020202020204" pitchFamily="34" charset="0"/>
                <a:cs typeface="Arial" panose="020B0604020202020204" pitchFamily="34" charset="0"/>
              </a:rPr>
              <a:t>tranzitorii</a:t>
            </a:r>
            <a:r>
              <a:rPr lang="en-US" sz="2800" dirty="0">
                <a:solidFill>
                  <a:srgbClr val="333333"/>
                </a:solidFill>
                <a:latin typeface="Arial" panose="020B0604020202020204" pitchFamily="34" charset="0"/>
                <a:cs typeface="Arial" panose="020B0604020202020204" pitchFamily="34" charset="0"/>
              </a:rPr>
              <a:t>, conform </a:t>
            </a:r>
            <a:r>
              <a:rPr lang="en-US" sz="2800" dirty="0" err="1">
                <a:solidFill>
                  <a:srgbClr val="333333"/>
                </a:solidFill>
                <a:latin typeface="Arial" panose="020B0604020202020204" pitchFamily="34" charset="0"/>
                <a:cs typeface="Arial" panose="020B0604020202020204" pitchFamily="34" charset="0"/>
              </a:rPr>
              <a:t>articolului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publicat</a:t>
            </a:r>
            <a:r>
              <a:rPr lang="en-US" sz="2800" dirty="0">
                <a:solidFill>
                  <a:srgbClr val="333333"/>
                </a:solidFill>
                <a:latin typeface="Arial" panose="020B0604020202020204" pitchFamily="34" charset="0"/>
                <a:cs typeface="Arial" panose="020B0604020202020204" pitchFamily="34" charset="0"/>
              </a:rPr>
              <a:t> de ACR, in </a:t>
            </a:r>
            <a:r>
              <a:rPr lang="en-US" sz="2800" dirty="0" err="1">
                <a:solidFill>
                  <a:srgbClr val="333333"/>
                </a:solidFill>
                <a:latin typeface="Arial" panose="020B0604020202020204" pitchFamily="34" charset="0"/>
                <a:cs typeface="Arial" panose="020B0604020202020204" pitchFamily="34" charset="0"/>
              </a:rPr>
              <a:t>Sciencedaily</a:t>
            </a:r>
            <a:r>
              <a:rPr lang="en-US" sz="2800" dirty="0">
                <a:solidFill>
                  <a:srgbClr val="333333"/>
                </a:solidFill>
                <a:latin typeface="Arial" panose="020B0604020202020204" pitchFamily="34" charset="0"/>
                <a:cs typeface="Arial" panose="020B0604020202020204" pitchFamily="34" charset="0"/>
              </a:rPr>
              <a:t>, 13 </a:t>
            </a:r>
            <a:r>
              <a:rPr lang="en-US" sz="2800" dirty="0" err="1">
                <a:solidFill>
                  <a:srgbClr val="333333"/>
                </a:solidFill>
                <a:latin typeface="Arial" panose="020B0604020202020204" pitchFamily="34" charset="0"/>
                <a:cs typeface="Arial" panose="020B0604020202020204" pitchFamily="34" charset="0"/>
              </a:rPr>
              <a:t>noiembrie</a:t>
            </a:r>
            <a:r>
              <a:rPr lang="en-US" sz="2800" dirty="0">
                <a:solidFill>
                  <a:srgbClr val="333333"/>
                </a:solidFill>
                <a:latin typeface="Arial" panose="020B0604020202020204" pitchFamily="34" charset="0"/>
                <a:cs typeface="Arial" panose="020B0604020202020204" pitchFamily="34" charset="0"/>
              </a:rPr>
              <a:t> 2016.</a:t>
            </a:r>
          </a:p>
          <a:p>
            <a:endParaRPr lang="en-US" sz="2800" dirty="0">
              <a:solidFill>
                <a:srgbClr val="333333"/>
              </a:solidFill>
              <a:latin typeface="Arial" panose="020B0604020202020204" pitchFamily="34" charset="0"/>
              <a:cs typeface="Arial" panose="020B0604020202020204" pitchFamily="34" charset="0"/>
            </a:endParaRPr>
          </a:p>
          <a:p>
            <a:r>
              <a:rPr lang="en-US" sz="2800" dirty="0" err="1">
                <a:solidFill>
                  <a:srgbClr val="333333"/>
                </a:solidFill>
                <a:latin typeface="Arial" panose="020B0604020202020204" pitchFamily="34" charset="0"/>
                <a:cs typeface="Arial" panose="020B0604020202020204" pitchFamily="34" charset="0"/>
              </a:rPr>
              <a:t>Cercetatorii</a:t>
            </a:r>
            <a:r>
              <a:rPr lang="en-US" sz="2800" dirty="0">
                <a:solidFill>
                  <a:srgbClr val="333333"/>
                </a:solidFill>
                <a:latin typeface="Arial" panose="020B0604020202020204" pitchFamily="34" charset="0"/>
                <a:cs typeface="Arial" panose="020B0604020202020204" pitchFamily="34" charset="0"/>
              </a:rPr>
              <a:t> de la </a:t>
            </a:r>
            <a:r>
              <a:rPr lang="en-US" sz="2800" dirty="0" err="1">
                <a:solidFill>
                  <a:srgbClr val="333333"/>
                </a:solidFill>
                <a:latin typeface="Arial" panose="020B0604020202020204" pitchFamily="34" charset="0"/>
                <a:cs typeface="Arial" panose="020B0604020202020204" pitchFamily="34" charset="0"/>
              </a:rPr>
              <a:t>laboratorul</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Kriegel</a:t>
            </a:r>
            <a:r>
              <a:rPr lang="en-US" sz="2800" dirty="0">
                <a:solidFill>
                  <a:srgbClr val="333333"/>
                </a:solidFill>
                <a:latin typeface="Arial" panose="020B0604020202020204" pitchFamily="34" charset="0"/>
                <a:cs typeface="Arial" panose="020B0604020202020204" pitchFamily="34" charset="0"/>
              </a:rPr>
              <a:t> al  Yale University School of Medicine in New Haven, </a:t>
            </a:r>
            <a:r>
              <a:rPr lang="en-US" sz="2800" dirty="0" err="1">
                <a:solidFill>
                  <a:srgbClr val="333333"/>
                </a:solidFill>
                <a:latin typeface="Arial" panose="020B0604020202020204" pitchFamily="34" charset="0"/>
                <a:cs typeface="Arial" panose="020B0604020202020204" pitchFamily="34" charset="0"/>
              </a:rPr>
              <a:t>Connenticut</a:t>
            </a:r>
            <a:r>
              <a:rPr lang="en-US" sz="2800" dirty="0">
                <a:solidFill>
                  <a:srgbClr val="333333"/>
                </a:solidFill>
                <a:latin typeface="Arial" panose="020B0604020202020204" pitchFamily="34" charset="0"/>
                <a:cs typeface="Arial" panose="020B0604020202020204" pitchFamily="34" charset="0"/>
              </a:rPr>
              <a:t>, au </a:t>
            </a:r>
            <a:r>
              <a:rPr lang="en-US" sz="2800" dirty="0" err="1">
                <a:solidFill>
                  <a:srgbClr val="333333"/>
                </a:solidFill>
                <a:latin typeface="Arial" panose="020B0604020202020204" pitchFamily="34" charset="0"/>
                <a:cs typeface="Arial" panose="020B0604020202020204" pitchFamily="34" charset="0"/>
              </a:rPr>
              <a:t>cautat</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indicii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despre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cauzele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stimularii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cronice</a:t>
            </a:r>
            <a:r>
              <a:rPr lang="en-US" sz="2800" dirty="0">
                <a:solidFill>
                  <a:srgbClr val="333333"/>
                </a:solidFill>
                <a:latin typeface="Arial" panose="020B0604020202020204" pitchFamily="34" charset="0"/>
                <a:cs typeface="Arial" panose="020B0604020202020204" pitchFamily="34" charset="0"/>
              </a:rPr>
              <a:t>/</a:t>
            </a:r>
            <a:r>
              <a:rPr lang="en-US" sz="2800" dirty="0" err="1">
                <a:solidFill>
                  <a:srgbClr val="333333"/>
                </a:solidFill>
                <a:latin typeface="Arial" panose="020B0604020202020204" pitchFamily="34" charset="0"/>
                <a:cs typeface="Arial" panose="020B0604020202020204" pitchFamily="34" charset="0"/>
              </a:rPr>
              <a:t>hiperactivitatii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anticorpilor</a:t>
            </a:r>
            <a:r>
              <a:rPr lang="en-US" sz="2800" dirty="0">
                <a:solidFill>
                  <a:srgbClr val="333333"/>
                </a:solidFill>
                <a:latin typeface="Arial" panose="020B0604020202020204" pitchFamily="34" charset="0"/>
                <a:cs typeface="Arial" panose="020B0604020202020204" pitchFamily="34" charset="0"/>
              </a:rPr>
              <a:t> in </a:t>
            </a:r>
            <a:r>
              <a:rPr lang="en-US" sz="2800" dirty="0" err="1">
                <a:solidFill>
                  <a:srgbClr val="333333"/>
                </a:solidFill>
                <a:latin typeface="Arial" panose="020B0604020202020204" pitchFamily="34" charset="0"/>
                <a:cs typeface="Arial" panose="020B0604020202020204" pitchFamily="34" charset="0"/>
              </a:rPr>
              <a:t>bacteriile</a:t>
            </a:r>
            <a:r>
              <a:rPr lang="en-US" sz="2800" dirty="0">
                <a:solidFill>
                  <a:srgbClr val="333333"/>
                </a:solidFill>
                <a:latin typeface="Arial" panose="020B0604020202020204" pitchFamily="34" charset="0"/>
                <a:cs typeface="Arial" panose="020B0604020202020204" pitchFamily="34" charset="0"/>
              </a:rPr>
              <a:t> din </a:t>
            </a:r>
            <a:r>
              <a:rPr lang="en-US" sz="2800" dirty="0" err="1">
                <a:solidFill>
                  <a:srgbClr val="333333"/>
                </a:solidFill>
                <a:latin typeface="Arial" panose="020B0604020202020204" pitchFamily="34" charset="0"/>
                <a:cs typeface="Arial" panose="020B0604020202020204" pitchFamily="34" charset="0"/>
              </a:rPr>
              <a:t>materiile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fecale</a:t>
            </a:r>
            <a:r>
              <a:rPr lang="en-US" sz="2800" dirty="0">
                <a:solidFill>
                  <a:srgbClr val="333333"/>
                </a:solidFill>
                <a:latin typeface="Arial" panose="020B0604020202020204" pitchFamily="34" charset="0"/>
                <a:cs typeface="Arial" panose="020B0604020202020204" pitchFamily="34" charset="0"/>
              </a:rPr>
              <a:t> , </a:t>
            </a:r>
            <a:r>
              <a:rPr lang="en-US" sz="2800" dirty="0" err="1">
                <a:solidFill>
                  <a:srgbClr val="333333"/>
                </a:solidFill>
                <a:latin typeface="Arial" panose="020B0604020202020204" pitchFamily="34" charset="0"/>
                <a:cs typeface="Arial" panose="020B0604020202020204" pitchFamily="34" charset="0"/>
              </a:rPr>
              <a:t>dar</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si</a:t>
            </a:r>
            <a:r>
              <a:rPr lang="en-US" sz="2800" dirty="0">
                <a:solidFill>
                  <a:srgbClr val="333333"/>
                </a:solidFill>
                <a:latin typeface="Arial" panose="020B0604020202020204" pitchFamily="34" charset="0"/>
                <a:cs typeface="Arial" panose="020B0604020202020204" pitchFamily="34" charset="0"/>
              </a:rPr>
              <a:t> in </a:t>
            </a:r>
            <a:r>
              <a:rPr lang="en-US" sz="2800" dirty="0" err="1">
                <a:solidFill>
                  <a:srgbClr val="333333"/>
                </a:solidFill>
                <a:latin typeface="Arial" panose="020B0604020202020204" pitchFamily="34" charset="0"/>
                <a:cs typeface="Arial" panose="020B0604020202020204" pitchFamily="34" charset="0"/>
              </a:rPr>
              <a:t>biopsiile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intestinale,ale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pacientilor</a:t>
            </a:r>
            <a:r>
              <a:rPr lang="en-US" sz="2800" dirty="0">
                <a:solidFill>
                  <a:srgbClr val="333333"/>
                </a:solidFill>
                <a:latin typeface="Arial" panose="020B0604020202020204" pitchFamily="34" charset="0"/>
                <a:cs typeface="Arial" panose="020B0604020202020204" pitchFamily="34" charset="0"/>
              </a:rPr>
              <a:t> cu APS.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910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21733" y="626239"/>
            <a:ext cx="10964334" cy="4154984"/>
          </a:xfrm>
          <a:prstGeom prst="rect">
            <a:avLst/>
          </a:prstGeom>
        </p:spPr>
        <p:txBody>
          <a:bodyPr wrap="square">
            <a:spAutoFit/>
          </a:bodyPr>
          <a:lstStyle/>
          <a:p>
            <a:r>
              <a:rPr lang="en-US" sz="2400" dirty="0">
                <a:solidFill>
                  <a:srgbClr val="000000"/>
                </a:solidFill>
                <a:latin typeface="Arial" panose="020B0604020202020204" pitchFamily="34" charset="0"/>
                <a:cs typeface="Arial" panose="020B0604020202020204" pitchFamily="34" charset="0"/>
              </a:rPr>
              <a:t>In </a:t>
            </a:r>
            <a:r>
              <a:rPr lang="en-US" sz="2400" dirty="0" err="1">
                <a:solidFill>
                  <a:srgbClr val="000000"/>
                </a:solidFill>
                <a:latin typeface="Arial" panose="020B0604020202020204" pitchFamily="34" charset="0"/>
                <a:cs typeface="Arial" panose="020B0604020202020204" pitchFamily="34" charset="0"/>
              </a:rPr>
              <a:t>boala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cardiaca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reumatica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clonele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celulelor</a:t>
            </a:r>
            <a:r>
              <a:rPr lang="en-US" sz="2400" dirty="0">
                <a:solidFill>
                  <a:srgbClr val="000000"/>
                </a:solidFill>
                <a:latin typeface="Arial" panose="020B0604020202020204" pitchFamily="34" charset="0"/>
                <a:cs typeface="Arial" panose="020B0604020202020204" pitchFamily="34" charset="0"/>
              </a:rPr>
              <a:t> cross reactive T, </a:t>
            </a:r>
            <a:r>
              <a:rPr lang="en-US" sz="2400" dirty="0" err="1">
                <a:solidFill>
                  <a:srgbClr val="000000"/>
                </a:solidFill>
                <a:latin typeface="Arial" panose="020B0604020202020204" pitchFamily="34" charset="0"/>
                <a:cs typeface="Arial" panose="020B0604020202020204" pitchFamily="34" charset="0"/>
              </a:rPr>
              <a:t>izolate</a:t>
            </a:r>
            <a:r>
              <a:rPr lang="en-US" sz="2400" dirty="0">
                <a:solidFill>
                  <a:srgbClr val="000000"/>
                </a:solidFill>
                <a:latin typeface="Arial" panose="020B0604020202020204" pitchFamily="34" charset="0"/>
                <a:cs typeface="Arial" panose="020B0604020202020204" pitchFamily="34" charset="0"/>
              </a:rPr>
              <a:t> din </a:t>
            </a:r>
            <a:r>
              <a:rPr lang="en-US" sz="2400" dirty="0" err="1">
                <a:solidFill>
                  <a:srgbClr val="000000"/>
                </a:solidFill>
                <a:latin typeface="Arial" panose="020B0604020202020204" pitchFamily="34" charset="0"/>
                <a:cs typeface="Arial" panose="020B0604020202020204" pitchFamily="34" charset="0"/>
              </a:rPr>
              <a:t>tesutul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valvular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uman</a:t>
            </a:r>
            <a:r>
              <a:rPr lang="en-US" sz="2400" dirty="0">
                <a:solidFill>
                  <a:srgbClr val="000000"/>
                </a:solidFill>
                <a:latin typeface="Arial" panose="020B0604020202020204" pitchFamily="34" charset="0"/>
                <a:cs typeface="Arial" panose="020B0604020202020204" pitchFamily="34" charset="0"/>
              </a:rPr>
              <a:t>, au </a:t>
            </a:r>
            <a:r>
              <a:rPr lang="en-US" sz="2400" dirty="0" err="1">
                <a:solidFill>
                  <a:srgbClr val="000000"/>
                </a:solidFill>
                <a:latin typeface="Arial" panose="020B0604020202020204" pitchFamily="34" charset="0"/>
                <a:cs typeface="Arial" panose="020B0604020202020204" pitchFamily="34" charset="0"/>
              </a:rPr>
              <a:t>detectat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peptidele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streptococice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miocardice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valvulare</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Clonelel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celulelor</a:t>
            </a:r>
            <a:r>
              <a:rPr lang="en-US" sz="2400" dirty="0">
                <a:solidFill>
                  <a:srgbClr val="000000"/>
                </a:solidFill>
                <a:latin typeface="Arial" panose="020B0604020202020204" pitchFamily="34" charset="0"/>
                <a:cs typeface="Arial" panose="020B0604020202020204" pitchFamily="34" charset="0"/>
              </a:rPr>
              <a:t> T </a:t>
            </a:r>
            <a:r>
              <a:rPr lang="en-US" sz="2400" dirty="0" err="1">
                <a:solidFill>
                  <a:srgbClr val="000000"/>
                </a:solidFill>
                <a:latin typeface="Arial" panose="020B0604020202020204" pitchFamily="34" charset="0"/>
                <a:cs typeface="Arial" panose="020B0604020202020204" pitchFamily="34" charset="0"/>
              </a:rPr>
              <a:t>intralezionale</a:t>
            </a:r>
            <a:r>
              <a:rPr lang="en-US" sz="2400" dirty="0">
                <a:solidFill>
                  <a:srgbClr val="000000"/>
                </a:solidFill>
                <a:latin typeface="Arial" panose="020B0604020202020204" pitchFamily="34" charset="0"/>
                <a:cs typeface="Arial" panose="020B0604020202020204" pitchFamily="34" charset="0"/>
              </a:rPr>
              <a:t> au </a:t>
            </a:r>
            <a:r>
              <a:rPr lang="en-US" sz="2400" dirty="0" err="1">
                <a:solidFill>
                  <a:srgbClr val="000000"/>
                </a:solidFill>
                <a:latin typeface="Arial" panose="020B0604020202020204" pitchFamily="34" charset="0"/>
                <a:cs typeface="Arial" panose="020B0604020202020204" pitchFamily="34" charset="0"/>
              </a:rPr>
              <a:t>recunoscut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antigenii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similari</a:t>
            </a:r>
            <a:r>
              <a:rPr lang="en-US" sz="2400" dirty="0">
                <a:solidFill>
                  <a:srgbClr val="000000"/>
                </a:solidFill>
                <a:latin typeface="Arial" panose="020B0604020202020204" pitchFamily="34" charset="0"/>
                <a:cs typeface="Arial" panose="020B0604020202020204" pitchFamily="34" charset="0"/>
              </a:rPr>
              <a:t> cu </a:t>
            </a:r>
            <a:r>
              <a:rPr lang="en-US" sz="2400" dirty="0" err="1">
                <a:solidFill>
                  <a:srgbClr val="000000"/>
                </a:solidFill>
                <a:latin typeface="Arial" panose="020B0604020202020204" pitchFamily="34" charset="0"/>
                <a:cs typeface="Arial" panose="020B0604020202020204" pitchFamily="34" charset="0"/>
              </a:rPr>
              <a:t>cei</a:t>
            </a:r>
            <a:r>
              <a:rPr lang="en-US" sz="2400" dirty="0">
                <a:solidFill>
                  <a:srgbClr val="000000"/>
                </a:solidFill>
                <a:latin typeface="Arial" panose="020B0604020202020204" pitchFamily="34" charset="0"/>
                <a:cs typeface="Arial" panose="020B0604020202020204" pitchFamily="34" charset="0"/>
              </a:rPr>
              <a:t> din </a:t>
            </a:r>
            <a:r>
              <a:rPr lang="en-US" sz="2400" dirty="0" err="1">
                <a:solidFill>
                  <a:srgbClr val="000000"/>
                </a:solidFill>
                <a:latin typeface="Arial" panose="020B0604020202020204" pitchFamily="34" charset="0"/>
                <a:cs typeface="Arial" panose="020B0604020202020204" pitchFamily="34" charset="0"/>
              </a:rPr>
              <a:t>hemul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periferic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asociate</a:t>
            </a:r>
            <a:r>
              <a:rPr lang="en-US" sz="2400" dirty="0">
                <a:solidFill>
                  <a:srgbClr val="000000"/>
                </a:solidFill>
                <a:latin typeface="Arial" panose="020B0604020202020204" pitchFamily="34" charset="0"/>
                <a:cs typeface="Arial" panose="020B0604020202020204" pitchFamily="34" charset="0"/>
              </a:rPr>
              <a:t> HLA-DR53, </a:t>
            </a:r>
            <a:r>
              <a:rPr lang="en-US" sz="2400" dirty="0" err="1">
                <a:solidFill>
                  <a:srgbClr val="000000"/>
                </a:solidFill>
                <a:latin typeface="Arial" panose="020B0604020202020204" pitchFamily="34" charset="0"/>
                <a:cs typeface="Arial" panose="020B0604020202020204" pitchFamily="34" charset="0"/>
              </a:rPr>
              <a:t>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este</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fapt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markerul</a:t>
            </a:r>
            <a:r>
              <a:rPr lang="en-US" sz="2400" dirty="0">
                <a:solidFill>
                  <a:srgbClr val="000000"/>
                </a:solidFill>
                <a:latin typeface="Arial" panose="020B0604020202020204" pitchFamily="34" charset="0"/>
                <a:cs typeface="Arial" panose="020B0604020202020204" pitchFamily="34" charset="0"/>
              </a:rPr>
              <a:t> MHC class II restriction, </a:t>
            </a:r>
            <a:r>
              <a:rPr lang="en-US" sz="2400" dirty="0" err="1">
                <a:solidFill>
                  <a:srgbClr val="000000"/>
                </a:solidFill>
                <a:latin typeface="Arial" panose="020B0604020202020204" pitchFamily="34" charset="0"/>
                <a:cs typeface="Arial" panose="020B0604020202020204" pitchFamily="34" charset="0"/>
              </a:rPr>
              <a:t>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predomina</a:t>
            </a:r>
            <a:r>
              <a:rPr lang="en-US" sz="2400" dirty="0">
                <a:solidFill>
                  <a:srgbClr val="000000"/>
                </a:solidFill>
                <a:latin typeface="Arial" panose="020B0604020202020204" pitchFamily="34" charset="0"/>
                <a:cs typeface="Arial" panose="020B0604020202020204" pitchFamily="34" charset="0"/>
              </a:rPr>
              <a:t> APS. </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Din </a:t>
            </a:r>
            <a:r>
              <a:rPr lang="en-US" sz="2400" dirty="0" err="1">
                <a:solidFill>
                  <a:srgbClr val="000000"/>
                </a:solidFill>
                <a:latin typeface="Arial" panose="020B0604020202020204" pitchFamily="34" charset="0"/>
                <a:cs typeface="Arial" panose="020B0604020202020204" pitchFamily="34" charset="0"/>
              </a:rPr>
              <a:t>punct</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vedere</a:t>
            </a:r>
            <a:r>
              <a:rPr lang="en-US" sz="2400" dirty="0">
                <a:solidFill>
                  <a:srgbClr val="000000"/>
                </a:solidFill>
                <a:latin typeface="Arial" panose="020B0604020202020204" pitchFamily="34" charset="0"/>
                <a:cs typeface="Arial" panose="020B0604020202020204" pitchFamily="34" charset="0"/>
              </a:rPr>
              <a:t> clinic, </a:t>
            </a:r>
            <a:r>
              <a:rPr lang="en-US" sz="2400" dirty="0" err="1">
                <a:solidFill>
                  <a:srgbClr val="000000"/>
                </a:solidFill>
                <a:latin typeface="Arial" panose="020B0604020202020204" pitchFamily="34" charset="0"/>
                <a:cs typeface="Arial" panose="020B0604020202020204" pitchFamily="34" charset="0"/>
              </a:rPr>
              <a:t>sunt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cateva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asemanari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intre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febra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reumatica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APS( la </a:t>
            </a:r>
            <a:r>
              <a:rPr lang="en-US" sz="2400" dirty="0" err="1">
                <a:solidFill>
                  <a:srgbClr val="000000"/>
                </a:solidFill>
                <a:latin typeface="Arial" panose="020B0604020202020204" pitchFamily="34" charset="0"/>
                <a:cs typeface="Arial" panose="020B0604020202020204" pitchFamily="34" charset="0"/>
              </a:rPr>
              <a:t>nivel</a:t>
            </a:r>
            <a:r>
              <a:rPr lang="en-US" sz="2400" dirty="0">
                <a:solidFill>
                  <a:srgbClr val="000000"/>
                </a:solidFill>
                <a:latin typeface="Arial" panose="020B0604020202020204" pitchFamily="34" charset="0"/>
                <a:cs typeface="Arial" panose="020B0604020202020204" pitchFamily="34" charset="0"/>
              </a:rPr>
              <a:t> cardiac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neurologic), </a:t>
            </a:r>
            <a:r>
              <a:rPr lang="en-US" sz="2400" dirty="0" err="1">
                <a:solidFill>
                  <a:srgbClr val="000000"/>
                </a:solidFill>
                <a:latin typeface="Arial" panose="020B0604020202020204" pitchFamily="34" charset="0"/>
                <a:cs typeface="Arial" panose="020B0604020202020204" pitchFamily="34" charset="0"/>
              </a:rPr>
              <a:t>tinand</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cont</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faptul</a:t>
            </a:r>
            <a:r>
              <a:rPr lang="en-US" sz="2400" dirty="0">
                <a:solidFill>
                  <a:srgbClr val="000000"/>
                </a:solidFill>
                <a:latin typeface="Arial" panose="020B0604020202020204" pitchFamily="34" charset="0"/>
                <a:cs typeface="Arial" panose="020B0604020202020204" pitchFamily="34" charset="0"/>
              </a:rPr>
              <a:t> ca </a:t>
            </a:r>
            <a:r>
              <a:rPr lang="en-US" sz="2400" dirty="0" err="1">
                <a:solidFill>
                  <a:srgbClr val="000000"/>
                </a:solidFill>
                <a:latin typeface="Arial" panose="020B0604020202020204" pitchFamily="34" charset="0"/>
                <a:cs typeface="Arial" panose="020B0604020202020204" pitchFamily="34" charset="0"/>
              </a:rPr>
              <a:t>proteinele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streptococice</a:t>
            </a:r>
            <a:r>
              <a:rPr lang="en-US" sz="2400" dirty="0">
                <a:solidFill>
                  <a:srgbClr val="000000"/>
                </a:solidFill>
                <a:latin typeface="Arial" panose="020B0604020202020204" pitchFamily="34" charset="0"/>
                <a:cs typeface="Arial" panose="020B0604020202020204" pitchFamily="34" charset="0"/>
              </a:rPr>
              <a:t> se pot </a:t>
            </a:r>
            <a:r>
              <a:rPr lang="en-US" sz="2400" dirty="0" err="1">
                <a:solidFill>
                  <a:srgbClr val="000000"/>
                </a:solidFill>
                <a:latin typeface="Arial" panose="020B0604020202020204" pitchFamily="34" charset="0"/>
                <a:cs typeface="Arial" panose="020B0604020202020204" pitchFamily="34" charset="0"/>
              </a:rPr>
              <a:t>lega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interactiona</a:t>
            </a:r>
            <a:r>
              <a:rPr lang="en-US" sz="2400" dirty="0">
                <a:solidFill>
                  <a:srgbClr val="000000"/>
                </a:solidFill>
                <a:latin typeface="Arial" panose="020B0604020202020204" pitchFamily="34" charset="0"/>
                <a:cs typeface="Arial" panose="020B0604020202020204" pitchFamily="34" charset="0"/>
              </a:rPr>
              <a:t> cu β</a:t>
            </a:r>
            <a:r>
              <a:rPr lang="en-US" sz="2400" baseline="-25000" dirty="0">
                <a:solidFill>
                  <a:srgbClr val="000000"/>
                </a:solidFill>
                <a:latin typeface="Arial" panose="020B0604020202020204" pitchFamily="34" charset="0"/>
                <a:cs typeface="Arial" panose="020B0604020202020204" pitchFamily="34" charset="0"/>
              </a:rPr>
              <a:t>2</a:t>
            </a:r>
            <a:r>
              <a:rPr lang="en-US" sz="2400" dirty="0">
                <a:solidFill>
                  <a:srgbClr val="000000"/>
                </a:solidFill>
                <a:latin typeface="Arial" panose="020B0604020202020204" pitchFamily="34" charset="0"/>
                <a:cs typeface="Arial" panose="020B0604020202020204" pitchFamily="34" charset="0"/>
              </a:rPr>
              <a:t>GPI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208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609600" y="1348939"/>
            <a:ext cx="10371667" cy="3477875"/>
          </a:xfrm>
          <a:prstGeom prst="rect">
            <a:avLst/>
          </a:prstGeom>
        </p:spPr>
        <p:txBody>
          <a:bodyPr wrap="square">
            <a:spAutoFit/>
          </a:bodyPr>
          <a:lstStyle/>
          <a:p>
            <a:r>
              <a:rPr lang="en-US" sz="2400" dirty="0">
                <a:solidFill>
                  <a:srgbClr val="000000"/>
                </a:solidFill>
                <a:latin typeface="Arial" panose="020B0604020202020204" pitchFamily="34" charset="0"/>
                <a:cs typeface="Arial" panose="020B0604020202020204" pitchFamily="34" charset="0"/>
              </a:rPr>
              <a:t> </a:t>
            </a:r>
            <a:r>
              <a:rPr lang="en-US" sz="2800" dirty="0">
                <a:solidFill>
                  <a:srgbClr val="000000"/>
                </a:solidFill>
                <a:latin typeface="Arial" panose="020B0604020202020204" pitchFamily="34" charset="0"/>
                <a:cs typeface="Arial" panose="020B0604020202020204" pitchFamily="34" charset="0"/>
              </a:rPr>
              <a:t>2 </a:t>
            </a:r>
            <a:r>
              <a:rPr lang="en-US" sz="2800" dirty="0" err="1">
                <a:solidFill>
                  <a:srgbClr val="000000"/>
                </a:solidFill>
                <a:latin typeface="Arial" panose="020B0604020202020204" pitchFamily="34" charset="0"/>
                <a:cs typeface="Arial" panose="020B0604020202020204" pitchFamily="34" charset="0"/>
              </a:rPr>
              <a:t>exemple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clasice</a:t>
            </a:r>
            <a:r>
              <a:rPr lang="en-US" sz="2800" dirty="0">
                <a:solidFill>
                  <a:srgbClr val="000000"/>
                </a:solidFill>
                <a:latin typeface="Arial" panose="020B0604020202020204" pitchFamily="34" charset="0"/>
                <a:cs typeface="Arial" panose="020B0604020202020204" pitchFamily="34" charset="0"/>
              </a:rPr>
              <a:t> de </a:t>
            </a:r>
            <a:r>
              <a:rPr lang="en-US" sz="2800" dirty="0" err="1">
                <a:solidFill>
                  <a:srgbClr val="000000"/>
                </a:solidFill>
                <a:latin typeface="Arial" panose="020B0604020202020204" pitchFamily="34" charset="0"/>
                <a:cs typeface="Arial" panose="020B0604020202020204" pitchFamily="34" charset="0"/>
              </a:rPr>
              <a:t>boli</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autoimune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despre</a:t>
            </a:r>
            <a:r>
              <a:rPr lang="en-US" sz="2800" dirty="0">
                <a:solidFill>
                  <a:srgbClr val="000000"/>
                </a:solidFill>
                <a:latin typeface="Arial" panose="020B0604020202020204" pitchFamily="34" charset="0"/>
                <a:cs typeface="Arial" panose="020B0604020202020204" pitchFamily="34" charset="0"/>
              </a:rPr>
              <a:t> care se </a:t>
            </a:r>
            <a:r>
              <a:rPr lang="en-US" sz="2800" dirty="0" err="1">
                <a:solidFill>
                  <a:srgbClr val="000000"/>
                </a:solidFill>
                <a:latin typeface="Arial" panose="020B0604020202020204" pitchFamily="34" charset="0"/>
                <a:cs typeface="Arial" panose="020B0604020202020204" pitchFamily="34" charset="0"/>
              </a:rPr>
              <a:t>crede</a:t>
            </a:r>
            <a:r>
              <a:rPr lang="en-US" sz="2800" dirty="0">
                <a:solidFill>
                  <a:srgbClr val="000000"/>
                </a:solidFill>
                <a:latin typeface="Arial" panose="020B0604020202020204" pitchFamily="34" charset="0"/>
                <a:cs typeface="Arial" panose="020B0604020202020204" pitchFamily="34" charset="0"/>
              </a:rPr>
              <a:t> ca </a:t>
            </a:r>
            <a:r>
              <a:rPr lang="en-US" sz="2800" dirty="0" err="1">
                <a:solidFill>
                  <a:srgbClr val="000000"/>
                </a:solidFill>
                <a:latin typeface="Arial" panose="020B0604020202020204" pitchFamily="34" charset="0"/>
                <a:cs typeface="Arial" panose="020B0604020202020204" pitchFamily="34" charset="0"/>
              </a:rPr>
              <a:t>isi</a:t>
            </a:r>
            <a:r>
              <a:rPr lang="en-US" sz="2800" dirty="0">
                <a:solidFill>
                  <a:srgbClr val="000000"/>
                </a:solidFill>
                <a:latin typeface="Arial" panose="020B0604020202020204" pitchFamily="34" charset="0"/>
                <a:cs typeface="Arial" panose="020B0604020202020204" pitchFamily="34" charset="0"/>
              </a:rPr>
              <a:t> au </a:t>
            </a:r>
            <a:r>
              <a:rPr lang="en-US" sz="2800" dirty="0" err="1">
                <a:solidFill>
                  <a:srgbClr val="000000"/>
                </a:solidFill>
                <a:latin typeface="Arial" panose="020B0604020202020204" pitchFamily="34" charset="0"/>
                <a:cs typeface="Arial" panose="020B0604020202020204" pitchFamily="34" charset="0"/>
              </a:rPr>
              <a:t>originea</a:t>
            </a:r>
            <a:r>
              <a:rPr lang="en-US" sz="2800" dirty="0">
                <a:solidFill>
                  <a:srgbClr val="000000"/>
                </a:solidFill>
                <a:latin typeface="Arial" panose="020B0604020202020204" pitchFamily="34" charset="0"/>
                <a:cs typeface="Arial" panose="020B0604020202020204" pitchFamily="34" charset="0"/>
              </a:rPr>
              <a:t>  in </a:t>
            </a:r>
            <a:r>
              <a:rPr lang="en-US" sz="2800" dirty="0" err="1">
                <a:solidFill>
                  <a:srgbClr val="000000"/>
                </a:solidFill>
                <a:latin typeface="Arial" panose="020B0604020202020204" pitchFamily="34" charset="0"/>
                <a:cs typeface="Arial" panose="020B0604020202020204" pitchFamily="34" charset="0"/>
              </a:rPr>
              <a:t>reactivitatea</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incrucisata</a:t>
            </a:r>
            <a:r>
              <a:rPr lang="en-US" sz="2800" dirty="0">
                <a:solidFill>
                  <a:srgbClr val="000000"/>
                </a:solidFill>
                <a:latin typeface="Arial" panose="020B0604020202020204" pitchFamily="34" charset="0"/>
                <a:cs typeface="Arial" panose="020B0604020202020204" pitchFamily="34" charset="0"/>
              </a:rPr>
              <a:t> cu </a:t>
            </a:r>
            <a:r>
              <a:rPr lang="en-US" sz="2800" dirty="0" err="1">
                <a:solidFill>
                  <a:srgbClr val="000000"/>
                </a:solidFill>
                <a:latin typeface="Arial" panose="020B0604020202020204" pitchFamily="34" charset="0"/>
                <a:cs typeface="Arial" panose="020B0604020202020204" pitchFamily="34" charset="0"/>
              </a:rPr>
              <a:t>proteine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sau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structuri</a:t>
            </a:r>
            <a:r>
              <a:rPr lang="en-US" sz="2800" dirty="0">
                <a:solidFill>
                  <a:srgbClr val="000000"/>
                </a:solidFill>
                <a:latin typeface="Arial" panose="020B0604020202020204" pitchFamily="34" charset="0"/>
                <a:cs typeface="Arial" panose="020B0604020202020204" pitchFamily="34" charset="0"/>
              </a:rPr>
              <a:t> de </a:t>
            </a:r>
            <a:r>
              <a:rPr lang="en-US" sz="2800" dirty="0" err="1">
                <a:solidFill>
                  <a:srgbClr val="000000"/>
                </a:solidFill>
                <a:latin typeface="Arial" panose="020B0604020202020204" pitchFamily="34" charset="0"/>
                <a:cs typeface="Arial" panose="020B0604020202020204" pitchFamily="34" charset="0"/>
              </a:rPr>
              <a:t>carbohidrati</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sunt</a:t>
            </a:r>
            <a:r>
              <a:rPr lang="en-US" sz="2800" dirty="0">
                <a:solidFill>
                  <a:srgbClr val="000000"/>
                </a:solidFill>
                <a:latin typeface="Arial" panose="020B0604020202020204" pitchFamily="34" charset="0"/>
                <a:cs typeface="Arial" panose="020B0604020202020204" pitchFamily="34" charset="0"/>
              </a:rPr>
              <a:t> SGB </a:t>
            </a:r>
            <a:r>
              <a:rPr lang="en-US" sz="2800" dirty="0" err="1">
                <a:solidFill>
                  <a:srgbClr val="000000"/>
                </a:solidFill>
                <a:latin typeface="Arial" panose="020B0604020202020204" pitchFamily="34" charset="0"/>
                <a:cs typeface="Arial" panose="020B0604020202020204" pitchFamily="34" charset="0"/>
              </a:rPr>
              <a:t>si</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febra</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reumatoida</a:t>
            </a:r>
            <a:endParaRPr lang="en-US" sz="2800" dirty="0">
              <a:solidFill>
                <a:srgbClr val="000000"/>
              </a:solidFill>
              <a:latin typeface="Arial" panose="020B0604020202020204" pitchFamily="34" charset="0"/>
              <a:cs typeface="Arial" panose="020B0604020202020204" pitchFamily="34" charset="0"/>
            </a:endParaRPr>
          </a:p>
          <a:p>
            <a:endParaRPr lang="en-US" sz="2800" dirty="0">
              <a:solidFill>
                <a:srgbClr val="000000"/>
              </a:solidFill>
              <a:latin typeface="Arial" panose="020B0604020202020204" pitchFamily="34" charset="0"/>
              <a:cs typeface="Arial" panose="020B0604020202020204" pitchFamily="34" charset="0"/>
            </a:endParaRPr>
          </a:p>
          <a:p>
            <a:endParaRPr lang="en-US" sz="2800"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In </a:t>
            </a:r>
            <a:r>
              <a:rPr lang="en-US" sz="2800" dirty="0" err="1">
                <a:solidFill>
                  <a:srgbClr val="000000"/>
                </a:solidFill>
                <a:latin typeface="Arial" panose="020B0604020202020204" pitchFamily="34" charset="0"/>
                <a:cs typeface="Arial" panose="020B0604020202020204" pitchFamily="34" charset="0"/>
              </a:rPr>
              <a:t>ambele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agentii</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infectiosi</a:t>
            </a:r>
            <a:r>
              <a:rPr lang="en-US" sz="2800" dirty="0">
                <a:solidFill>
                  <a:srgbClr val="000000"/>
                </a:solidFill>
                <a:latin typeface="Arial" panose="020B0604020202020204" pitchFamily="34" charset="0"/>
                <a:cs typeface="Arial" panose="020B0604020202020204" pitchFamily="34" charset="0"/>
              </a:rPr>
              <a:t>  au </a:t>
            </a:r>
            <a:r>
              <a:rPr lang="en-US" sz="2800" dirty="0" err="1">
                <a:solidFill>
                  <a:srgbClr val="000000"/>
                </a:solidFill>
                <a:latin typeface="Arial" panose="020B0604020202020204" pitchFamily="34" charset="0"/>
                <a:cs typeface="Arial" panose="020B0604020202020204" pitchFamily="34" charset="0"/>
              </a:rPr>
              <a:t>epitopi</a:t>
            </a:r>
            <a:r>
              <a:rPr lang="en-US" sz="2800" dirty="0">
                <a:solidFill>
                  <a:srgbClr val="000000"/>
                </a:solidFill>
                <a:latin typeface="Arial" panose="020B0604020202020204" pitchFamily="34" charset="0"/>
                <a:cs typeface="Arial" panose="020B0604020202020204" pitchFamily="34" charset="0"/>
              </a:rPr>
              <a:t> cu </a:t>
            </a:r>
            <a:r>
              <a:rPr lang="en-US" sz="2800" dirty="0" err="1">
                <a:solidFill>
                  <a:srgbClr val="000000"/>
                </a:solidFill>
                <a:latin typeface="Arial" panose="020B0604020202020204" pitchFamily="34" charset="0"/>
                <a:cs typeface="Arial" panose="020B0604020202020204" pitchFamily="34" charset="0"/>
              </a:rPr>
              <a:t>structuri</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similare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ai</a:t>
            </a:r>
            <a:r>
              <a:rPr lang="en-US" sz="2800" dirty="0">
                <a:solidFill>
                  <a:srgbClr val="000000"/>
                </a:solidFill>
                <a:latin typeface="Arial" panose="020B0604020202020204" pitchFamily="34" charset="0"/>
                <a:cs typeface="Arial" panose="020B0604020202020204" pitchFamily="34" charset="0"/>
              </a:rPr>
              <a:t> self -</a:t>
            </a:r>
            <a:r>
              <a:rPr lang="en-US" sz="2800" dirty="0" err="1">
                <a:solidFill>
                  <a:srgbClr val="000000"/>
                </a:solidFill>
                <a:latin typeface="Arial" panose="020B0604020202020204" pitchFamily="34" charset="0"/>
                <a:cs typeface="Arial" panose="020B0604020202020204" pitchFamily="34" charset="0"/>
              </a:rPr>
              <a:t>antigenilor</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tintiti</a:t>
            </a:r>
            <a:r>
              <a:rPr lang="en-US" sz="2800" dirty="0">
                <a:solidFill>
                  <a:srgbClr val="000000"/>
                </a:solidFill>
                <a:latin typeface="Arial" panose="020B0604020202020204" pitchFamily="34" charset="0"/>
                <a:cs typeface="Arial" panose="020B0604020202020204" pitchFamily="34" charset="0"/>
              </a:rPr>
              <a:t> de </a:t>
            </a:r>
            <a:r>
              <a:rPr lang="en-US" sz="2800" dirty="0" err="1">
                <a:solidFill>
                  <a:srgbClr val="000000"/>
                </a:solidFill>
                <a:latin typeface="Arial" panose="020B0604020202020204" pitchFamily="34" charset="0"/>
                <a:cs typeface="Arial" panose="020B0604020202020204" pitchFamily="34" charset="0"/>
              </a:rPr>
              <a:t>catre</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sistemul</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imun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adaptiv</a:t>
            </a:r>
            <a:endParaRPr lang="en-US" sz="28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214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97933" y="389468"/>
            <a:ext cx="10752667" cy="590931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In GBS, </a:t>
            </a:r>
            <a:r>
              <a:rPr lang="en-US" sz="2400" dirty="0" err="1">
                <a:latin typeface="Arial" panose="020B0604020202020204" pitchFamily="34" charset="0"/>
                <a:cs typeface="Arial" panose="020B0604020202020204" pitchFamily="34" charset="0"/>
              </a:rPr>
              <a:t>lipoglicozidele</a:t>
            </a:r>
            <a:r>
              <a:rPr lang="en-US" sz="2400" dirty="0">
                <a:latin typeface="Arial" panose="020B0604020202020204" pitchFamily="34" charset="0"/>
                <a:cs typeface="Arial" panose="020B0604020202020204" pitchFamily="34" charset="0"/>
              </a:rPr>
              <a:t> din </a:t>
            </a:r>
            <a:r>
              <a:rPr lang="en-US" sz="2400" i="1" dirty="0">
                <a:latin typeface="Arial" panose="020B0604020202020204" pitchFamily="34" charset="0"/>
                <a:cs typeface="Arial" panose="020B0604020202020204" pitchFamily="34" charset="0"/>
              </a:rPr>
              <a:t>Campylobacter </a:t>
            </a:r>
            <a:r>
              <a:rPr lang="en-US" sz="2400" i="1" dirty="0" err="1">
                <a:latin typeface="Arial" panose="020B0604020202020204" pitchFamily="34" charset="0"/>
                <a:cs typeface="Arial" panose="020B0604020202020204" pitchFamily="34" charset="0"/>
              </a:rPr>
              <a:t>jejuni</a:t>
            </a:r>
            <a:r>
              <a:rPr lang="en-US" sz="2400" dirty="0">
                <a:latin typeface="Arial" panose="020B0604020202020204" pitchFamily="34" charset="0"/>
                <a:cs typeface="Arial" panose="020B0604020202020204" pitchFamily="34" charset="0"/>
              </a:rPr>
              <a:t>  se pare ca </a:t>
            </a:r>
            <a:r>
              <a:rPr lang="en-US" sz="2400" dirty="0" err="1">
                <a:latin typeface="Arial" panose="020B0604020202020204" pitchFamily="34" charset="0"/>
                <a:cs typeface="Arial" panose="020B0604020202020204" pitchFamily="34" charset="0"/>
              </a:rPr>
              <a:t>mimeaza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gangliozidele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umane</a:t>
            </a:r>
            <a:r>
              <a:rPr lang="en-US" sz="2400" dirty="0">
                <a:latin typeface="Arial" panose="020B0604020202020204" pitchFamily="34" charset="0"/>
                <a:cs typeface="Arial" panose="020B0604020202020204" pitchFamily="34" charset="0"/>
              </a:rPr>
              <a:t> ale </a:t>
            </a:r>
            <a:r>
              <a:rPr lang="en-US" sz="2400" dirty="0" err="1">
                <a:latin typeface="Arial" panose="020B0604020202020204" pitchFamily="34" charset="0"/>
                <a:cs typeface="Arial" panose="020B0604020202020204" pitchFamily="34" charset="0"/>
              </a:rPr>
              <a:t>nervilor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periferici</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Cross-</a:t>
            </a:r>
            <a:r>
              <a:rPr lang="en-US" sz="2400" dirty="0" err="1">
                <a:latin typeface="Arial" panose="020B0604020202020204" pitchFamily="34" charset="0"/>
                <a:cs typeface="Arial" panose="020B0604020202020204" pitchFamily="34" charset="0"/>
              </a:rPr>
              <a:t>reactivitatea</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fost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legata</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mecanismul</a:t>
            </a:r>
            <a:r>
              <a:rPr lang="en-US" sz="2400" dirty="0">
                <a:latin typeface="Arial" panose="020B0604020202020204" pitchFamily="34" charset="0"/>
                <a:cs typeface="Arial" panose="020B0604020202020204" pitchFamily="34" charset="0"/>
              </a:rPr>
              <a:t> GBS, </a:t>
            </a:r>
            <a:r>
              <a:rPr lang="en-US" sz="2400" dirty="0" err="1">
                <a:latin typeface="Arial" panose="020B0604020202020204" pitchFamily="34" charset="0"/>
                <a:cs typeface="Arial" panose="020B0604020202020204" pitchFamily="34" charset="0"/>
              </a:rPr>
              <a:t>atat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studiul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clonelor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celulelor</a:t>
            </a:r>
            <a:r>
              <a:rPr lang="en-US" sz="2400" dirty="0">
                <a:latin typeface="Arial" panose="020B0604020202020204" pitchFamily="34" charset="0"/>
                <a:cs typeface="Arial" panose="020B0604020202020204" pitchFamily="34" charset="0"/>
              </a:rPr>
              <a:t> T cat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mimetismul</a:t>
            </a:r>
            <a:r>
              <a:rPr lang="en-US" sz="2400" dirty="0">
                <a:latin typeface="Arial" panose="020B0604020202020204" pitchFamily="34" charset="0"/>
                <a:cs typeface="Arial" panose="020B0604020202020204" pitchFamily="34" charset="0"/>
              </a:rPr>
              <a:t> molecular </a:t>
            </a:r>
            <a:r>
              <a:rPr lang="en-US" sz="2400" dirty="0" err="1">
                <a:latin typeface="Arial" panose="020B0604020202020204" pitchFamily="34" charset="0"/>
                <a:cs typeface="Arial" panose="020B0604020202020204" pitchFamily="34" charset="0"/>
              </a:rPr>
              <a:t>pe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modelele</a:t>
            </a:r>
            <a:r>
              <a:rPr lang="en-US" sz="2400" dirty="0">
                <a:latin typeface="Arial" panose="020B0604020202020204" pitchFamily="34" charset="0"/>
                <a:cs typeface="Arial" panose="020B0604020202020204" pitchFamily="34" charset="0"/>
              </a:rPr>
              <a:t> in vivo.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GBS cat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febra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reumatica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raspunsul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autoimun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intamplator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dependent de </a:t>
            </a:r>
            <a:r>
              <a:rPr lang="en-US" sz="2400" dirty="0" err="1">
                <a:latin typeface="Arial" panose="020B0604020202020204" pitchFamily="34" charset="0"/>
                <a:cs typeface="Arial" panose="020B0604020202020204" pitchFamily="34" charset="0"/>
              </a:rPr>
              <a:t>factorul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infectios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declansator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termen</a:t>
            </a:r>
            <a:r>
              <a:rPr lang="en-US" sz="2400" dirty="0">
                <a:latin typeface="Arial" panose="020B0604020202020204" pitchFamily="34" charset="0"/>
                <a:cs typeface="Arial" panose="020B0604020202020204" pitchFamily="34" charset="0"/>
              </a:rPr>
              <a:t> lung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permanent, </a:t>
            </a:r>
            <a:r>
              <a:rPr lang="en-US" sz="2400" dirty="0" err="1">
                <a:latin typeface="Arial" panose="020B0604020202020204" pitchFamily="34" charset="0"/>
                <a:cs typeface="Arial" panose="020B0604020202020204" pitchFamily="34" charset="0"/>
              </a:rPr>
              <a:t>efectele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secondare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leziunilor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cauzate</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patologia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autoimuna</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cauza</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Bolile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cronice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autoimune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sunt</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parte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declansate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reactivitatea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microbiotei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intestinale</a:t>
            </a:r>
            <a:r>
              <a:rPr lang="en-US" sz="2400" dirty="0">
                <a:latin typeface="Arial" panose="020B0604020202020204" pitchFamily="34" charset="0"/>
                <a:cs typeface="Arial" panose="020B0604020202020204" pitchFamily="34" charset="0"/>
              </a:rPr>
              <a:t> ca </a:t>
            </a:r>
            <a:r>
              <a:rPr lang="en-US" sz="2400" dirty="0" err="1">
                <a:latin typeface="Arial" panose="020B0604020202020204" pitchFamily="34" charset="0"/>
                <a:cs typeface="Arial" panose="020B0604020202020204" pitchFamily="34" charset="0"/>
              </a:rPr>
              <a:t>raspuns</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infectiile</a:t>
            </a:r>
            <a:r>
              <a:rPr lang="en-US" sz="2400" dirty="0">
                <a:latin typeface="Arial" panose="020B0604020202020204" pitchFamily="34" charset="0"/>
                <a:cs typeface="Arial" panose="020B0604020202020204" pitchFamily="34" charset="0"/>
              </a:rPr>
              <a:t> acute cu </a:t>
            </a:r>
            <a:r>
              <a:rPr lang="en-US" sz="2400" dirty="0" err="1">
                <a:latin typeface="Arial" panose="020B0604020202020204" pitchFamily="34" charset="0"/>
                <a:cs typeface="Arial" panose="020B0604020202020204" pitchFamily="34" charset="0"/>
              </a:rPr>
              <a:t>patogeni</a:t>
            </a:r>
            <a:r>
              <a:rPr lang="en-US" sz="2400" dirty="0">
                <a:latin typeface="Arial" panose="020B0604020202020204" pitchFamily="34" charset="0"/>
                <a:cs typeface="Arial" panose="020B0604020202020204" pitchFamily="34" charset="0"/>
              </a:rPr>
              <a:t> care </a:t>
            </a:r>
            <a:r>
              <a:rPr lang="en-US" sz="2400" dirty="0" err="1">
                <a:latin typeface="Arial" panose="020B0604020202020204" pitchFamily="34" charset="0"/>
                <a:cs typeface="Arial" panose="020B0604020202020204" pitchFamily="34" charset="0"/>
              </a:rPr>
              <a:t>sunt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anihilati</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timp</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catre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gazda</a:t>
            </a:r>
            <a:r>
              <a:rPr lang="en-US" sz="2400" dirty="0">
                <a:latin typeface="Arial" panose="020B0604020202020204" pitchFamily="34" charset="0"/>
                <a:cs typeface="Arial" panose="020B0604020202020204" pitchFamily="34" charset="0"/>
              </a:rPr>
              <a:t>( nu </a:t>
            </a:r>
            <a:r>
              <a:rPr lang="en-US" sz="2400" dirty="0" err="1">
                <a:latin typeface="Arial" panose="020B0604020202020204" pitchFamily="34" charset="0"/>
                <a:cs typeface="Arial" panose="020B0604020202020204" pitchFamily="34" charset="0"/>
              </a:rPr>
              <a:t>apare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testare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Hpylori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Streptoccoc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Staphilo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decat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uneori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dupa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ani</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investigatii</a:t>
            </a:r>
            <a:r>
              <a:rPr lang="en-US" sz="24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498888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694266" y="881503"/>
            <a:ext cx="9685867" cy="4401205"/>
          </a:xfrm>
          <a:prstGeom prst="rect">
            <a:avLst/>
          </a:prstGeom>
        </p:spPr>
        <p:txBody>
          <a:bodyPr wrap="square">
            <a:spAutoFit/>
          </a:bodyPr>
          <a:lstStyle/>
          <a:p>
            <a:r>
              <a:rPr lang="en-US" sz="2800" dirty="0" err="1">
                <a:solidFill>
                  <a:srgbClr val="414141"/>
                </a:solidFill>
                <a:latin typeface="Arial" panose="020B0604020202020204" pitchFamily="34" charset="0"/>
                <a:cs typeface="Arial" panose="020B0604020202020204" pitchFamily="34" charset="0"/>
              </a:rPr>
              <a:t>Majoritatea</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pacientilor</a:t>
            </a:r>
            <a:r>
              <a:rPr lang="en-US" sz="2800" dirty="0">
                <a:solidFill>
                  <a:srgbClr val="414141"/>
                </a:solidFill>
                <a:latin typeface="Arial" panose="020B0604020202020204" pitchFamily="34" charset="0"/>
                <a:cs typeface="Arial" panose="020B0604020202020204" pitchFamily="34" charset="0"/>
              </a:rPr>
              <a:t> cu </a:t>
            </a:r>
            <a:r>
              <a:rPr lang="en-US" sz="2800" dirty="0" err="1">
                <a:solidFill>
                  <a:srgbClr val="414141"/>
                </a:solidFill>
                <a:latin typeface="Arial" panose="020B0604020202020204" pitchFamily="34" charset="0"/>
                <a:cs typeface="Arial" panose="020B0604020202020204" pitchFamily="34" charset="0"/>
              </a:rPr>
              <a:t>boli</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autoimune</a:t>
            </a:r>
            <a:r>
              <a:rPr lang="en-US" sz="2800" dirty="0">
                <a:solidFill>
                  <a:srgbClr val="414141"/>
                </a:solidFill>
                <a:latin typeface="Arial" panose="020B0604020202020204" pitchFamily="34" charset="0"/>
                <a:cs typeface="Arial" panose="020B0604020202020204" pitchFamily="34" charset="0"/>
              </a:rPr>
              <a:t> cred ca, </a:t>
            </a:r>
            <a:r>
              <a:rPr lang="en-US" sz="2800" dirty="0" err="1">
                <a:solidFill>
                  <a:srgbClr val="414141"/>
                </a:solidFill>
                <a:latin typeface="Arial" panose="020B0604020202020204" pitchFamily="34" charset="0"/>
                <a:cs typeface="Arial" panose="020B0604020202020204" pitchFamily="34" charset="0"/>
              </a:rPr>
              <a:t>consumarea</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produselor</a:t>
            </a:r>
            <a:r>
              <a:rPr lang="en-US" sz="2800" dirty="0">
                <a:solidFill>
                  <a:srgbClr val="414141"/>
                </a:solidFill>
                <a:latin typeface="Arial" panose="020B0604020202020204" pitchFamily="34" charset="0"/>
                <a:cs typeface="Arial" panose="020B0604020202020204" pitchFamily="34" charset="0"/>
              </a:rPr>
              <a:t> gluten free ii </a:t>
            </a:r>
            <a:r>
              <a:rPr lang="en-US" sz="2800" dirty="0" err="1">
                <a:solidFill>
                  <a:srgbClr val="414141"/>
                </a:solidFill>
                <a:latin typeface="Arial" panose="020B0604020202020204" pitchFamily="34" charset="0"/>
                <a:cs typeface="Arial" panose="020B0604020202020204" pitchFamily="34" charset="0"/>
              </a:rPr>
              <a:t>fereste</a:t>
            </a:r>
            <a:r>
              <a:rPr lang="en-US" sz="2800" dirty="0">
                <a:solidFill>
                  <a:srgbClr val="414141"/>
                </a:solidFill>
                <a:latin typeface="Arial" panose="020B0604020202020204" pitchFamily="34" charset="0"/>
                <a:cs typeface="Arial" panose="020B0604020202020204" pitchFamily="34" charset="0"/>
              </a:rPr>
              <a:t>  de </a:t>
            </a:r>
            <a:r>
              <a:rPr lang="en-US" sz="2800" dirty="0" err="1">
                <a:solidFill>
                  <a:srgbClr val="414141"/>
                </a:solidFill>
                <a:latin typeface="Arial" panose="020B0604020202020204" pitchFamily="34" charset="0"/>
                <a:cs typeface="Arial" panose="020B0604020202020204" pitchFamily="34" charset="0"/>
              </a:rPr>
              <a:t>riscul</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inflamator</a:t>
            </a:r>
            <a:r>
              <a:rPr lang="en-US" sz="2800" dirty="0">
                <a:solidFill>
                  <a:srgbClr val="414141"/>
                </a:solidFill>
                <a:latin typeface="Arial" panose="020B0604020202020204" pitchFamily="34" charset="0"/>
                <a:cs typeface="Arial" panose="020B0604020202020204" pitchFamily="34" charset="0"/>
              </a:rPr>
              <a:t>…</a:t>
            </a:r>
          </a:p>
          <a:p>
            <a:endParaRPr lang="en-US" sz="2800" dirty="0">
              <a:solidFill>
                <a:srgbClr val="414141"/>
              </a:solidFill>
              <a:latin typeface="Arial" panose="020B0604020202020204" pitchFamily="34" charset="0"/>
              <a:cs typeface="Arial" panose="020B0604020202020204" pitchFamily="34" charset="0"/>
            </a:endParaRPr>
          </a:p>
          <a:p>
            <a:r>
              <a:rPr lang="en-US" sz="2800" dirty="0" err="1">
                <a:solidFill>
                  <a:srgbClr val="414141"/>
                </a:solidFill>
                <a:latin typeface="Arial" panose="020B0604020202020204" pitchFamily="34" charset="0"/>
                <a:cs typeface="Arial" panose="020B0604020202020204" pitchFamily="34" charset="0"/>
              </a:rPr>
              <a:t>Carbohidratul</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folosit</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intotdeauna</a:t>
            </a:r>
            <a:r>
              <a:rPr lang="en-US" sz="2800" dirty="0">
                <a:solidFill>
                  <a:srgbClr val="414141"/>
                </a:solidFill>
                <a:latin typeface="Arial" panose="020B0604020202020204" pitchFamily="34" charset="0"/>
                <a:cs typeface="Arial" panose="020B0604020202020204" pitchFamily="34" charset="0"/>
              </a:rPr>
              <a:t> </a:t>
            </a:r>
            <a:r>
              <a:rPr lang="en-US" sz="2800" b="1" dirty="0" err="1">
                <a:solidFill>
                  <a:srgbClr val="414141"/>
                </a:solidFill>
                <a:latin typeface="Arial" panose="020B0604020202020204" pitchFamily="34" charset="0"/>
                <a:cs typeface="Arial" panose="020B0604020202020204" pitchFamily="34" charset="0"/>
              </a:rPr>
              <a:t>amidonul</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este</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obtinut</a:t>
            </a:r>
            <a:r>
              <a:rPr lang="en-US" sz="2800" dirty="0">
                <a:solidFill>
                  <a:srgbClr val="414141"/>
                </a:solidFill>
                <a:latin typeface="Arial" panose="020B0604020202020204" pitchFamily="34" charset="0"/>
                <a:cs typeface="Arial" panose="020B0604020202020204" pitchFamily="34" charset="0"/>
              </a:rPr>
              <a:t> din </a:t>
            </a:r>
            <a:r>
              <a:rPr lang="en-US" sz="2800" dirty="0" err="1">
                <a:solidFill>
                  <a:srgbClr val="414141"/>
                </a:solidFill>
                <a:latin typeface="Arial" panose="020B0604020202020204" pitchFamily="34" charset="0"/>
                <a:cs typeface="Arial" panose="020B0604020202020204" pitchFamily="34" charset="0"/>
              </a:rPr>
              <a:t>faina</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procesata</a:t>
            </a:r>
            <a:r>
              <a:rPr lang="en-US" sz="2800" dirty="0">
                <a:solidFill>
                  <a:srgbClr val="414141"/>
                </a:solidFill>
                <a:latin typeface="Arial" panose="020B0604020202020204" pitchFamily="34" charset="0"/>
                <a:cs typeface="Arial" panose="020B0604020202020204" pitchFamily="34" charset="0"/>
              </a:rPr>
              <a:t>!!!</a:t>
            </a:r>
          </a:p>
          <a:p>
            <a:endParaRPr lang="en-US" sz="2800" dirty="0">
              <a:solidFill>
                <a:srgbClr val="414141"/>
              </a:solidFill>
              <a:latin typeface="Arial" panose="020B0604020202020204" pitchFamily="34" charset="0"/>
              <a:cs typeface="Arial" panose="020B0604020202020204" pitchFamily="34" charset="0"/>
            </a:endParaRPr>
          </a:p>
          <a:p>
            <a:r>
              <a:rPr lang="en-US" sz="2800" dirty="0" err="1">
                <a:solidFill>
                  <a:srgbClr val="414141"/>
                </a:solidFill>
                <a:latin typeface="Arial" panose="020B0604020202020204" pitchFamily="34" charset="0"/>
                <a:cs typeface="Arial" panose="020B0604020202020204" pitchFamily="34" charset="0"/>
              </a:rPr>
              <a:t>Prolamina</a:t>
            </a:r>
            <a:r>
              <a:rPr lang="en-US" sz="2800" dirty="0">
                <a:solidFill>
                  <a:srgbClr val="414141"/>
                </a:solidFill>
                <a:latin typeface="Arial" panose="020B0604020202020204" pitchFamily="34" charset="0"/>
                <a:cs typeface="Arial" panose="020B0604020202020204" pitchFamily="34" charset="0"/>
              </a:rPr>
              <a:t> (Zeina), o </a:t>
            </a:r>
            <a:r>
              <a:rPr lang="en-US" sz="2800" dirty="0" err="1">
                <a:solidFill>
                  <a:srgbClr val="414141"/>
                </a:solidFill>
                <a:latin typeface="Arial" panose="020B0604020202020204" pitchFamily="34" charset="0"/>
                <a:cs typeface="Arial" panose="020B0604020202020204" pitchFamily="34" charset="0"/>
              </a:rPr>
              <a:t>proteina</a:t>
            </a:r>
            <a:r>
              <a:rPr lang="en-US" sz="2800" dirty="0">
                <a:solidFill>
                  <a:srgbClr val="414141"/>
                </a:solidFill>
                <a:latin typeface="Arial" panose="020B0604020202020204" pitchFamily="34" charset="0"/>
                <a:cs typeface="Arial" panose="020B0604020202020204" pitchFamily="34" charset="0"/>
              </a:rPr>
              <a:t> din </a:t>
            </a:r>
            <a:r>
              <a:rPr lang="en-US" sz="2800" dirty="0" err="1">
                <a:solidFill>
                  <a:srgbClr val="414141"/>
                </a:solidFill>
                <a:latin typeface="Arial" panose="020B0604020202020204" pitchFamily="34" charset="0"/>
                <a:cs typeface="Arial" panose="020B0604020202020204" pitchFamily="34" charset="0"/>
              </a:rPr>
              <a:t>porumb</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declanseaza</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factorul</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inflamator</a:t>
            </a:r>
            <a:r>
              <a:rPr lang="en-US" sz="2800" dirty="0">
                <a:solidFill>
                  <a:srgbClr val="414141"/>
                </a:solidFill>
                <a:latin typeface="Arial" panose="020B0604020202020204" pitchFamily="34" charset="0"/>
                <a:cs typeface="Arial" panose="020B0604020202020204" pitchFamily="34" charset="0"/>
              </a:rPr>
              <a:t> in </a:t>
            </a:r>
            <a:r>
              <a:rPr lang="en-US" sz="2800" dirty="0" err="1">
                <a:solidFill>
                  <a:srgbClr val="414141"/>
                </a:solidFill>
                <a:latin typeface="Arial" panose="020B0604020202020204" pitchFamily="34" charset="0"/>
                <a:cs typeface="Arial" panose="020B0604020202020204" pitchFamily="34" charset="0"/>
              </a:rPr>
              <a:t>Boala</a:t>
            </a:r>
            <a:r>
              <a:rPr lang="en-US" sz="2800" dirty="0">
                <a:solidFill>
                  <a:srgbClr val="414141"/>
                </a:solidFill>
                <a:latin typeface="Arial" panose="020B0604020202020204" pitchFamily="34" charset="0"/>
                <a:cs typeface="Arial" panose="020B0604020202020204" pitchFamily="34" charset="0"/>
              </a:rPr>
              <a:t> </a:t>
            </a:r>
            <a:r>
              <a:rPr lang="en-US" sz="2800" dirty="0" err="1">
                <a:solidFill>
                  <a:srgbClr val="414141"/>
                </a:solidFill>
                <a:latin typeface="Arial" panose="020B0604020202020204" pitchFamily="34" charset="0"/>
                <a:cs typeface="Arial" panose="020B0604020202020204" pitchFamily="34" charset="0"/>
              </a:rPr>
              <a:t>Celiaca</a:t>
            </a:r>
            <a:r>
              <a:rPr lang="en-US" sz="2800" dirty="0">
                <a:solidFill>
                  <a:srgbClr val="414141"/>
                </a:solidFill>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138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7067" y="566010"/>
            <a:ext cx="10979330"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effectLst/>
                <a:latin typeface="Arial" panose="020B0604020202020204" pitchFamily="34" charset="0"/>
                <a:cs typeface="Arial" panose="020B0604020202020204" pitchFamily="34" charset="0"/>
              </a:rPr>
              <a:t>Sunt</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 2 </a:t>
            </a:r>
            <a:r>
              <a:rPr kumimoji="0" lang="en-US" altLang="en-US" sz="2000" b="1" i="0" u="none" strike="noStrike" cap="none" normalizeH="0" baseline="0" dirty="0" err="1">
                <a:ln>
                  <a:noFill/>
                </a:ln>
                <a:effectLst/>
                <a:latin typeface="Arial" panose="020B0604020202020204" pitchFamily="34" charset="0"/>
                <a:cs typeface="Arial" panose="020B0604020202020204" pitchFamily="34" charset="0"/>
              </a:rPr>
              <a:t>tipuri</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 de </a:t>
            </a:r>
            <a:r>
              <a:rPr kumimoji="0" lang="en-US" altLang="en-US" sz="2000" b="1" i="0" u="none" strike="noStrike" cap="none" normalizeH="0" baseline="0" dirty="0" err="1">
                <a:ln>
                  <a:noFill/>
                </a:ln>
                <a:effectLst/>
                <a:latin typeface="Arial" panose="020B0604020202020204" pitchFamily="34" charset="0"/>
                <a:cs typeface="Arial" panose="020B0604020202020204" pitchFamily="34" charset="0"/>
              </a:rPr>
              <a:t>proteine</a:t>
            </a:r>
            <a:b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br>
            <a:endParaRPr kumimoji="0" lang="en-US" altLang="en-US" sz="2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effectLst/>
                <a:latin typeface="Arial" panose="020B0604020202020204" pitchFamily="34" charset="0"/>
                <a:cs typeface="Arial" panose="020B0604020202020204" pitchFamily="34" charset="0"/>
              </a:rPr>
              <a:t>holoproteinele</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 ( simple) - </a:t>
            </a:r>
            <a:r>
              <a:rPr kumimoji="0" lang="en-US" altLang="en-US" sz="2000" b="1" i="0" u="none" strike="noStrike" cap="none" normalizeH="0" baseline="0" dirty="0" err="1">
                <a:ln>
                  <a:noFill/>
                </a:ln>
                <a:effectLst/>
                <a:latin typeface="Arial" panose="020B0604020202020204" pitchFamily="34" charset="0"/>
                <a:cs typeface="Arial" panose="020B0604020202020204" pitchFamily="34" charset="0"/>
              </a:rPr>
              <a:t>formate</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effectLst/>
                <a:latin typeface="Arial" panose="020B0604020202020204" pitchFamily="34" charset="0"/>
                <a:cs typeface="Arial" panose="020B0604020202020204" pitchFamily="34" charset="0"/>
              </a:rPr>
              <a:t>numai</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 din </a:t>
            </a:r>
            <a:r>
              <a:rPr kumimoji="0" lang="en-US" altLang="en-US" sz="2000" b="1" i="0" u="none" strike="noStrike" cap="none" normalizeH="0" baseline="0" dirty="0" err="1">
                <a:ln>
                  <a:noFill/>
                </a:ln>
                <a:effectLst/>
                <a:latin typeface="Arial" panose="020B0604020202020204" pitchFamily="34" charset="0"/>
                <a:cs typeface="Arial" panose="020B0604020202020204" pitchFamily="34" charset="0"/>
              </a:rPr>
              <a:t>aminoacizi</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cuprind</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7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grupe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dintre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care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primele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4 se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gasesc</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numai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in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regnul</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animal: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protamine -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proteine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cu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molecula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mica; se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gasesc</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in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celulele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spermatice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la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unii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pesti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histone -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proteine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cu o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molecula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mai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complexa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intra in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structura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timusului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pancreasului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scleroproteine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sunt</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proteine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cu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structura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fibrilara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cu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rezistenta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mecanica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includ</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colagenul</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elastina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keratina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fibrina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prolamine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sunt</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proteine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care intra in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compozitia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cerealelor</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gluteline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globulinele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din plasma,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tuberina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din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cartofi</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albumine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serumalbuminele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din plasma,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ovalbuminele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din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ou</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lactalbuminele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din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lapte</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leucozina</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 din </a:t>
            </a:r>
            <a:r>
              <a:rPr kumimoji="0" lang="en-US" altLang="en-US" sz="2000" b="0" i="0" u="none" strike="noStrike" cap="none" normalizeH="0" baseline="0" dirty="0" err="1">
                <a:ln>
                  <a:noFill/>
                </a:ln>
                <a:effectLst/>
                <a:latin typeface="Arial" panose="020B0604020202020204" pitchFamily="34" charset="0"/>
                <a:cs typeface="Arial" panose="020B0604020202020204" pitchFamily="34" charset="0"/>
              </a:rPr>
              <a:t>grau</a:t>
            </a: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effectLst/>
              <a:latin typeface="Arial" panose="020B0604020202020204" pitchFamily="34" charset="0"/>
              <a:cs typeface="Arial" panose="020B0604020202020204" pitchFamily="34" charset="0"/>
            </a:endParaRPr>
          </a:p>
          <a:p>
            <a:pPr lvl="1" defTabSz="914400" eaLnBrk="0" fontAlgn="base" hangingPunct="0">
              <a:spcBef>
                <a:spcPct val="0"/>
              </a:spcBef>
              <a:spcAft>
                <a:spcPct val="0"/>
              </a:spcAft>
            </a:pPr>
            <a:r>
              <a:rPr lang="en-US" altLang="en-US" sz="2000" dirty="0" err="1">
                <a:latin typeface="Arial" panose="020B0604020202020204" pitchFamily="34" charset="0"/>
                <a:cs typeface="Arial" panose="020B0604020202020204" pitchFamily="34" charset="0"/>
              </a:rPr>
              <a:t>Exemple</a:t>
            </a:r>
            <a:r>
              <a:rPr lang="en-US" altLang="en-US" sz="2000" dirty="0">
                <a:latin typeface="Arial" panose="020B0604020202020204" pitchFamily="34" charset="0"/>
                <a:cs typeface="Arial" panose="020B0604020202020204" pitchFamily="34" charset="0"/>
              </a:rPr>
              <a:t> de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proteine</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fibrilare</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ca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proteine</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fibrilare</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identificam</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miozina</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din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muschi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fibrinogenul</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din plasma;</a:t>
            </a:r>
          </a:p>
        </p:txBody>
      </p:sp>
    </p:spTree>
    <p:extLst>
      <p:ext uri="{BB962C8B-B14F-4D97-AF65-F5344CB8AC3E}">
        <p14:creationId xmlns:p14="http://schemas.microsoft.com/office/powerpoint/2010/main" val="2255016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06401" y="1099713"/>
            <a:ext cx="9753599" cy="40626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heteroproteinele</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proteine</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complexe</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formate</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din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holoproteine</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si</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alte</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substante</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de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natura</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chimica</a:t>
            </a:r>
            <a:r>
              <a:rPr kumimoji="0" lang="en-US" altLang="en-US" sz="2400" b="1"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effectLst/>
                <a:latin typeface="Arial" panose="020B0604020202020204" pitchFamily="34" charset="0"/>
                <a:cs typeface="Arial" panose="020B0604020202020204" pitchFamily="34" charset="0"/>
              </a:rPr>
              <a:t>diferita</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ca:</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acid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fosforic</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fosfoproteine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glucide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glicoproteine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lipide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lipoproteine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pigmenti</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cromoproteine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si</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acizi</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nucleici</a:t>
            </a:r>
            <a:endParaRPr kumimoji="0" lang="en-US" altLang="en-US" sz="24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nucleoproteine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 se impart in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dezoxiribonucleoproteine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caror</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grupare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prostetica</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o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formeaza</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acidul</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dezoxiribonucleic</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si</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ribonucleoproteine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caror</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grupare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prostetica</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se </a:t>
            </a:r>
            <a:r>
              <a:rPr kumimoji="0" lang="en-US" altLang="en-US" sz="2400" b="0" i="0" u="none" strike="noStrike" cap="none" normalizeH="0" baseline="0" dirty="0" err="1">
                <a:ln>
                  <a:noFill/>
                </a:ln>
                <a:effectLst/>
                <a:latin typeface="Arial" panose="020B0604020202020204" pitchFamily="34" charset="0"/>
                <a:cs typeface="Arial" panose="020B0604020202020204" pitchFamily="34" charset="0"/>
              </a:rPr>
              <a:t>compune</a:t>
            </a:r>
            <a:r>
              <a:rPr kumimoji="0" lang="en-US" altLang="en-US" sz="2400" b="0" i="0" u="none" strike="noStrike" cap="none" normalizeH="0" baseline="0" dirty="0">
                <a:ln>
                  <a:noFill/>
                </a:ln>
                <a:effectLst/>
                <a:latin typeface="Arial" panose="020B0604020202020204" pitchFamily="34" charset="0"/>
                <a:cs typeface="Arial" panose="020B0604020202020204" pitchFamily="34" charset="0"/>
              </a:rPr>
              <a:t> din acid ribonucleic).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899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C981A8-CFB8-4E34-982F-E02C64DD1EB0}"/>
              </a:ext>
            </a:extLst>
          </p:cNvPr>
          <p:cNvSpPr/>
          <p:nvPr/>
        </p:nvSpPr>
        <p:spPr>
          <a:xfrm>
            <a:off x="849085" y="1305342"/>
            <a:ext cx="8763989" cy="4247317"/>
          </a:xfrm>
          <a:prstGeom prst="rect">
            <a:avLst/>
          </a:prstGeom>
        </p:spPr>
        <p:txBody>
          <a:bodyPr wrap="square">
            <a:spAutoFit/>
          </a:bodyPr>
          <a:lstStyle/>
          <a:p>
            <a:r>
              <a:rPr lang="en-US" dirty="0" err="1"/>
              <a:t>Virusul</a:t>
            </a:r>
            <a:r>
              <a:rPr lang="en-US" dirty="0"/>
              <a:t> </a:t>
            </a:r>
            <a:r>
              <a:rPr lang="en-US" dirty="0" err="1"/>
              <a:t>uman</a:t>
            </a:r>
            <a:r>
              <a:rPr lang="en-US" dirty="0"/>
              <a:t> </a:t>
            </a:r>
            <a:r>
              <a:rPr lang="en-US" dirty="0" err="1"/>
              <a:t>evoluează</a:t>
            </a:r>
            <a:r>
              <a:rPr lang="en-US" dirty="0"/>
              <a:t> rapid din </a:t>
            </a:r>
            <a:r>
              <a:rPr lang="en-US" dirty="0" err="1"/>
              <a:t>cauza</a:t>
            </a:r>
            <a:r>
              <a:rPr lang="en-US" dirty="0"/>
              <a:t> </a:t>
            </a:r>
            <a:r>
              <a:rPr lang="en-US" dirty="0" err="1"/>
              <a:t>condițiilor</a:t>
            </a:r>
            <a:r>
              <a:rPr lang="en-US" dirty="0"/>
              <a:t> </a:t>
            </a:r>
            <a:r>
              <a:rPr lang="en-US" dirty="0" err="1"/>
              <a:t>și</a:t>
            </a:r>
            <a:r>
              <a:rPr lang="en-US" dirty="0"/>
              <a:t> a </a:t>
            </a:r>
            <a:r>
              <a:rPr lang="en-US" dirty="0" err="1"/>
              <a:t>stresurilor</a:t>
            </a:r>
            <a:r>
              <a:rPr lang="en-US" dirty="0"/>
              <a:t> </a:t>
            </a:r>
            <a:r>
              <a:rPr lang="en-US" dirty="0" err="1"/>
              <a:t>diferite</a:t>
            </a:r>
            <a:r>
              <a:rPr lang="en-US" dirty="0"/>
              <a:t> </a:t>
            </a:r>
            <a:r>
              <a:rPr lang="en-US" dirty="0" err="1"/>
              <a:t>conferite</a:t>
            </a:r>
            <a:r>
              <a:rPr lang="en-US" dirty="0"/>
              <a:t> de </a:t>
            </a:r>
            <a:r>
              <a:rPr lang="en-US" dirty="0" err="1"/>
              <a:t>acesta</a:t>
            </a:r>
            <a:r>
              <a:rPr lang="en-US" dirty="0"/>
              <a:t> </a:t>
            </a:r>
            <a:r>
              <a:rPr lang="en-US" dirty="0" err="1"/>
              <a:t>atât</a:t>
            </a:r>
            <a:r>
              <a:rPr lang="en-US" dirty="0"/>
              <a:t> </a:t>
            </a:r>
            <a:r>
              <a:rPr lang="en-US" dirty="0" err="1"/>
              <a:t>gazda</a:t>
            </a:r>
            <a:r>
              <a:rPr lang="en-US" dirty="0"/>
              <a:t> </a:t>
            </a:r>
            <a:r>
              <a:rPr lang="en-US" dirty="0" err="1"/>
              <a:t>cât</a:t>
            </a:r>
            <a:r>
              <a:rPr lang="en-US" dirty="0"/>
              <a:t> </a:t>
            </a:r>
            <a:r>
              <a:rPr lang="en-US" dirty="0" err="1"/>
              <a:t>și</a:t>
            </a:r>
            <a:r>
              <a:rPr lang="en-US" dirty="0"/>
              <a:t> </a:t>
            </a:r>
            <a:r>
              <a:rPr lang="en-US" dirty="0" err="1"/>
              <a:t>mediul</a:t>
            </a:r>
            <a:r>
              <a:rPr lang="en-US" dirty="0"/>
              <a:t> . </a:t>
            </a:r>
          </a:p>
          <a:p>
            <a:endParaRPr lang="en-US" dirty="0"/>
          </a:p>
          <a:p>
            <a:r>
              <a:rPr lang="en-US" dirty="0" err="1"/>
              <a:t>În</a:t>
            </a:r>
            <a:r>
              <a:rPr lang="en-US" dirty="0"/>
              <a:t> </a:t>
            </a:r>
            <a:r>
              <a:rPr lang="en-US" dirty="0" err="1"/>
              <a:t>prezent</a:t>
            </a:r>
            <a:r>
              <a:rPr lang="en-US" dirty="0"/>
              <a:t>, nu </a:t>
            </a:r>
            <a:r>
              <a:rPr lang="en-US" dirty="0" err="1"/>
              <a:t>știm</a:t>
            </a:r>
            <a:r>
              <a:rPr lang="en-US" dirty="0"/>
              <a:t> </a:t>
            </a:r>
            <a:r>
              <a:rPr lang="en-US" dirty="0" err="1"/>
              <a:t>prea</a:t>
            </a:r>
            <a:r>
              <a:rPr lang="en-US" dirty="0"/>
              <a:t> </a:t>
            </a:r>
            <a:r>
              <a:rPr lang="en-US" dirty="0" err="1"/>
              <a:t>multe</a:t>
            </a:r>
            <a:r>
              <a:rPr lang="en-US" dirty="0"/>
              <a:t> </a:t>
            </a:r>
            <a:r>
              <a:rPr lang="en-US" dirty="0" err="1"/>
              <a:t>despre</a:t>
            </a:r>
            <a:r>
              <a:rPr lang="en-US" dirty="0"/>
              <a:t> </a:t>
            </a:r>
            <a:r>
              <a:rPr lang="en-US" dirty="0" err="1"/>
              <a:t>funcțiile</a:t>
            </a:r>
            <a:r>
              <a:rPr lang="en-US" dirty="0"/>
              <a:t> </a:t>
            </a:r>
            <a:r>
              <a:rPr lang="en-US" dirty="0" err="1"/>
              <a:t>și</a:t>
            </a:r>
            <a:r>
              <a:rPr lang="en-US" dirty="0"/>
              <a:t> </a:t>
            </a:r>
            <a:r>
              <a:rPr lang="en-US" dirty="0" err="1"/>
              <a:t>rolurile</a:t>
            </a:r>
            <a:r>
              <a:rPr lang="en-US" dirty="0"/>
              <a:t> </a:t>
            </a:r>
            <a:r>
              <a:rPr lang="en-US" dirty="0" err="1"/>
              <a:t>virobiotei</a:t>
            </a:r>
            <a:r>
              <a:rPr lang="en-US" dirty="0"/>
              <a:t> </a:t>
            </a:r>
            <a:r>
              <a:rPr lang="en-US" dirty="0" err="1"/>
              <a:t>intestinale</a:t>
            </a:r>
            <a:r>
              <a:rPr lang="en-US" dirty="0"/>
              <a:t> </a:t>
            </a:r>
            <a:r>
              <a:rPr lang="en-US" dirty="0" err="1"/>
              <a:t>în</a:t>
            </a:r>
            <a:r>
              <a:rPr lang="en-US" dirty="0"/>
              <a:t> </a:t>
            </a:r>
            <a:r>
              <a:rPr lang="en-US" dirty="0" err="1"/>
              <a:t>sănătatea</a:t>
            </a:r>
            <a:r>
              <a:rPr lang="en-US" dirty="0"/>
              <a:t> </a:t>
            </a:r>
            <a:r>
              <a:rPr lang="en-US" dirty="0" err="1"/>
              <a:t>și</a:t>
            </a:r>
            <a:r>
              <a:rPr lang="en-US" dirty="0"/>
              <a:t> </a:t>
            </a:r>
            <a:r>
              <a:rPr lang="en-US" dirty="0" err="1"/>
              <a:t>bolile</a:t>
            </a:r>
            <a:r>
              <a:rPr lang="en-US" dirty="0"/>
              <a:t> </a:t>
            </a:r>
            <a:r>
              <a:rPr lang="en-US" dirty="0" err="1"/>
              <a:t>umane,dar</a:t>
            </a:r>
            <a:r>
              <a:rPr lang="en-US" dirty="0"/>
              <a:t> </a:t>
            </a:r>
            <a:r>
              <a:rPr lang="en-US" dirty="0" err="1"/>
              <a:t>în</a:t>
            </a:r>
            <a:r>
              <a:rPr lang="en-US" dirty="0"/>
              <a:t> </a:t>
            </a:r>
            <a:r>
              <a:rPr lang="en-US" dirty="0" err="1"/>
              <a:t>continuare</a:t>
            </a:r>
            <a:r>
              <a:rPr lang="en-US" dirty="0"/>
              <a:t>  </a:t>
            </a:r>
            <a:r>
              <a:rPr lang="en-US" dirty="0" err="1"/>
              <a:t>explorările</a:t>
            </a:r>
            <a:r>
              <a:rPr lang="en-US" dirty="0"/>
              <a:t> </a:t>
            </a:r>
            <a:r>
              <a:rPr lang="en-US" dirty="0" err="1"/>
              <a:t>experimentale</a:t>
            </a:r>
            <a:r>
              <a:rPr lang="en-US" dirty="0"/>
              <a:t> ale </a:t>
            </a:r>
            <a:r>
              <a:rPr lang="en-US" dirty="0" err="1"/>
              <a:t>interacțiunilor</a:t>
            </a:r>
            <a:r>
              <a:rPr lang="en-US" dirty="0"/>
              <a:t> </a:t>
            </a:r>
            <a:r>
              <a:rPr lang="en-US" dirty="0" err="1"/>
              <a:t>dintre</a:t>
            </a:r>
            <a:r>
              <a:rPr lang="en-US" dirty="0"/>
              <a:t> </a:t>
            </a:r>
            <a:r>
              <a:rPr lang="en-US" dirty="0" err="1"/>
              <a:t>virobiota-gazdă</a:t>
            </a:r>
            <a:r>
              <a:rPr lang="en-US" dirty="0"/>
              <a:t> </a:t>
            </a:r>
            <a:r>
              <a:rPr lang="en-US" dirty="0" err="1"/>
              <a:t>și</a:t>
            </a:r>
            <a:r>
              <a:rPr lang="en-US" dirty="0"/>
              <a:t>  </a:t>
            </a:r>
            <a:r>
              <a:rPr lang="en-US" dirty="0" err="1"/>
              <a:t>alte</a:t>
            </a:r>
            <a:r>
              <a:rPr lang="en-US" dirty="0"/>
              <a:t> </a:t>
            </a:r>
            <a:r>
              <a:rPr lang="en-US" dirty="0" err="1"/>
              <a:t>virobiote</a:t>
            </a:r>
            <a:r>
              <a:rPr lang="en-US" dirty="0"/>
              <a:t> </a:t>
            </a:r>
            <a:r>
              <a:rPr lang="en-US" dirty="0" err="1"/>
              <a:t>componente</a:t>
            </a:r>
            <a:r>
              <a:rPr lang="en-US" dirty="0"/>
              <a:t>  ale </a:t>
            </a:r>
            <a:r>
              <a:rPr lang="en-US" dirty="0" err="1"/>
              <a:t>microbiotei</a:t>
            </a:r>
            <a:r>
              <a:rPr lang="en-US" dirty="0"/>
              <a:t> </a:t>
            </a:r>
            <a:r>
              <a:rPr lang="en-US" dirty="0" err="1"/>
              <a:t>intestinale</a:t>
            </a:r>
            <a:r>
              <a:rPr lang="en-US" dirty="0"/>
              <a:t> </a:t>
            </a:r>
            <a:r>
              <a:rPr lang="en-US" dirty="0" err="1"/>
              <a:t>dau</a:t>
            </a:r>
            <a:r>
              <a:rPr lang="en-US" dirty="0"/>
              <a:t> </a:t>
            </a:r>
            <a:r>
              <a:rPr lang="en-US" dirty="0" err="1"/>
              <a:t>rezultate</a:t>
            </a:r>
            <a:r>
              <a:rPr lang="en-US" dirty="0"/>
              <a:t> </a:t>
            </a:r>
            <a:r>
              <a:rPr lang="en-US" dirty="0" err="1"/>
              <a:t>pozitive</a:t>
            </a:r>
            <a:r>
              <a:rPr lang="en-US" dirty="0"/>
              <a:t>. </a:t>
            </a:r>
          </a:p>
          <a:p>
            <a:endParaRPr lang="en-US" dirty="0"/>
          </a:p>
          <a:p>
            <a:r>
              <a:rPr lang="en-US" dirty="0" err="1"/>
              <a:t>Astfel</a:t>
            </a:r>
            <a:r>
              <a:rPr lang="en-US" dirty="0"/>
              <a:t> de </a:t>
            </a:r>
            <a:r>
              <a:rPr lang="en-US" dirty="0" err="1"/>
              <a:t>studii</a:t>
            </a:r>
            <a:r>
              <a:rPr lang="en-US" dirty="0"/>
              <a:t> </a:t>
            </a:r>
            <a:r>
              <a:rPr lang="en-US" dirty="0" err="1"/>
              <a:t>arata</a:t>
            </a:r>
            <a:r>
              <a:rPr lang="en-US" dirty="0"/>
              <a:t> </a:t>
            </a:r>
            <a:r>
              <a:rPr lang="en-US" dirty="0" err="1"/>
              <a:t>relații</a:t>
            </a:r>
            <a:r>
              <a:rPr lang="en-US" dirty="0"/>
              <a:t> </a:t>
            </a:r>
            <a:r>
              <a:rPr lang="en-US" dirty="0" err="1"/>
              <a:t>complexe</a:t>
            </a:r>
            <a:r>
              <a:rPr lang="en-US" dirty="0"/>
              <a:t> </a:t>
            </a:r>
            <a:r>
              <a:rPr lang="en-US" dirty="0" err="1"/>
              <a:t>dintre</a:t>
            </a:r>
            <a:r>
              <a:rPr lang="en-US" dirty="0"/>
              <a:t> </a:t>
            </a:r>
            <a:r>
              <a:rPr lang="en-US" dirty="0" err="1"/>
              <a:t>fiziologia</a:t>
            </a:r>
            <a:r>
              <a:rPr lang="en-US" dirty="0"/>
              <a:t> </a:t>
            </a:r>
            <a:r>
              <a:rPr lang="en-US" dirty="0" err="1"/>
              <a:t>umană</a:t>
            </a:r>
            <a:r>
              <a:rPr lang="en-US" dirty="0"/>
              <a:t> </a:t>
            </a:r>
            <a:r>
              <a:rPr lang="en-US" dirty="0" err="1"/>
              <a:t>și</a:t>
            </a:r>
            <a:r>
              <a:rPr lang="en-US" dirty="0"/>
              <a:t> </a:t>
            </a:r>
            <a:r>
              <a:rPr lang="en-US" dirty="0" err="1"/>
              <a:t>comunitățile</a:t>
            </a:r>
            <a:r>
              <a:rPr lang="en-US" dirty="0"/>
              <a:t> </a:t>
            </a:r>
            <a:r>
              <a:rPr lang="en-US" dirty="0" err="1"/>
              <a:t>microbiene</a:t>
            </a:r>
            <a:r>
              <a:rPr lang="en-US" dirty="0"/>
              <a:t> </a:t>
            </a:r>
            <a:r>
              <a:rPr lang="en-US" dirty="0" err="1"/>
              <a:t>și</a:t>
            </a:r>
            <a:r>
              <a:rPr lang="en-US" dirty="0"/>
              <a:t>, </a:t>
            </a:r>
            <a:r>
              <a:rPr lang="en-US" dirty="0" err="1"/>
              <a:t>prin</a:t>
            </a:r>
            <a:r>
              <a:rPr lang="en-US" dirty="0"/>
              <a:t> </a:t>
            </a:r>
            <a:r>
              <a:rPr lang="en-US" dirty="0" err="1"/>
              <a:t>urmare</a:t>
            </a:r>
            <a:r>
              <a:rPr lang="en-US" dirty="0"/>
              <a:t>, pun </a:t>
            </a:r>
            <a:r>
              <a:rPr lang="en-US" dirty="0" err="1"/>
              <a:t>bazele</a:t>
            </a:r>
            <a:r>
              <a:rPr lang="en-US" dirty="0"/>
              <a:t> </a:t>
            </a:r>
            <a:r>
              <a:rPr lang="en-US" dirty="0" err="1"/>
              <a:t>pentru</a:t>
            </a:r>
            <a:r>
              <a:rPr lang="en-US" dirty="0"/>
              <a:t> </a:t>
            </a:r>
            <a:r>
              <a:rPr lang="en-US" dirty="0" err="1"/>
              <a:t>elaborarea</a:t>
            </a:r>
            <a:r>
              <a:rPr lang="en-US" dirty="0"/>
              <a:t> de </a:t>
            </a:r>
            <a:r>
              <a:rPr lang="en-US" dirty="0" err="1"/>
              <a:t>noi</a:t>
            </a:r>
            <a:r>
              <a:rPr lang="en-US" dirty="0"/>
              <a:t> </a:t>
            </a:r>
            <a:r>
              <a:rPr lang="en-US" dirty="0" err="1"/>
              <a:t>strategii</a:t>
            </a:r>
            <a:endParaRPr lang="en-US" dirty="0"/>
          </a:p>
          <a:p>
            <a:r>
              <a:rPr lang="en-US" dirty="0" err="1"/>
              <a:t>îmbunătățirea</a:t>
            </a:r>
            <a:r>
              <a:rPr lang="en-US" dirty="0"/>
              <a:t> </a:t>
            </a:r>
            <a:r>
              <a:rPr lang="en-US" dirty="0" err="1"/>
              <a:t>sănătății</a:t>
            </a:r>
            <a:r>
              <a:rPr lang="en-US" dirty="0"/>
              <a:t> </a:t>
            </a:r>
            <a:r>
              <a:rPr lang="en-US" dirty="0" err="1"/>
              <a:t>umane</a:t>
            </a:r>
            <a:r>
              <a:rPr lang="en-US" dirty="0"/>
              <a:t>.</a:t>
            </a:r>
          </a:p>
          <a:p>
            <a:endParaRPr lang="en-US" dirty="0"/>
          </a:p>
          <a:p>
            <a:endParaRPr lang="en-US" dirty="0"/>
          </a:p>
          <a:p>
            <a:r>
              <a:rPr lang="en-US" dirty="0"/>
              <a:t>Published: 19 January 2018</a:t>
            </a:r>
          </a:p>
          <a:p>
            <a:endParaRPr lang="en-US" dirty="0"/>
          </a:p>
        </p:txBody>
      </p:sp>
    </p:spTree>
    <p:extLst>
      <p:ext uri="{BB962C8B-B14F-4D97-AF65-F5344CB8AC3E}">
        <p14:creationId xmlns:p14="http://schemas.microsoft.com/office/powerpoint/2010/main" val="370400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287867" y="76201"/>
            <a:ext cx="11336866" cy="4524315"/>
          </a:xfrm>
          <a:prstGeom prst="rect">
            <a:avLst/>
          </a:prstGeom>
        </p:spPr>
        <p:txBody>
          <a:bodyPr wrap="square">
            <a:spAutoFit/>
          </a:bodyPr>
          <a:lstStyle/>
          <a:p>
            <a:r>
              <a:rPr lang="en-US" sz="2400" dirty="0">
                <a:solidFill>
                  <a:srgbClr val="000000"/>
                </a:solidFill>
                <a:latin typeface="Arial" panose="020B0604020202020204" pitchFamily="34" charset="0"/>
                <a:cs typeface="Arial" panose="020B0604020202020204" pitchFamily="34" charset="0"/>
              </a:rPr>
              <a:t>Multiple sclerosis:</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Microbiota </a:t>
            </a:r>
            <a:r>
              <a:rPr lang="en-US" sz="2400" dirty="0" err="1">
                <a:solidFill>
                  <a:srgbClr val="000000"/>
                </a:solidFill>
                <a:latin typeface="Arial" panose="020B0604020202020204" pitchFamily="34" charset="0"/>
                <a:cs typeface="Arial" panose="020B0604020202020204" pitchFamily="34" charset="0"/>
              </a:rPr>
              <a:t>intestinala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joaca</a:t>
            </a:r>
            <a:r>
              <a:rPr lang="en-US" sz="2400" dirty="0">
                <a:solidFill>
                  <a:srgbClr val="000000"/>
                </a:solidFill>
                <a:latin typeface="Arial" panose="020B0604020202020204" pitchFamily="34" charset="0"/>
                <a:cs typeface="Arial" panose="020B0604020202020204" pitchFamily="34" charset="0"/>
              </a:rPr>
              <a:t> un </a:t>
            </a:r>
            <a:r>
              <a:rPr lang="en-US" sz="2400" dirty="0" err="1">
                <a:solidFill>
                  <a:srgbClr val="000000"/>
                </a:solidFill>
                <a:latin typeface="Arial" panose="020B0604020202020204" pitchFamily="34" charset="0"/>
                <a:cs typeface="Arial" panose="020B0604020202020204" pitchFamily="34" charset="0"/>
              </a:rPr>
              <a:t>rol</a:t>
            </a:r>
            <a:r>
              <a:rPr lang="en-US" sz="2400" dirty="0">
                <a:solidFill>
                  <a:srgbClr val="000000"/>
                </a:solidFill>
                <a:latin typeface="Arial" panose="020B0604020202020204" pitchFamily="34" charset="0"/>
                <a:cs typeface="Arial" panose="020B0604020202020204" pitchFamily="34" charset="0"/>
              </a:rPr>
              <a:t> important in </a:t>
            </a:r>
            <a:r>
              <a:rPr lang="en-US" sz="2400" dirty="0" err="1">
                <a:solidFill>
                  <a:srgbClr val="000000"/>
                </a:solidFill>
                <a:latin typeface="Arial" panose="020B0604020202020204" pitchFamily="34" charset="0"/>
                <a:cs typeface="Arial" panose="020B0604020202020204" pitchFamily="34" charset="0"/>
              </a:rPr>
              <a:t>patogeneza</a:t>
            </a:r>
            <a:r>
              <a:rPr lang="en-US" sz="2400" dirty="0">
                <a:solidFill>
                  <a:srgbClr val="000000"/>
                </a:solidFill>
                <a:latin typeface="Arial" panose="020B0604020202020204" pitchFamily="34" charset="0"/>
                <a:cs typeface="Arial" panose="020B0604020202020204" pitchFamily="34" charset="0"/>
              </a:rPr>
              <a:t> SM. </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Analiza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detaliata</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microbiomului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materiilor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fecale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apartinand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pac</a:t>
            </a:r>
            <a:r>
              <a:rPr lang="en-US" sz="2400" dirty="0">
                <a:latin typeface="Arial" panose="020B0604020202020204" pitchFamily="34" charset="0"/>
                <a:cs typeface="Arial" panose="020B0604020202020204" pitchFamily="34" charset="0"/>
              </a:rPr>
              <a:t> cu SM a </a:t>
            </a:r>
            <a:r>
              <a:rPr lang="en-US" sz="2400" dirty="0" err="1">
                <a:latin typeface="Arial" panose="020B0604020202020204" pitchFamily="34" charset="0"/>
                <a:cs typeface="Arial" panose="020B0604020202020204" pitchFamily="34" charset="0"/>
              </a:rPr>
              <a:t>aratat</a:t>
            </a:r>
            <a:r>
              <a:rPr lang="en-US" sz="2400" dirty="0">
                <a:latin typeface="Arial" panose="020B0604020202020204" pitchFamily="34" charset="0"/>
                <a:cs typeface="Arial" panose="020B0604020202020204" pitchFamily="34" charset="0"/>
              </a:rPr>
              <a:t> o </a:t>
            </a:r>
            <a:r>
              <a:rPr lang="en-US" sz="2400" dirty="0" err="1">
                <a:latin typeface="Arial" panose="020B0604020202020204" pitchFamily="34" charset="0"/>
                <a:cs typeface="Arial" panose="020B0604020202020204" pitchFamily="34" charset="0"/>
              </a:rPr>
              <a:t>populatie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bacteriana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distincta</a:t>
            </a:r>
            <a:r>
              <a:rPr lang="en-US" sz="2400" dirty="0">
                <a:latin typeface="Arial" panose="020B0604020202020204" pitchFamily="34" charset="0"/>
                <a:cs typeface="Arial" panose="020B0604020202020204" pitchFamily="34" charset="0"/>
              </a:rPr>
              <a:t> fata de </a:t>
            </a:r>
            <a:r>
              <a:rPr lang="en-US" sz="2400" dirty="0" err="1">
                <a:latin typeface="Arial" panose="020B0604020202020204" pitchFamily="34" charset="0"/>
                <a:cs typeface="Arial" panose="020B0604020202020204" pitchFamily="34" charset="0"/>
              </a:rPr>
              <a:t>cele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apartinand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grupului</a:t>
            </a:r>
            <a:r>
              <a:rPr lang="en-US" sz="2400" dirty="0">
                <a:latin typeface="Arial" panose="020B0604020202020204" pitchFamily="34" charset="0"/>
                <a:cs typeface="Arial" panose="020B0604020202020204" pitchFamily="34" charset="0"/>
              </a:rPr>
              <a:t> de control </a:t>
            </a:r>
            <a:r>
              <a:rPr lang="en-US" sz="2400" dirty="0" err="1">
                <a:latin typeface="Arial" panose="020B0604020202020204" pitchFamily="34" charset="0"/>
                <a:cs typeface="Arial" panose="020B0604020202020204" pitchFamily="34" charset="0"/>
              </a:rPr>
              <a:t>sanatos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S-au </a:t>
            </a:r>
            <a:r>
              <a:rPr lang="en-US" sz="2400" dirty="0" err="1">
                <a:latin typeface="Arial" panose="020B0604020202020204" pitchFamily="34" charset="0"/>
                <a:cs typeface="Arial" panose="020B0604020202020204" pitchFamily="34" charset="0"/>
              </a:rPr>
              <a:t>inregistrat</a:t>
            </a:r>
            <a:r>
              <a:rPr lang="en-US" sz="2400" dirty="0">
                <a:latin typeface="Arial" panose="020B0604020202020204" pitchFamily="34" charset="0"/>
                <a:cs typeface="Arial" panose="020B0604020202020204" pitchFamily="34" charset="0"/>
              </a:rPr>
              <a:t> o </a:t>
            </a:r>
            <a:r>
              <a:rPr lang="en-US" sz="2400" dirty="0" err="1">
                <a:latin typeface="Arial" panose="020B0604020202020204" pitchFamily="34" charset="0"/>
                <a:cs typeface="Arial" panose="020B0604020202020204" pitchFamily="34" charset="0"/>
              </a:rPr>
              <a:t>abundenta</a:t>
            </a:r>
            <a:r>
              <a:rPr lang="en-US" sz="2400" dirty="0">
                <a:latin typeface="Arial" panose="020B0604020202020204" pitchFamily="34" charset="0"/>
                <a:cs typeface="Arial" panose="020B0604020202020204" pitchFamily="34" charset="0"/>
              </a:rPr>
              <a:t> de  </a:t>
            </a:r>
            <a:r>
              <a:rPr lang="en-US" sz="2400" i="1" dirty="0">
                <a:latin typeface="Arial" panose="020B0604020202020204" pitchFamily="34" charset="0"/>
                <a:cs typeface="Arial" panose="020B0604020202020204" pitchFamily="34" charset="0"/>
              </a:rPr>
              <a:t>Pseudomonas, </a:t>
            </a:r>
            <a:r>
              <a:rPr lang="en-US" sz="2400" i="1" dirty="0" err="1">
                <a:latin typeface="Arial" panose="020B0604020202020204" pitchFamily="34" charset="0"/>
                <a:cs typeface="Arial" panose="020B0604020202020204" pitchFamily="34" charset="0"/>
              </a:rPr>
              <a:t>Mycoplana</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Haemophilus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Blautia</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Dorea</a:t>
            </a:r>
            <a:r>
              <a:rPr lang="en-US" sz="2400" dirty="0">
                <a:latin typeface="Arial" panose="020B0604020202020204" pitchFamily="34" charset="0"/>
                <a:cs typeface="Arial" panose="020B0604020202020204" pitchFamily="34" charset="0"/>
              </a:rPr>
              <a:t> genera la </a:t>
            </a:r>
            <a:r>
              <a:rPr lang="en-US" sz="2400" dirty="0" err="1">
                <a:latin typeface="Arial" panose="020B0604020202020204" pitchFamily="34" charset="0"/>
                <a:cs typeface="Arial" panose="020B0604020202020204" pitchFamily="34" charset="0"/>
              </a:rPr>
              <a:t>pac</a:t>
            </a:r>
            <a:r>
              <a:rPr lang="en-US" sz="2400" dirty="0">
                <a:latin typeface="Arial" panose="020B0604020202020204" pitchFamily="34" charset="0"/>
                <a:cs typeface="Arial" panose="020B0604020202020204" pitchFamily="34" charset="0"/>
              </a:rPr>
              <a:t> cu SM, in </a:t>
            </a:r>
            <a:r>
              <a:rPr lang="en-US" sz="2400" dirty="0" err="1">
                <a:latin typeface="Arial" panose="020B0604020202020204" pitchFamily="34" charset="0"/>
                <a:cs typeface="Arial" panose="020B0604020202020204" pitchFamily="34" charset="0"/>
              </a:rPr>
              <a:t>timp</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ce</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cel</a:t>
            </a:r>
            <a:r>
              <a:rPr lang="en-US" sz="2400" dirty="0">
                <a:latin typeface="Arial" panose="020B0604020202020204" pitchFamily="34" charset="0"/>
                <a:cs typeface="Arial" panose="020B0604020202020204" pitchFamily="34" charset="0"/>
              </a:rPr>
              <a:t> al </a:t>
            </a:r>
            <a:r>
              <a:rPr lang="en-US" sz="2400" dirty="0" err="1">
                <a:latin typeface="Arial" panose="020B0604020202020204" pitchFamily="34" charset="0"/>
                <a:cs typeface="Arial" panose="020B0604020202020204" pitchFamily="34" charset="0"/>
              </a:rPr>
              <a:t>grupului</a:t>
            </a:r>
            <a:r>
              <a:rPr lang="en-US" sz="2400" dirty="0">
                <a:latin typeface="Arial" panose="020B0604020202020204" pitchFamily="34" charset="0"/>
                <a:cs typeface="Arial" panose="020B0604020202020204" pitchFamily="34" charset="0"/>
              </a:rPr>
              <a:t> de control </a:t>
            </a:r>
            <a:r>
              <a:rPr lang="en-US" sz="2400" dirty="0" err="1">
                <a:latin typeface="Arial" panose="020B0604020202020204" pitchFamily="34" charset="0"/>
                <a:cs typeface="Arial" panose="020B0604020202020204" pitchFamily="34" charset="0"/>
              </a:rPr>
              <a:t>predomina</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Parabacteroides, </a:t>
            </a:r>
            <a:r>
              <a:rPr lang="en-US" sz="2400" i="1" dirty="0" err="1">
                <a:latin typeface="Arial" panose="020B0604020202020204" pitchFamily="34" charset="0"/>
                <a:cs typeface="Arial" panose="020B0604020202020204" pitchFamily="34" charset="0"/>
              </a:rPr>
              <a:t>Adlercreutzia</a:t>
            </a:r>
            <a:r>
              <a:rPr lang="en-US" sz="2400" i="1"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Prevotella</a:t>
            </a:r>
            <a:r>
              <a:rPr lang="en-US" sz="2400" i="1" dirty="0">
                <a:latin typeface="Arial" panose="020B0604020202020204" pitchFamily="34" charset="0"/>
                <a:cs typeface="Arial" panose="020B0604020202020204" pitchFamily="34" charset="0"/>
              </a:rPr>
              <a:t> genera.</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Asta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demonstreaza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disbioze</a:t>
            </a:r>
            <a:r>
              <a:rPr lang="en-US" sz="2400" dirty="0">
                <a:latin typeface="Arial" panose="020B0604020202020204" pitchFamily="34" charset="0"/>
                <a:cs typeface="Arial" panose="020B0604020202020204" pitchFamily="34" charset="0"/>
              </a:rPr>
              <a:t> gastro </a:t>
            </a:r>
            <a:r>
              <a:rPr lang="en-US" sz="2400" dirty="0" err="1">
                <a:latin typeface="Arial" panose="020B0604020202020204" pitchFamily="34" charset="0"/>
                <a:cs typeface="Arial" panose="020B0604020202020204" pitchFamily="34" charset="0"/>
              </a:rPr>
              <a:t>intestinale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pacientii</a:t>
            </a:r>
            <a:r>
              <a:rPr lang="en-US" sz="2400" dirty="0">
                <a:latin typeface="Arial" panose="020B0604020202020204" pitchFamily="34" charset="0"/>
                <a:cs typeface="Arial" panose="020B0604020202020204" pitchFamily="34" charset="0"/>
              </a:rPr>
              <a:t> cu SM.</a:t>
            </a:r>
          </a:p>
        </p:txBody>
      </p:sp>
    </p:spTree>
    <p:extLst>
      <p:ext uri="{BB962C8B-B14F-4D97-AF65-F5344CB8AC3E}">
        <p14:creationId xmlns:p14="http://schemas.microsoft.com/office/powerpoint/2010/main" val="1796653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external file that holds a picture, illustration, etc.&#10;Object name is srep28484-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48" y="631498"/>
            <a:ext cx="8040425" cy="565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64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84199" y="575034"/>
            <a:ext cx="9719297" cy="4524315"/>
          </a:xfrm>
          <a:prstGeom prst="rect">
            <a:avLst/>
          </a:prstGeom>
        </p:spPr>
        <p:txBody>
          <a:bodyPr wrap="square">
            <a:spAutoFit/>
          </a:bodyPr>
          <a:lstStyle/>
          <a:p>
            <a:r>
              <a:rPr lang="en-US" sz="2400" dirty="0" err="1">
                <a:solidFill>
                  <a:srgbClr val="222222"/>
                </a:solidFill>
                <a:latin typeface="Arial" panose="020B0604020202020204" pitchFamily="34" charset="0"/>
                <a:cs typeface="Arial" panose="020B0604020202020204" pitchFamily="34" charset="0"/>
              </a:rPr>
              <a:t>Tiroidita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autoimuna</a:t>
            </a:r>
            <a:endParaRPr lang="en-US" sz="2400" dirty="0">
              <a:solidFill>
                <a:srgbClr val="222222"/>
              </a:solidFill>
              <a:latin typeface="Arial" panose="020B0604020202020204" pitchFamily="34" charset="0"/>
              <a:cs typeface="Arial" panose="020B0604020202020204" pitchFamily="34" charset="0"/>
            </a:endParaRPr>
          </a:p>
          <a:p>
            <a:endParaRPr lang="en-US" sz="2400" dirty="0">
              <a:solidFill>
                <a:srgbClr val="222222"/>
              </a:solidFill>
              <a:latin typeface="Arial" panose="020B0604020202020204" pitchFamily="34" charset="0"/>
              <a:cs typeface="Arial" panose="020B0604020202020204" pitchFamily="34" charset="0"/>
            </a:endParaRPr>
          </a:p>
          <a:p>
            <a:r>
              <a:rPr lang="en-US" sz="2400" dirty="0" err="1">
                <a:solidFill>
                  <a:srgbClr val="222222"/>
                </a:solidFill>
                <a:latin typeface="Arial" panose="020B0604020202020204" pitchFamily="34" charset="0"/>
                <a:cs typeface="Arial" panose="020B0604020202020204" pitchFamily="34" charset="0"/>
              </a:rPr>
              <a:t>Disbioza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intestinala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poate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afecta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functia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tiroidiana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si</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declansa</a:t>
            </a:r>
            <a:r>
              <a:rPr lang="en-US" sz="2400" dirty="0">
                <a:solidFill>
                  <a:srgbClr val="222222"/>
                </a:solidFill>
                <a:latin typeface="Arial" panose="020B0604020202020204" pitchFamily="34" charset="0"/>
                <a:cs typeface="Arial" panose="020B0604020202020204" pitchFamily="34" charset="0"/>
              </a:rPr>
              <a:t> TA</a:t>
            </a:r>
          </a:p>
          <a:p>
            <a:endParaRPr lang="en-US" sz="2400" dirty="0">
              <a:solidFill>
                <a:srgbClr val="222222"/>
              </a:solidFill>
              <a:latin typeface="Arial" panose="020B0604020202020204" pitchFamily="34" charset="0"/>
              <a:cs typeface="Arial" panose="020B0604020202020204" pitchFamily="34" charset="0"/>
            </a:endParaRPr>
          </a:p>
          <a:p>
            <a:r>
              <a:rPr lang="en-US" sz="2400" dirty="0">
                <a:solidFill>
                  <a:srgbClr val="222222"/>
                </a:solidFill>
                <a:latin typeface="Arial" panose="020B0604020202020204" pitchFamily="34" charset="0"/>
                <a:cs typeface="Arial" panose="020B0604020202020204" pitchFamily="34" charset="0"/>
              </a:rPr>
              <a:t>1) </a:t>
            </a:r>
            <a:r>
              <a:rPr lang="en-US" sz="2400" dirty="0" err="1">
                <a:solidFill>
                  <a:srgbClr val="222222"/>
                </a:solidFill>
                <a:latin typeface="Arial" panose="020B0604020202020204" pitchFamily="34" charset="0"/>
                <a:cs typeface="Arial" panose="020B0604020202020204" pitchFamily="34" charset="0"/>
              </a:rPr>
              <a:t>Principalul</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hormon</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produs</a:t>
            </a:r>
            <a:r>
              <a:rPr lang="en-US" sz="2400" dirty="0">
                <a:solidFill>
                  <a:srgbClr val="222222"/>
                </a:solidFill>
                <a:latin typeface="Arial" panose="020B0604020202020204" pitchFamily="34" charset="0"/>
                <a:cs typeface="Arial" panose="020B0604020202020204" pitchFamily="34" charset="0"/>
              </a:rPr>
              <a:t> de </a:t>
            </a:r>
            <a:r>
              <a:rPr lang="en-US" sz="2400" dirty="0" err="1">
                <a:solidFill>
                  <a:srgbClr val="222222"/>
                </a:solidFill>
                <a:latin typeface="Arial" panose="020B0604020202020204" pitchFamily="34" charset="0"/>
                <a:cs typeface="Arial" panose="020B0604020202020204" pitchFamily="34" charset="0"/>
              </a:rPr>
              <a:t>tiroida</a:t>
            </a:r>
            <a:r>
              <a:rPr lang="en-US" sz="2400" dirty="0">
                <a:solidFill>
                  <a:srgbClr val="222222"/>
                </a:solidFill>
                <a:latin typeface="Arial" panose="020B0604020202020204" pitchFamily="34" charset="0"/>
                <a:cs typeface="Arial" panose="020B0604020202020204" pitchFamily="34" charset="0"/>
              </a:rPr>
              <a:t>, T4, </a:t>
            </a:r>
            <a:r>
              <a:rPr lang="en-US" sz="2400" dirty="0" err="1">
                <a:solidFill>
                  <a:srgbClr val="222222"/>
                </a:solidFill>
                <a:latin typeface="Arial" panose="020B0604020202020204" pitchFamily="34" charset="0"/>
                <a:cs typeface="Arial" panose="020B0604020202020204" pitchFamily="34" charset="0"/>
              </a:rPr>
              <a:t>este</a:t>
            </a:r>
            <a:r>
              <a:rPr lang="en-US" sz="2400" dirty="0">
                <a:solidFill>
                  <a:srgbClr val="222222"/>
                </a:solidFill>
                <a:latin typeface="Arial" panose="020B0604020202020204" pitchFamily="34" charset="0"/>
                <a:cs typeface="Arial" panose="020B0604020202020204" pitchFamily="34" charset="0"/>
              </a:rPr>
              <a:t> de </a:t>
            </a:r>
            <a:r>
              <a:rPr lang="en-US" sz="2400" dirty="0" err="1">
                <a:solidFill>
                  <a:srgbClr val="222222"/>
                </a:solidFill>
                <a:latin typeface="Arial" panose="020B0604020202020204" pitchFamily="34" charset="0"/>
                <a:cs typeface="Arial" panose="020B0604020202020204" pitchFamily="34" charset="0"/>
              </a:rPr>
              <a:t>fapt</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inactiv</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si</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trebuie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convertit</a:t>
            </a:r>
            <a:r>
              <a:rPr lang="en-US" sz="2400" dirty="0">
                <a:solidFill>
                  <a:srgbClr val="222222"/>
                </a:solidFill>
                <a:latin typeface="Arial" panose="020B0604020202020204" pitchFamily="34" charset="0"/>
                <a:cs typeface="Arial" panose="020B0604020202020204" pitchFamily="34" charset="0"/>
              </a:rPr>
              <a:t> in T3 </a:t>
            </a:r>
            <a:r>
              <a:rPr lang="en-US" sz="2400" dirty="0" err="1">
                <a:solidFill>
                  <a:srgbClr val="222222"/>
                </a:solidFill>
                <a:latin typeface="Arial" panose="020B0604020202020204" pitchFamily="34" charset="0"/>
                <a:cs typeface="Arial" panose="020B0604020202020204" pitchFamily="34" charset="0"/>
              </a:rPr>
              <a:t>pentru</a:t>
            </a:r>
            <a:r>
              <a:rPr lang="en-US" sz="2400" dirty="0">
                <a:solidFill>
                  <a:srgbClr val="222222"/>
                </a:solidFill>
                <a:latin typeface="Arial" panose="020B0604020202020204" pitchFamily="34" charset="0"/>
                <a:cs typeface="Arial" panose="020B0604020202020204" pitchFamily="34" charset="0"/>
              </a:rPr>
              <a:t> a </a:t>
            </a:r>
            <a:r>
              <a:rPr lang="en-US" sz="2400" dirty="0" err="1">
                <a:solidFill>
                  <a:srgbClr val="222222"/>
                </a:solidFill>
                <a:latin typeface="Arial" panose="020B0604020202020204" pitchFamily="34" charset="0"/>
                <a:cs typeface="Arial" panose="020B0604020202020204" pitchFamily="34" charset="0"/>
              </a:rPr>
              <a:t>putea</a:t>
            </a:r>
            <a:r>
              <a:rPr lang="en-US" sz="2400" dirty="0">
                <a:solidFill>
                  <a:srgbClr val="222222"/>
                </a:solidFill>
                <a:latin typeface="Arial" panose="020B0604020202020204" pitchFamily="34" charset="0"/>
                <a:cs typeface="Arial" panose="020B0604020202020204" pitchFamily="34" charset="0"/>
              </a:rPr>
              <a:t> fi </a:t>
            </a:r>
            <a:r>
              <a:rPr lang="en-US" sz="2400" dirty="0" err="1">
                <a:solidFill>
                  <a:srgbClr val="222222"/>
                </a:solidFill>
                <a:latin typeface="Arial" panose="020B0604020202020204" pitchFamily="34" charset="0"/>
                <a:cs typeface="Arial" panose="020B0604020202020204" pitchFamily="34" charset="0"/>
              </a:rPr>
              <a:t>utilizat</a:t>
            </a:r>
            <a:r>
              <a:rPr lang="en-US" sz="2400" dirty="0">
                <a:solidFill>
                  <a:srgbClr val="222222"/>
                </a:solidFill>
                <a:latin typeface="Arial" panose="020B0604020202020204" pitchFamily="34" charset="0"/>
                <a:cs typeface="Arial" panose="020B0604020202020204" pitchFamily="34" charset="0"/>
              </a:rPr>
              <a:t> de </a:t>
            </a:r>
            <a:r>
              <a:rPr lang="en-US" sz="2400" dirty="0" err="1">
                <a:solidFill>
                  <a:srgbClr val="222222"/>
                </a:solidFill>
                <a:latin typeface="Arial" panose="020B0604020202020204" pitchFamily="34" charset="0"/>
                <a:cs typeface="Arial" panose="020B0604020202020204" pitchFamily="34" charset="0"/>
              </a:rPr>
              <a:t>celule</a:t>
            </a:r>
            <a:r>
              <a:rPr lang="en-US" sz="2400" dirty="0">
                <a:solidFill>
                  <a:srgbClr val="222222"/>
                </a:solidFill>
                <a:latin typeface="Arial" panose="020B0604020202020204" pitchFamily="34" charset="0"/>
                <a:cs typeface="Arial" panose="020B0604020202020204" pitchFamily="34" charset="0"/>
              </a:rPr>
              <a:t>.</a:t>
            </a:r>
          </a:p>
          <a:p>
            <a:r>
              <a:rPr lang="en-US" sz="2400" dirty="0">
                <a:solidFill>
                  <a:srgbClr val="222222"/>
                </a:solidFill>
                <a:latin typeface="Arial" panose="020B0604020202020204" pitchFamily="34" charset="0"/>
                <a:cs typeface="Arial" panose="020B0604020202020204" pitchFamily="34" charset="0"/>
              </a:rPr>
              <a:t>20%  din T3 </a:t>
            </a:r>
            <a:r>
              <a:rPr lang="en-US" sz="2400" dirty="0" err="1">
                <a:solidFill>
                  <a:srgbClr val="222222"/>
                </a:solidFill>
                <a:latin typeface="Arial" panose="020B0604020202020204" pitchFamily="34" charset="0"/>
                <a:cs typeface="Arial" panose="020B0604020202020204" pitchFamily="34" charset="0"/>
              </a:rPr>
              <a:t>este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convertit</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sau</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activat</a:t>
            </a:r>
            <a:r>
              <a:rPr lang="en-US" sz="2400" dirty="0">
                <a:solidFill>
                  <a:srgbClr val="222222"/>
                </a:solidFill>
                <a:latin typeface="Arial" panose="020B0604020202020204" pitchFamily="34" charset="0"/>
                <a:cs typeface="Arial" panose="020B0604020202020204" pitchFamily="34" charset="0"/>
              </a:rPr>
              <a:t> in intestine de </a:t>
            </a:r>
            <a:r>
              <a:rPr lang="en-US" sz="2400" dirty="0" err="1">
                <a:solidFill>
                  <a:srgbClr val="222222"/>
                </a:solidFill>
                <a:latin typeface="Arial" panose="020B0604020202020204" pitchFamily="34" charset="0"/>
                <a:cs typeface="Arial" panose="020B0604020202020204" pitchFamily="34" charset="0"/>
              </a:rPr>
              <a:t>catre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bacteriile</a:t>
            </a:r>
            <a:r>
              <a:rPr lang="en-US" sz="2400" dirty="0">
                <a:solidFill>
                  <a:srgbClr val="222222"/>
                </a:solidFill>
                <a:latin typeface="Arial" panose="020B0604020202020204" pitchFamily="34" charset="0"/>
                <a:cs typeface="Arial" panose="020B0604020202020204" pitchFamily="34" charset="0"/>
              </a:rPr>
              <a:t> din </a:t>
            </a:r>
            <a:r>
              <a:rPr lang="en-US" sz="2400" dirty="0" err="1">
                <a:solidFill>
                  <a:srgbClr val="222222"/>
                </a:solidFill>
                <a:latin typeface="Arial" panose="020B0604020202020204" pitchFamily="34" charset="0"/>
                <a:cs typeface="Arial" panose="020B0604020202020204" pitchFamily="34" charset="0"/>
              </a:rPr>
              <a:t>gastru</a:t>
            </a:r>
            <a:r>
              <a:rPr lang="en-US" sz="2400" dirty="0">
                <a:solidFill>
                  <a:srgbClr val="222222"/>
                </a:solidFill>
                <a:latin typeface="Arial" panose="020B0604020202020204" pitchFamily="34" charset="0"/>
                <a:cs typeface="Arial" panose="020B0604020202020204" pitchFamily="34" charset="0"/>
              </a:rPr>
              <a:t>.</a:t>
            </a:r>
          </a:p>
          <a:p>
            <a:endParaRPr lang="en-US" sz="2400" dirty="0">
              <a:solidFill>
                <a:srgbClr val="222222"/>
              </a:solidFill>
              <a:latin typeface="Arial" panose="020B0604020202020204" pitchFamily="34" charset="0"/>
              <a:cs typeface="Arial" panose="020B0604020202020204" pitchFamily="34" charset="0"/>
            </a:endParaRPr>
          </a:p>
          <a:p>
            <a:r>
              <a:rPr lang="en-US" sz="2400" dirty="0" err="1">
                <a:solidFill>
                  <a:srgbClr val="222222"/>
                </a:solidFill>
                <a:latin typeface="Arial" panose="020B0604020202020204" pitchFamily="34" charset="0"/>
                <a:cs typeface="Arial" panose="020B0604020202020204" pitchFamily="34" charset="0"/>
              </a:rPr>
              <a:t>Daca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echilibrul</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bacterian</a:t>
            </a:r>
            <a:r>
              <a:rPr lang="en-US" sz="2400" dirty="0">
                <a:solidFill>
                  <a:srgbClr val="222222"/>
                </a:solidFill>
                <a:latin typeface="Arial" panose="020B0604020202020204" pitchFamily="34" charset="0"/>
                <a:cs typeface="Arial" panose="020B0604020202020204" pitchFamily="34" charset="0"/>
              </a:rPr>
              <a:t> gastric/flora </a:t>
            </a:r>
            <a:r>
              <a:rPr lang="en-US" sz="2400" dirty="0" err="1">
                <a:solidFill>
                  <a:srgbClr val="222222"/>
                </a:solidFill>
                <a:latin typeface="Arial" panose="020B0604020202020204" pitchFamily="34" charset="0"/>
                <a:cs typeface="Arial" panose="020B0604020202020204" pitchFamily="34" charset="0"/>
              </a:rPr>
              <a:t>gastrica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este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perturbat</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va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avea</a:t>
            </a:r>
            <a:r>
              <a:rPr lang="en-US" sz="2400" dirty="0">
                <a:solidFill>
                  <a:srgbClr val="222222"/>
                </a:solidFill>
                <a:latin typeface="Arial" panose="020B0604020202020204" pitchFamily="34" charset="0"/>
                <a:cs typeface="Arial" panose="020B0604020202020204" pitchFamily="34" charset="0"/>
              </a:rPr>
              <a:t> impact </a:t>
            </a:r>
            <a:r>
              <a:rPr lang="en-US" sz="2400" dirty="0" err="1">
                <a:solidFill>
                  <a:srgbClr val="222222"/>
                </a:solidFill>
                <a:latin typeface="Arial" panose="020B0604020202020204" pitchFamily="34" charset="0"/>
                <a:cs typeface="Arial" panose="020B0604020202020204" pitchFamily="34" charset="0"/>
              </a:rPr>
              <a:t>asupra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cantitatii</a:t>
            </a:r>
            <a:r>
              <a:rPr lang="en-US" sz="2400" dirty="0">
                <a:solidFill>
                  <a:srgbClr val="222222"/>
                </a:solidFill>
                <a:latin typeface="Arial" panose="020B0604020202020204" pitchFamily="34" charset="0"/>
                <a:cs typeface="Arial" panose="020B0604020202020204" pitchFamily="34" charset="0"/>
              </a:rPr>
              <a:t> de hormone </a:t>
            </a:r>
            <a:r>
              <a:rPr lang="en-US" sz="2400" dirty="0" err="1">
                <a:solidFill>
                  <a:srgbClr val="222222"/>
                </a:solidFill>
                <a:latin typeface="Arial" panose="020B0604020202020204" pitchFamily="34" charset="0"/>
                <a:cs typeface="Arial" panose="020B0604020202020204" pitchFamily="34" charset="0"/>
              </a:rPr>
              <a:t>ce</a:t>
            </a:r>
            <a:r>
              <a:rPr lang="en-US" sz="2400" dirty="0">
                <a:solidFill>
                  <a:srgbClr val="222222"/>
                </a:solidFill>
                <a:latin typeface="Arial" panose="020B0604020202020204" pitchFamily="34" charset="0"/>
                <a:cs typeface="Arial" panose="020B0604020202020204" pitchFamily="34" charset="0"/>
              </a:rPr>
              <a:t> pot fi </a:t>
            </a:r>
            <a:r>
              <a:rPr lang="en-US" sz="2400" dirty="0" err="1">
                <a:solidFill>
                  <a:srgbClr val="222222"/>
                </a:solidFill>
                <a:latin typeface="Arial" panose="020B0604020202020204" pitchFamily="34" charset="0"/>
                <a:cs typeface="Arial" panose="020B0604020202020204" pitchFamily="34" charset="0"/>
              </a:rPr>
              <a:t>folositi</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ceea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condudce</a:t>
            </a:r>
            <a:r>
              <a:rPr lang="en-US" sz="2400" dirty="0">
                <a:solidFill>
                  <a:srgbClr val="222222"/>
                </a:solidFill>
                <a:latin typeface="Arial" panose="020B0604020202020204" pitchFamily="34" charset="0"/>
                <a:cs typeface="Arial" panose="020B0604020202020204" pitchFamily="34" charset="0"/>
              </a:rPr>
              <a:t> la </a:t>
            </a:r>
            <a:r>
              <a:rPr lang="en-US" sz="2400" dirty="0" err="1">
                <a:solidFill>
                  <a:srgbClr val="222222"/>
                </a:solidFill>
                <a:latin typeface="Arial" panose="020B0604020202020204" pitchFamily="34" charset="0"/>
                <a:cs typeface="Arial" panose="020B0604020202020204" pitchFamily="34" charset="0"/>
              </a:rPr>
              <a:t>hipofunctie</a:t>
            </a:r>
            <a:r>
              <a:rPr lang="en-US" sz="2400" dirty="0">
                <a:solidFill>
                  <a:srgbClr val="222222"/>
                </a:solidFill>
                <a:latin typeface="Arial" panose="020B0604020202020204" pitchFamily="34" charset="0"/>
                <a:cs typeface="Arial" panose="020B0604020202020204" pitchFamily="34" charset="0"/>
              </a:rPr>
              <a:t>.</a:t>
            </a:r>
            <a:endParaRPr lang="en-US" sz="2400" b="0" i="0" u="none" strike="noStrike" dirty="0">
              <a:solidFill>
                <a:srgbClr val="22222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719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40267" y="533401"/>
            <a:ext cx="10414000" cy="6278642"/>
          </a:xfrm>
          <a:prstGeom prst="rect">
            <a:avLst/>
          </a:prstGeom>
        </p:spPr>
        <p:txBody>
          <a:bodyPr wrap="square">
            <a:spAutoFit/>
          </a:bodyPr>
          <a:lstStyle/>
          <a:p>
            <a:r>
              <a:rPr lang="en-US" sz="2400" dirty="0">
                <a:solidFill>
                  <a:srgbClr val="222222"/>
                </a:solidFill>
                <a:latin typeface="Arial" panose="020B0604020202020204" pitchFamily="34" charset="0"/>
                <a:cs typeface="Arial" panose="020B0604020202020204" pitchFamily="34" charset="0"/>
              </a:rPr>
              <a:t>Un </a:t>
            </a:r>
            <a:r>
              <a:rPr lang="en-US" sz="2400" dirty="0" err="1">
                <a:solidFill>
                  <a:srgbClr val="222222"/>
                </a:solidFill>
                <a:latin typeface="Arial" panose="020B0604020202020204" pitchFamily="34" charset="0"/>
                <a:cs typeface="Arial" panose="020B0604020202020204" pitchFamily="34" charset="0"/>
              </a:rPr>
              <a:t>rol</a:t>
            </a:r>
            <a:r>
              <a:rPr lang="en-US" sz="2400" dirty="0">
                <a:solidFill>
                  <a:srgbClr val="222222"/>
                </a:solidFill>
                <a:latin typeface="Arial" panose="020B0604020202020204" pitchFamily="34" charset="0"/>
                <a:cs typeface="Arial" panose="020B0604020202020204" pitchFamily="34" charset="0"/>
              </a:rPr>
              <a:t> important al </a:t>
            </a:r>
            <a:r>
              <a:rPr lang="en-US" sz="2400" dirty="0" err="1">
                <a:solidFill>
                  <a:srgbClr val="222222"/>
                </a:solidFill>
                <a:latin typeface="Arial" panose="020B0604020202020204" pitchFamily="34" charset="0"/>
                <a:cs typeface="Arial" panose="020B0604020202020204" pitchFamily="34" charset="0"/>
              </a:rPr>
              <a:t>bacteriilor</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bune</a:t>
            </a:r>
            <a:r>
              <a:rPr lang="en-US" sz="2400" dirty="0">
                <a:solidFill>
                  <a:srgbClr val="222222"/>
                </a:solidFill>
                <a:latin typeface="Arial" panose="020B0604020202020204" pitchFamily="34" charset="0"/>
                <a:cs typeface="Arial" panose="020B0604020202020204" pitchFamily="34" charset="0"/>
              </a:rPr>
              <a:t> din </a:t>
            </a:r>
            <a:r>
              <a:rPr lang="en-US" sz="2400" dirty="0" err="1">
                <a:solidFill>
                  <a:srgbClr val="222222"/>
                </a:solidFill>
                <a:latin typeface="Arial" panose="020B0604020202020204" pitchFamily="34" charset="0"/>
                <a:cs typeface="Arial" panose="020B0604020202020204" pitchFamily="34" charset="0"/>
              </a:rPr>
              <a:t>tractul</a:t>
            </a:r>
            <a:r>
              <a:rPr lang="en-US" sz="2400" dirty="0">
                <a:solidFill>
                  <a:srgbClr val="222222"/>
                </a:solidFill>
                <a:latin typeface="Arial" panose="020B0604020202020204" pitchFamily="34" charset="0"/>
                <a:cs typeface="Arial" panose="020B0604020202020204" pitchFamily="34" charset="0"/>
              </a:rPr>
              <a:t> intestinal </a:t>
            </a:r>
            <a:r>
              <a:rPr lang="en-US" sz="2400" dirty="0" err="1">
                <a:solidFill>
                  <a:srgbClr val="222222"/>
                </a:solidFill>
                <a:latin typeface="Arial" panose="020B0604020202020204" pitchFamily="34" charset="0"/>
                <a:cs typeface="Arial" panose="020B0604020202020204" pitchFamily="34" charset="0"/>
              </a:rPr>
              <a:t>este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sa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intareasca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peretele</a:t>
            </a:r>
            <a:r>
              <a:rPr lang="en-US" sz="2400" dirty="0">
                <a:solidFill>
                  <a:srgbClr val="222222"/>
                </a:solidFill>
                <a:latin typeface="Arial" panose="020B0604020202020204" pitchFamily="34" charset="0"/>
                <a:cs typeface="Arial" panose="020B0604020202020204" pitchFamily="34" charset="0"/>
              </a:rPr>
              <a:t> intestinal, </a:t>
            </a:r>
            <a:r>
              <a:rPr lang="en-US" sz="2400" dirty="0" err="1">
                <a:solidFill>
                  <a:srgbClr val="222222"/>
                </a:solidFill>
                <a:latin typeface="Arial" panose="020B0604020202020204" pitchFamily="34" charset="0"/>
                <a:cs typeface="Arial" panose="020B0604020202020204" pitchFamily="34" charset="0"/>
              </a:rPr>
              <a:t>fortificandu</a:t>
            </a:r>
            <a:r>
              <a:rPr lang="en-US" sz="2400" dirty="0">
                <a:solidFill>
                  <a:srgbClr val="222222"/>
                </a:solidFill>
                <a:latin typeface="Arial" panose="020B0604020202020204" pitchFamily="34" charset="0"/>
                <a:cs typeface="Arial" panose="020B0604020202020204" pitchFamily="34" charset="0"/>
              </a:rPr>
              <a:t>-l </a:t>
            </a:r>
            <a:r>
              <a:rPr lang="en-US" sz="2400" dirty="0" err="1">
                <a:solidFill>
                  <a:srgbClr val="222222"/>
                </a:solidFill>
                <a:latin typeface="Arial" panose="020B0604020202020204" pitchFamily="34" charset="0"/>
                <a:cs typeface="Arial" panose="020B0604020202020204" pitchFamily="34" charset="0"/>
              </a:rPr>
              <a:t>impotriva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patogenilor</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si</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impiedicand</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penetrarile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nedorite</a:t>
            </a:r>
            <a:r>
              <a:rPr lang="en-US" sz="2400" dirty="0">
                <a:solidFill>
                  <a:srgbClr val="222222"/>
                </a:solidFill>
                <a:latin typeface="Arial" panose="020B0604020202020204" pitchFamily="34" charset="0"/>
                <a:cs typeface="Arial" panose="020B0604020202020204" pitchFamily="34" charset="0"/>
              </a:rPr>
              <a:t>. </a:t>
            </a:r>
          </a:p>
          <a:p>
            <a:endParaRPr lang="en-US" sz="2400" dirty="0">
              <a:solidFill>
                <a:srgbClr val="222222"/>
              </a:solidFill>
              <a:latin typeface="Arial" panose="020B0604020202020204" pitchFamily="34" charset="0"/>
              <a:cs typeface="Arial" panose="020B0604020202020204" pitchFamily="34" charset="0"/>
            </a:endParaRPr>
          </a:p>
          <a:p>
            <a:r>
              <a:rPr lang="en-US" sz="2400" dirty="0" err="1">
                <a:solidFill>
                  <a:srgbClr val="222222"/>
                </a:solidFill>
                <a:latin typeface="Arial" panose="020B0604020202020204" pitchFamily="34" charset="0"/>
                <a:cs typeface="Arial" panose="020B0604020202020204" pitchFamily="34" charset="0"/>
              </a:rPr>
              <a:t>Fara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aceasta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bariera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corpii</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straini</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si</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particulele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mari</a:t>
            </a:r>
            <a:r>
              <a:rPr lang="en-US" sz="2400" dirty="0">
                <a:solidFill>
                  <a:srgbClr val="222222"/>
                </a:solidFill>
                <a:latin typeface="Arial" panose="020B0604020202020204" pitchFamily="34" charset="0"/>
                <a:cs typeface="Arial" panose="020B0604020202020204" pitchFamily="34" charset="0"/>
              </a:rPr>
              <a:t> de </a:t>
            </a:r>
            <a:r>
              <a:rPr lang="en-US" sz="2400" dirty="0" err="1">
                <a:solidFill>
                  <a:srgbClr val="222222"/>
                </a:solidFill>
                <a:latin typeface="Arial" panose="020B0604020202020204" pitchFamily="34" charset="0"/>
                <a:cs typeface="Arial" panose="020B0604020202020204" pitchFamily="34" charset="0"/>
              </a:rPr>
              <a:t>hrana</a:t>
            </a:r>
            <a:r>
              <a:rPr lang="en-US" sz="2400" dirty="0">
                <a:solidFill>
                  <a:srgbClr val="222222"/>
                </a:solidFill>
                <a:latin typeface="Arial" panose="020B0604020202020204" pitchFamily="34" charset="0"/>
                <a:cs typeface="Arial" panose="020B0604020202020204" pitchFamily="34" charset="0"/>
              </a:rPr>
              <a:t> se pot </a:t>
            </a:r>
            <a:r>
              <a:rPr lang="en-US" sz="2400" dirty="0" err="1">
                <a:solidFill>
                  <a:srgbClr val="222222"/>
                </a:solidFill>
                <a:latin typeface="Arial" panose="020B0604020202020204" pitchFamily="34" charset="0"/>
                <a:cs typeface="Arial" panose="020B0604020202020204" pitchFamily="34" charset="0"/>
              </a:rPr>
              <a:t>scurge</a:t>
            </a:r>
            <a:r>
              <a:rPr lang="en-US" sz="2400" dirty="0">
                <a:solidFill>
                  <a:srgbClr val="222222"/>
                </a:solidFill>
                <a:latin typeface="Arial" panose="020B0604020202020204" pitchFamily="34" charset="0"/>
                <a:cs typeface="Arial" panose="020B0604020202020204" pitchFamily="34" charset="0"/>
              </a:rPr>
              <a:t> in </a:t>
            </a:r>
            <a:r>
              <a:rPr lang="en-US" sz="2400" dirty="0" err="1">
                <a:solidFill>
                  <a:srgbClr val="222222"/>
                </a:solidFill>
                <a:latin typeface="Arial" panose="020B0604020202020204" pitchFamily="34" charset="0"/>
                <a:cs typeface="Arial" panose="020B0604020202020204" pitchFamily="34" charset="0"/>
              </a:rPr>
              <a:t>afara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tractului</a:t>
            </a:r>
            <a:r>
              <a:rPr lang="en-US" sz="2400" dirty="0">
                <a:solidFill>
                  <a:srgbClr val="222222"/>
                </a:solidFill>
                <a:latin typeface="Arial" panose="020B0604020202020204" pitchFamily="34" charset="0"/>
                <a:cs typeface="Arial" panose="020B0604020202020204" pitchFamily="34" charset="0"/>
              </a:rPr>
              <a:t> gastro-intestinal, </a:t>
            </a:r>
            <a:r>
              <a:rPr lang="en-US" sz="2400" dirty="0" err="1">
                <a:solidFill>
                  <a:srgbClr val="222222"/>
                </a:solidFill>
                <a:latin typeface="Arial" panose="020B0604020202020204" pitchFamily="34" charset="0"/>
                <a:cs typeface="Arial" panose="020B0604020202020204" pitchFamily="34" charset="0"/>
              </a:rPr>
              <a:t>declansand</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inflamatia</a:t>
            </a:r>
            <a:r>
              <a:rPr lang="en-US" sz="2400" dirty="0">
                <a:solidFill>
                  <a:srgbClr val="222222"/>
                </a:solidFill>
                <a:latin typeface="Arial" panose="020B0604020202020204" pitchFamily="34" charset="0"/>
                <a:cs typeface="Arial" panose="020B0604020202020204" pitchFamily="34" charset="0"/>
              </a:rPr>
              <a:t>, implicit </a:t>
            </a:r>
            <a:r>
              <a:rPr lang="en-US" sz="2400" dirty="0" err="1">
                <a:solidFill>
                  <a:srgbClr val="222222"/>
                </a:solidFill>
                <a:latin typeface="Arial" panose="020B0604020202020204" pitchFamily="34" charset="0"/>
                <a:cs typeface="Arial" panose="020B0604020202020204" pitchFamily="34" charset="0"/>
              </a:rPr>
              <a:t>raspunsul</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imun</a:t>
            </a:r>
            <a:r>
              <a:rPr lang="en-US" sz="2400" dirty="0">
                <a:solidFill>
                  <a:srgbClr val="222222"/>
                </a:solidFill>
                <a:latin typeface="Arial" panose="020B0604020202020204" pitchFamily="34" charset="0"/>
                <a:cs typeface="Arial" panose="020B0604020202020204" pitchFamily="34" charset="0"/>
              </a:rPr>
              <a:t>.</a:t>
            </a:r>
          </a:p>
          <a:p>
            <a:endParaRPr lang="en-US" sz="2400" dirty="0">
              <a:solidFill>
                <a:srgbClr val="222222"/>
              </a:solidFill>
              <a:latin typeface="Lucida Sans Unicode" panose="020B0602030504020204" pitchFamily="34" charset="0"/>
            </a:endParaRPr>
          </a:p>
          <a:p>
            <a:r>
              <a:rPr lang="en-US" sz="2400" dirty="0" err="1">
                <a:solidFill>
                  <a:srgbClr val="222222"/>
                </a:solidFill>
                <a:latin typeface="Lucida Sans Unicode" panose="020B0602030504020204" pitchFamily="34" charset="0"/>
              </a:rPr>
              <a:t>Disbioza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inflamatia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prelungita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si</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productia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anormala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anticorpi</a:t>
            </a:r>
            <a:r>
              <a:rPr lang="en-US" sz="2400" dirty="0">
                <a:solidFill>
                  <a:srgbClr val="222222"/>
                </a:solidFill>
                <a:latin typeface="Lucida Sans Unicode" panose="020B0602030504020204" pitchFamily="34" charset="0"/>
              </a:rPr>
              <a:t>, pot </a:t>
            </a:r>
            <a:r>
              <a:rPr lang="en-US" sz="2400" dirty="0" err="1">
                <a:solidFill>
                  <a:srgbClr val="222222"/>
                </a:solidFill>
                <a:latin typeface="Lucida Sans Unicode" panose="020B0602030504020204" pitchFamily="34" charset="0"/>
              </a:rPr>
              <a:t>determina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adrenalele</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sa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produca</a:t>
            </a:r>
            <a:r>
              <a:rPr lang="en-US" sz="2400" dirty="0">
                <a:solidFill>
                  <a:srgbClr val="222222"/>
                </a:solidFill>
                <a:latin typeface="Lucida Sans Unicode" panose="020B0602030504020204" pitchFamily="34" charset="0"/>
              </a:rPr>
              <a:t>  cortisol in </a:t>
            </a:r>
            <a:r>
              <a:rPr lang="en-US" sz="2400" dirty="0" err="1">
                <a:solidFill>
                  <a:srgbClr val="222222"/>
                </a:solidFill>
                <a:latin typeface="Lucida Sans Unicode" panose="020B0602030504020204" pitchFamily="34" charset="0"/>
              </a:rPr>
              <a:t>exces</a:t>
            </a:r>
            <a:endParaRPr lang="en-US" sz="2400" dirty="0">
              <a:solidFill>
                <a:srgbClr val="222222"/>
              </a:solidFill>
              <a:latin typeface="Lucida Sans Unicode" panose="020B0602030504020204" pitchFamily="34" charset="0"/>
            </a:endParaRPr>
          </a:p>
          <a:p>
            <a:endParaRPr lang="en-US" sz="2400" dirty="0">
              <a:solidFill>
                <a:srgbClr val="222222"/>
              </a:solidFill>
              <a:latin typeface="Lucida Sans Unicode" panose="020B0602030504020204" pitchFamily="34" charset="0"/>
            </a:endParaRPr>
          </a:p>
          <a:p>
            <a:r>
              <a:rPr lang="en-US" sz="2400" dirty="0" err="1">
                <a:solidFill>
                  <a:srgbClr val="222222"/>
                </a:solidFill>
                <a:latin typeface="Lucida Sans Unicode" panose="020B0602030504020204" pitchFamily="34" charset="0"/>
              </a:rPr>
              <a:t>Excesul</a:t>
            </a:r>
            <a:r>
              <a:rPr lang="en-US" sz="2400" dirty="0">
                <a:solidFill>
                  <a:srgbClr val="222222"/>
                </a:solidFill>
                <a:latin typeface="Lucida Sans Unicode" panose="020B0602030504020204" pitchFamily="34" charset="0"/>
              </a:rPr>
              <a:t> de cortisol </a:t>
            </a:r>
            <a:r>
              <a:rPr lang="en-US" sz="2400" dirty="0" err="1">
                <a:solidFill>
                  <a:srgbClr val="222222"/>
                </a:solidFill>
                <a:latin typeface="Lucida Sans Unicode" panose="020B0602030504020204" pitchFamily="34" charset="0"/>
              </a:rPr>
              <a:t>suprima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functia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tiroidiana</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scazand</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productia</a:t>
            </a:r>
            <a:r>
              <a:rPr lang="en-US" sz="2400" dirty="0">
                <a:solidFill>
                  <a:srgbClr val="222222"/>
                </a:solidFill>
                <a:latin typeface="Lucida Sans Unicode" panose="020B0602030504020204" pitchFamily="34" charset="0"/>
              </a:rPr>
              <a:t> de </a:t>
            </a:r>
            <a:r>
              <a:rPr lang="en-US" sz="2400" dirty="0" err="1">
                <a:solidFill>
                  <a:srgbClr val="222222"/>
                </a:solidFill>
                <a:latin typeface="Lucida Sans Unicode" panose="020B0602030504020204" pitchFamily="34" charset="0"/>
              </a:rPr>
              <a:t>hormoni</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specifici</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si</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inhiband</a:t>
            </a:r>
            <a:r>
              <a:rPr lang="en-US" sz="2400" dirty="0">
                <a:solidFill>
                  <a:srgbClr val="222222"/>
                </a:solidFill>
                <a:latin typeface="Lucida Sans Unicode" panose="020B0602030504020204" pitchFamily="34" charset="0"/>
              </a:rPr>
              <a:t> </a:t>
            </a:r>
            <a:r>
              <a:rPr lang="en-US" sz="2400" dirty="0" err="1">
                <a:solidFill>
                  <a:srgbClr val="222222"/>
                </a:solidFill>
                <a:latin typeface="Lucida Sans Unicode" panose="020B0602030504020204" pitchFamily="34" charset="0"/>
              </a:rPr>
              <a:t>conversia</a:t>
            </a:r>
            <a:r>
              <a:rPr lang="en-US" sz="2400" dirty="0">
                <a:solidFill>
                  <a:srgbClr val="222222"/>
                </a:solidFill>
                <a:latin typeface="Lucida Sans Unicode" panose="020B0602030504020204" pitchFamily="34" charset="0"/>
              </a:rPr>
              <a:t> T4 in T3.</a:t>
            </a:r>
          </a:p>
          <a:p>
            <a:endParaRPr lang="en-US" sz="2400" dirty="0">
              <a:solidFill>
                <a:srgbClr val="222222"/>
              </a:solidFill>
              <a:latin typeface="Arial" panose="020B0604020202020204" pitchFamily="34" charset="0"/>
              <a:cs typeface="Arial" panose="020B0604020202020204" pitchFamily="34" charset="0"/>
            </a:endParaRPr>
          </a:p>
          <a:p>
            <a:r>
              <a:rPr lang="en-US" sz="2400" dirty="0">
                <a:solidFill>
                  <a:srgbClr val="222222"/>
                </a:solidFill>
                <a:latin typeface="Arial" panose="020B0604020202020204" pitchFamily="34" charset="0"/>
                <a:cs typeface="Arial" panose="020B0604020202020204" pitchFamily="34" charset="0"/>
              </a:rPr>
              <a:t>Un </a:t>
            </a:r>
            <a:r>
              <a:rPr lang="en-US" sz="2400" dirty="0" err="1">
                <a:solidFill>
                  <a:srgbClr val="222222"/>
                </a:solidFill>
                <a:latin typeface="Arial" panose="020B0604020202020204" pitchFamily="34" charset="0"/>
                <a:cs typeface="Arial" panose="020B0604020202020204" pitchFamily="34" charset="0"/>
              </a:rPr>
              <a:t>raspuns</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imun</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prelungit</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declanseaza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productia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crescuta</a:t>
            </a:r>
            <a:r>
              <a:rPr lang="en-US" sz="2400" dirty="0">
                <a:solidFill>
                  <a:srgbClr val="222222"/>
                </a:solidFill>
                <a:latin typeface="Arial" panose="020B0604020202020204" pitchFamily="34" charset="0"/>
                <a:cs typeface="Arial" panose="020B0604020202020204" pitchFamily="34" charset="0"/>
              </a:rPr>
              <a:t> de </a:t>
            </a:r>
            <a:r>
              <a:rPr lang="en-US" sz="2400" dirty="0" err="1">
                <a:solidFill>
                  <a:srgbClr val="222222"/>
                </a:solidFill>
                <a:latin typeface="Arial" panose="020B0604020202020204" pitchFamily="34" charset="0"/>
                <a:cs typeface="Arial" panose="020B0604020202020204" pitchFamily="34" charset="0"/>
              </a:rPr>
              <a:t>anticorpi</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ce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ataca</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tesuturile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sanatoase</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generand</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raspunsul</a:t>
            </a:r>
            <a:r>
              <a:rPr lang="en-US" sz="2400" dirty="0">
                <a:solidFill>
                  <a:srgbClr val="222222"/>
                </a:solidFill>
                <a:latin typeface="Arial" panose="020B0604020202020204" pitchFamily="34" charset="0"/>
                <a:cs typeface="Arial" panose="020B0604020202020204" pitchFamily="34" charset="0"/>
              </a:rPr>
              <a:t> </a:t>
            </a:r>
            <a:r>
              <a:rPr lang="en-US" sz="2400" dirty="0" err="1">
                <a:solidFill>
                  <a:srgbClr val="222222"/>
                </a:solidFill>
                <a:latin typeface="Arial" panose="020B0604020202020204" pitchFamily="34" charset="0"/>
                <a:cs typeface="Arial" panose="020B0604020202020204" pitchFamily="34" charset="0"/>
              </a:rPr>
              <a:t>autoimun</a:t>
            </a:r>
            <a:r>
              <a:rPr lang="en-US" sz="2400" dirty="0">
                <a:solidFill>
                  <a:srgbClr val="222222"/>
                </a:solidFill>
                <a:latin typeface="Arial" panose="020B0604020202020204" pitchFamily="34" charset="0"/>
                <a:cs typeface="Arial" panose="020B0604020202020204" pitchFamily="34" charset="0"/>
              </a:rPr>
              <a:t>.</a:t>
            </a:r>
          </a:p>
          <a:p>
            <a:endParaRPr lang="en-US" dirty="0">
              <a:solidFill>
                <a:srgbClr val="222222"/>
              </a:solidFill>
              <a:latin typeface="Lucida Sans Unicode" panose="020B0602030504020204" pitchFamily="34" charset="0"/>
            </a:endParaRPr>
          </a:p>
        </p:txBody>
      </p:sp>
    </p:spTree>
    <p:extLst>
      <p:ext uri="{BB962C8B-B14F-4D97-AF65-F5344CB8AC3E}">
        <p14:creationId xmlns:p14="http://schemas.microsoft.com/office/powerpoint/2010/main" val="3265464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905933" y="1794933"/>
            <a:ext cx="9643534" cy="2523768"/>
          </a:xfrm>
          <a:prstGeom prst="rect">
            <a:avLst/>
          </a:prstGeom>
        </p:spPr>
        <p:txBody>
          <a:bodyPr wrap="square">
            <a:spAutoFit/>
          </a:bodyPr>
          <a:lstStyle/>
          <a:p>
            <a:r>
              <a:rPr lang="en-US" sz="2800" dirty="0" err="1">
                <a:solidFill>
                  <a:srgbClr val="2A2A2A"/>
                </a:solidFill>
                <a:latin typeface="Arial" panose="020B0604020202020204" pitchFamily="34" charset="0"/>
                <a:cs typeface="Arial" panose="020B0604020202020204" pitchFamily="34" charset="0"/>
              </a:rPr>
              <a:t>Studiul</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efectuat</a:t>
            </a:r>
            <a:r>
              <a:rPr lang="en-US" sz="2800" dirty="0">
                <a:solidFill>
                  <a:srgbClr val="2A2A2A"/>
                </a:solidFill>
                <a:latin typeface="Arial" panose="020B0604020202020204" pitchFamily="34" charset="0"/>
                <a:cs typeface="Arial" panose="020B0604020202020204" pitchFamily="34" charset="0"/>
              </a:rPr>
              <a:t> in  2014  a </a:t>
            </a:r>
            <a:r>
              <a:rPr lang="en-US" sz="2800" dirty="0" err="1">
                <a:solidFill>
                  <a:srgbClr val="2A2A2A"/>
                </a:solidFill>
                <a:latin typeface="Arial" panose="020B0604020202020204" pitchFamily="34" charset="0"/>
                <a:cs typeface="Arial" panose="020B0604020202020204" pitchFamily="34" charset="0"/>
              </a:rPr>
              <a:t>concluzionat</a:t>
            </a:r>
            <a:r>
              <a:rPr lang="en-US" sz="2800" dirty="0">
                <a:solidFill>
                  <a:srgbClr val="2A2A2A"/>
                </a:solidFill>
                <a:latin typeface="Arial" panose="020B0604020202020204" pitchFamily="34" charset="0"/>
                <a:cs typeface="Arial" panose="020B0604020202020204" pitchFamily="34" charset="0"/>
              </a:rPr>
              <a:t> ca </a:t>
            </a:r>
            <a:r>
              <a:rPr lang="en-US" sz="2800" dirty="0" err="1">
                <a:solidFill>
                  <a:srgbClr val="2A2A2A"/>
                </a:solidFill>
                <a:latin typeface="Arial" panose="020B0604020202020204" pitchFamily="34" charset="0"/>
                <a:cs typeface="Arial" panose="020B0604020202020204" pitchFamily="34" charset="0"/>
              </a:rPr>
              <a:t>pacientii</a:t>
            </a:r>
            <a:r>
              <a:rPr lang="en-US" sz="2800" dirty="0">
                <a:solidFill>
                  <a:srgbClr val="2A2A2A"/>
                </a:solidFill>
                <a:latin typeface="Arial" panose="020B0604020202020204" pitchFamily="34" charset="0"/>
                <a:cs typeface="Arial" panose="020B0604020202020204" pitchFamily="34" charset="0"/>
              </a:rPr>
              <a:t> cu hyperthyroidism </a:t>
            </a:r>
            <a:r>
              <a:rPr lang="en-US" sz="2800" dirty="0" err="1">
                <a:solidFill>
                  <a:srgbClr val="2A2A2A"/>
                </a:solidFill>
                <a:latin typeface="Arial" panose="020B0604020202020204" pitchFamily="34" charset="0"/>
                <a:cs typeface="Arial" panose="020B0604020202020204" pitchFamily="34" charset="0"/>
              </a:rPr>
              <a:t>aveau</a:t>
            </a:r>
            <a:r>
              <a:rPr lang="en-US" sz="2800" dirty="0">
                <a:solidFill>
                  <a:srgbClr val="2A2A2A"/>
                </a:solidFill>
                <a:latin typeface="Arial" panose="020B0604020202020204" pitchFamily="34" charset="0"/>
                <a:cs typeface="Arial" panose="020B0604020202020204" pitchFamily="34" charset="0"/>
              </a:rPr>
              <a:t> un </a:t>
            </a:r>
            <a:r>
              <a:rPr lang="en-US" sz="2800" dirty="0" err="1">
                <a:solidFill>
                  <a:srgbClr val="2A2A2A"/>
                </a:solidFill>
                <a:latin typeface="Arial" panose="020B0604020202020204" pitchFamily="34" charset="0"/>
                <a:cs typeface="Arial" panose="020B0604020202020204" pitchFamily="34" charset="0"/>
              </a:rPr>
              <a:t>numar</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semnificativ</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mai</a:t>
            </a:r>
            <a:r>
              <a:rPr lang="en-US" sz="2800" dirty="0">
                <a:solidFill>
                  <a:srgbClr val="2A2A2A"/>
                </a:solidFill>
                <a:latin typeface="Arial" panose="020B0604020202020204" pitchFamily="34" charset="0"/>
                <a:cs typeface="Arial" panose="020B0604020202020204" pitchFamily="34" charset="0"/>
              </a:rPr>
              <a:t> mic de </a:t>
            </a:r>
            <a:r>
              <a:rPr lang="en-US" sz="2800" dirty="0" err="1">
                <a:solidFill>
                  <a:srgbClr val="2A2A2A"/>
                </a:solidFill>
                <a:latin typeface="Arial" panose="020B0604020202020204" pitchFamily="34" charset="0"/>
                <a:cs typeface="Arial" panose="020B0604020202020204" pitchFamily="34" charset="0"/>
              </a:rPr>
              <a:t>Bifidobacteria</a:t>
            </a:r>
            <a:r>
              <a:rPr lang="en-US" sz="2800" dirty="0">
                <a:solidFill>
                  <a:srgbClr val="2A2A2A"/>
                </a:solidFill>
                <a:latin typeface="Arial" panose="020B0604020202020204" pitchFamily="34" charset="0"/>
                <a:cs typeface="Arial" panose="020B0604020202020204" pitchFamily="34" charset="0"/>
              </a:rPr>
              <a:t> and Lactobacilli, in </a:t>
            </a:r>
            <a:r>
              <a:rPr lang="en-US" sz="2800" dirty="0" err="1">
                <a:solidFill>
                  <a:srgbClr val="2A2A2A"/>
                </a:solidFill>
                <a:latin typeface="Arial" panose="020B0604020202020204" pitchFamily="34" charset="0"/>
                <a:cs typeface="Arial" panose="020B0604020202020204" pitchFamily="34" charset="0"/>
              </a:rPr>
              <a:t>timp</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ce</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speciile</a:t>
            </a:r>
            <a:r>
              <a:rPr lang="en-US" sz="2800" dirty="0">
                <a:solidFill>
                  <a:srgbClr val="2A2A2A"/>
                </a:solidFill>
                <a:latin typeface="Arial" panose="020B0604020202020204" pitchFamily="34" charset="0"/>
                <a:cs typeface="Arial" panose="020B0604020202020204" pitchFamily="34" charset="0"/>
              </a:rPr>
              <a:t> de  Enterococcus </a:t>
            </a:r>
            <a:r>
              <a:rPr lang="en-US" sz="2800" dirty="0" err="1">
                <a:solidFill>
                  <a:srgbClr val="2A2A2A"/>
                </a:solidFill>
                <a:latin typeface="Arial" panose="020B0604020202020204" pitchFamily="34" charset="0"/>
                <a:cs typeface="Arial" panose="020B0604020202020204" pitchFamily="34" charset="0"/>
              </a:rPr>
              <a:t>erau</a:t>
            </a:r>
            <a:r>
              <a:rPr lang="en-US" sz="2800" dirty="0">
                <a:solidFill>
                  <a:srgbClr val="2A2A2A"/>
                </a:solidFill>
                <a:latin typeface="Arial" panose="020B0604020202020204" pitchFamily="34" charset="0"/>
                <a:cs typeface="Arial" panose="020B0604020202020204" pitchFamily="34" charset="0"/>
              </a:rPr>
              <a:t> in </a:t>
            </a:r>
            <a:r>
              <a:rPr lang="en-US" sz="2800" dirty="0" err="1">
                <a:solidFill>
                  <a:srgbClr val="2A2A2A"/>
                </a:solidFill>
                <a:latin typeface="Arial" panose="020B0604020202020204" pitchFamily="34" charset="0"/>
                <a:cs typeface="Arial" panose="020B0604020202020204" pitchFamily="34" charset="0"/>
              </a:rPr>
              <a:t>concentratii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mult</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mai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mari</a:t>
            </a:r>
            <a:r>
              <a:rPr lang="en-US" sz="2800" dirty="0">
                <a:solidFill>
                  <a:srgbClr val="2A2A2A"/>
                </a:solidFill>
                <a:latin typeface="Arial" panose="020B0604020202020204" pitchFamily="34" charset="0"/>
                <a:cs typeface="Arial" panose="020B0604020202020204" pitchFamily="34" charset="0"/>
              </a:rPr>
              <a:t> fata de </a:t>
            </a:r>
            <a:r>
              <a:rPr lang="en-US" sz="2800" dirty="0" err="1">
                <a:solidFill>
                  <a:srgbClr val="2A2A2A"/>
                </a:solidFill>
                <a:latin typeface="Arial" panose="020B0604020202020204" pitchFamily="34" charset="0"/>
                <a:cs typeface="Arial" panose="020B0604020202020204" pitchFamily="34" charset="0"/>
              </a:rPr>
              <a:t>grupul</a:t>
            </a:r>
            <a:r>
              <a:rPr lang="en-US" sz="2800" dirty="0">
                <a:solidFill>
                  <a:srgbClr val="2A2A2A"/>
                </a:solidFill>
                <a:latin typeface="Arial" panose="020B0604020202020204" pitchFamily="34" charset="0"/>
                <a:cs typeface="Arial" panose="020B0604020202020204" pitchFamily="34" charset="0"/>
              </a:rPr>
              <a:t> de control</a:t>
            </a:r>
          </a:p>
          <a:p>
            <a:endParaRPr lang="en-US" dirty="0">
              <a:solidFill>
                <a:srgbClr val="2A2A2A"/>
              </a:solidFill>
              <a:latin typeface="proxima-nova"/>
            </a:endParaRPr>
          </a:p>
        </p:txBody>
      </p:sp>
    </p:spTree>
    <p:extLst>
      <p:ext uri="{BB962C8B-B14F-4D97-AF65-F5344CB8AC3E}">
        <p14:creationId xmlns:p14="http://schemas.microsoft.com/office/powerpoint/2010/main" val="1337387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728133" y="1134533"/>
            <a:ext cx="9745134" cy="3816429"/>
          </a:xfrm>
          <a:prstGeom prst="rect">
            <a:avLst/>
          </a:prstGeom>
        </p:spPr>
        <p:txBody>
          <a:bodyPr wrap="square">
            <a:spAutoFit/>
          </a:bodyPr>
          <a:lstStyle/>
          <a:p>
            <a:r>
              <a:rPr lang="en-US" sz="2800" dirty="0" err="1">
                <a:solidFill>
                  <a:srgbClr val="2A2A2A"/>
                </a:solidFill>
                <a:latin typeface="Arial" panose="020B0604020202020204" pitchFamily="34" charset="0"/>
                <a:cs typeface="Arial" panose="020B0604020202020204" pitchFamily="34" charset="0"/>
              </a:rPr>
              <a:t>Microbii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recunosc</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mai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multe</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tipuri</a:t>
            </a:r>
            <a:r>
              <a:rPr lang="en-US" sz="2800" dirty="0">
                <a:solidFill>
                  <a:srgbClr val="2A2A2A"/>
                </a:solidFill>
                <a:latin typeface="Arial" panose="020B0604020202020204" pitchFamily="34" charset="0"/>
                <a:cs typeface="Arial" panose="020B0604020202020204" pitchFamily="34" charset="0"/>
              </a:rPr>
              <a:t> de </a:t>
            </a:r>
            <a:r>
              <a:rPr lang="en-US" sz="2800" dirty="0" err="1">
                <a:solidFill>
                  <a:srgbClr val="2A2A2A"/>
                </a:solidFill>
                <a:latin typeface="Arial" panose="020B0604020202020204" pitchFamily="34" charset="0"/>
                <a:cs typeface="Arial" panose="020B0604020202020204" pitchFamily="34" charset="0"/>
              </a:rPr>
              <a:t>celule</a:t>
            </a:r>
            <a:r>
              <a:rPr lang="en-US" sz="2800" dirty="0">
                <a:solidFill>
                  <a:srgbClr val="2A2A2A"/>
                </a:solidFill>
                <a:latin typeface="Arial" panose="020B0604020202020204" pitchFamily="34" charset="0"/>
                <a:cs typeface="Arial" panose="020B0604020202020204" pitchFamily="34" charset="0"/>
              </a:rPr>
              <a:t> endocrine </a:t>
            </a:r>
            <a:r>
              <a:rPr lang="en-US" sz="2800" dirty="0" err="1">
                <a:solidFill>
                  <a:srgbClr val="2A2A2A"/>
                </a:solidFill>
                <a:latin typeface="Arial" panose="020B0604020202020204" pitchFamily="34" charset="0"/>
                <a:cs typeface="Arial" panose="020B0604020202020204" pitchFamily="34" charset="0"/>
              </a:rPr>
              <a:t>gazda</a:t>
            </a:r>
            <a:r>
              <a:rPr lang="en-US" sz="2800" dirty="0">
                <a:solidFill>
                  <a:srgbClr val="2A2A2A"/>
                </a:solidFill>
                <a:latin typeface="Arial" panose="020B0604020202020204" pitchFamily="34" charset="0"/>
                <a:cs typeface="Arial" panose="020B0604020202020204" pitchFamily="34" charset="0"/>
              </a:rPr>
              <a:t>, adrenaline, noradrenaline, </a:t>
            </a:r>
            <a:r>
              <a:rPr lang="en-US" sz="2800" dirty="0" err="1">
                <a:solidFill>
                  <a:srgbClr val="2A2A2A"/>
                </a:solidFill>
                <a:latin typeface="Arial" panose="020B0604020202020204" pitchFamily="34" charset="0"/>
                <a:cs typeface="Arial" panose="020B0604020202020204" pitchFamily="34" charset="0"/>
              </a:rPr>
              <a:t>hormoni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sexuali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tiroidieni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si</a:t>
            </a:r>
            <a:r>
              <a:rPr lang="en-US" sz="2800" dirty="0">
                <a:solidFill>
                  <a:srgbClr val="2A2A2A"/>
                </a:solidFill>
                <a:latin typeface="Arial" panose="020B0604020202020204" pitchFamily="34" charset="0"/>
                <a:cs typeface="Arial" panose="020B0604020202020204" pitchFamily="34" charset="0"/>
              </a:rPr>
              <a:t> le pot </a:t>
            </a:r>
            <a:r>
              <a:rPr lang="en-US" sz="2800" dirty="0" err="1">
                <a:solidFill>
                  <a:srgbClr val="2A2A2A"/>
                </a:solidFill>
                <a:latin typeface="Arial" panose="020B0604020202020204" pitchFamily="34" charset="0"/>
                <a:cs typeface="Arial" panose="020B0604020202020204" pitchFamily="34" charset="0"/>
              </a:rPr>
              <a:t>modifica</a:t>
            </a:r>
            <a:r>
              <a:rPr lang="en-US" sz="2800" dirty="0">
                <a:solidFill>
                  <a:srgbClr val="2A2A2A"/>
                </a:solidFill>
                <a:latin typeface="Arial" panose="020B0604020202020204" pitchFamily="34" charset="0"/>
                <a:cs typeface="Arial" panose="020B0604020202020204" pitchFamily="34" charset="0"/>
              </a:rPr>
              <a:t> forma </a:t>
            </a:r>
            <a:r>
              <a:rPr lang="en-US" sz="2800" dirty="0" err="1">
                <a:solidFill>
                  <a:srgbClr val="2A2A2A"/>
                </a:solidFill>
                <a:latin typeface="Arial" panose="020B0604020202020204" pitchFamily="34" charset="0"/>
                <a:cs typeface="Arial" panose="020B0604020202020204" pitchFamily="34" charset="0"/>
              </a:rPr>
              <a:t>metabolica</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si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promptitudinea</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raspunsului</a:t>
            </a:r>
            <a:r>
              <a:rPr lang="en-US" sz="2800" dirty="0">
                <a:solidFill>
                  <a:srgbClr val="2A2A2A"/>
                </a:solidFill>
                <a:latin typeface="Arial" panose="020B0604020202020204" pitchFamily="34" charset="0"/>
                <a:cs typeface="Arial" panose="020B0604020202020204" pitchFamily="34" charset="0"/>
              </a:rPr>
              <a:t> la </a:t>
            </a:r>
            <a:r>
              <a:rPr lang="en-US" sz="2800" dirty="0" err="1">
                <a:solidFill>
                  <a:srgbClr val="2A2A2A"/>
                </a:solidFill>
                <a:latin typeface="Arial" panose="020B0604020202020204" pitchFamily="34" charset="0"/>
                <a:cs typeface="Arial" panose="020B0604020202020204" pitchFamily="34" charset="0"/>
              </a:rPr>
              <a:t>semnalele</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acestora</a:t>
            </a:r>
            <a:r>
              <a:rPr lang="en-US" sz="2800" dirty="0">
                <a:solidFill>
                  <a:srgbClr val="2A2A2A"/>
                </a:solidFill>
                <a:latin typeface="Arial" panose="020B0604020202020204" pitchFamily="34" charset="0"/>
                <a:cs typeface="Arial" panose="020B0604020202020204" pitchFamily="34" charset="0"/>
              </a:rPr>
              <a:t>. </a:t>
            </a:r>
          </a:p>
          <a:p>
            <a:endParaRPr lang="en-US" sz="2800" dirty="0">
              <a:solidFill>
                <a:srgbClr val="2A2A2A"/>
              </a:solidFill>
              <a:latin typeface="Arial" panose="020B0604020202020204" pitchFamily="34" charset="0"/>
              <a:cs typeface="Arial" panose="020B0604020202020204" pitchFamily="34" charset="0"/>
            </a:endParaRPr>
          </a:p>
          <a:p>
            <a:r>
              <a:rPr lang="en-US" sz="2800" dirty="0" err="1">
                <a:solidFill>
                  <a:srgbClr val="2A2A2A"/>
                </a:solidFill>
                <a:latin typeface="Arial" panose="020B0604020202020204" pitchFamily="34" charset="0"/>
                <a:cs typeface="Arial" panose="020B0604020202020204" pitchFamily="34" charset="0"/>
              </a:rPr>
              <a:t>Sobolanii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crescuti</a:t>
            </a:r>
            <a:r>
              <a:rPr lang="en-US" sz="2800" dirty="0">
                <a:solidFill>
                  <a:srgbClr val="2A2A2A"/>
                </a:solidFill>
                <a:latin typeface="Arial" panose="020B0604020202020204" pitchFamily="34" charset="0"/>
                <a:cs typeface="Arial" panose="020B0604020202020204" pitchFamily="34" charset="0"/>
              </a:rPr>
              <a:t> in  </a:t>
            </a:r>
            <a:r>
              <a:rPr lang="en-US" sz="2800" dirty="0" err="1">
                <a:solidFill>
                  <a:srgbClr val="2A2A2A"/>
                </a:solidFill>
                <a:latin typeface="Arial" panose="020B0604020202020204" pitchFamily="34" charset="0"/>
                <a:cs typeface="Arial" panose="020B0604020202020204" pitchFamily="34" charset="0"/>
              </a:rPr>
              <a:t>conditii</a:t>
            </a:r>
            <a:r>
              <a:rPr lang="en-US" sz="2800" dirty="0">
                <a:solidFill>
                  <a:srgbClr val="2A2A2A"/>
                </a:solidFill>
                <a:latin typeface="Arial" panose="020B0604020202020204" pitchFamily="34" charset="0"/>
                <a:cs typeface="Arial" panose="020B0604020202020204" pitchFamily="34" charset="0"/>
              </a:rPr>
              <a:t> de </a:t>
            </a:r>
            <a:r>
              <a:rPr lang="en-US" sz="2800" dirty="0" err="1">
                <a:solidFill>
                  <a:srgbClr val="2A2A2A"/>
                </a:solidFill>
                <a:latin typeface="Arial" panose="020B0604020202020204" pitchFamily="34" charset="0"/>
                <a:cs typeface="Arial" panose="020B0604020202020204" pitchFamily="34" charset="0"/>
              </a:rPr>
              <a:t>sterilitate</a:t>
            </a:r>
            <a:r>
              <a:rPr lang="en-US" sz="2800" dirty="0">
                <a:solidFill>
                  <a:srgbClr val="2A2A2A"/>
                </a:solidFill>
                <a:latin typeface="Arial" panose="020B0604020202020204" pitchFamily="34" charset="0"/>
                <a:cs typeface="Arial" panose="020B0604020202020204" pitchFamily="34" charset="0"/>
              </a:rPr>
              <a:t> maxima </a:t>
            </a:r>
            <a:r>
              <a:rPr lang="en-US" sz="2800" dirty="0" err="1">
                <a:solidFill>
                  <a:srgbClr val="2A2A2A"/>
                </a:solidFill>
                <a:latin typeface="Arial" panose="020B0604020202020204" pitchFamily="34" charset="0"/>
                <a:cs typeface="Arial" panose="020B0604020202020204" pitchFamily="34" charset="0"/>
              </a:rPr>
              <a:t>si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deprivati</a:t>
            </a:r>
            <a:r>
              <a:rPr lang="en-US" sz="2800" dirty="0">
                <a:solidFill>
                  <a:srgbClr val="2A2A2A"/>
                </a:solidFill>
                <a:latin typeface="Arial" panose="020B0604020202020204" pitchFamily="34" charset="0"/>
                <a:cs typeface="Arial" panose="020B0604020202020204" pitchFamily="34" charset="0"/>
              </a:rPr>
              <a:t> de  flora </a:t>
            </a:r>
            <a:r>
              <a:rPr lang="en-US" sz="2800" dirty="0" err="1">
                <a:solidFill>
                  <a:srgbClr val="2A2A2A"/>
                </a:solidFill>
                <a:latin typeface="Arial" panose="020B0604020202020204" pitchFamily="34" charset="0"/>
                <a:cs typeface="Arial" panose="020B0604020202020204" pitchFamily="34" charset="0"/>
              </a:rPr>
              <a:t>intestinala</a:t>
            </a:r>
            <a:r>
              <a:rPr lang="en-US" sz="2800" dirty="0">
                <a:solidFill>
                  <a:srgbClr val="2A2A2A"/>
                </a:solidFill>
                <a:latin typeface="Arial" panose="020B0604020202020204" pitchFamily="34" charset="0"/>
                <a:cs typeface="Arial" panose="020B0604020202020204" pitchFamily="34" charset="0"/>
              </a:rPr>
              <a:t> , au </a:t>
            </a:r>
            <a:r>
              <a:rPr lang="en-US" sz="2800" dirty="0" err="1">
                <a:solidFill>
                  <a:srgbClr val="2A2A2A"/>
                </a:solidFill>
                <a:latin typeface="Arial" panose="020B0604020202020204" pitchFamily="34" charset="0"/>
                <a:cs typeface="Arial" panose="020B0604020202020204" pitchFamily="34" charset="0"/>
              </a:rPr>
              <a:t>glanda</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tiroida</a:t>
            </a:r>
            <a:r>
              <a:rPr lang="en-US" sz="2800" dirty="0">
                <a:solidFill>
                  <a:srgbClr val="2A2A2A"/>
                </a:solidFill>
                <a:latin typeface="Arial" panose="020B0604020202020204" pitchFamily="34" charset="0"/>
                <a:cs typeface="Arial" panose="020B0604020202020204" pitchFamily="34" charset="0"/>
              </a:rPr>
              <a:t> de </a:t>
            </a:r>
            <a:r>
              <a:rPr lang="en-US" sz="2800" dirty="0" err="1">
                <a:solidFill>
                  <a:srgbClr val="2A2A2A"/>
                </a:solidFill>
                <a:latin typeface="Arial" panose="020B0604020202020204" pitchFamily="34" charset="0"/>
                <a:cs typeface="Arial" panose="020B0604020202020204" pitchFamily="34" charset="0"/>
              </a:rPr>
              <a:t>dimensiuni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reduse</a:t>
            </a:r>
            <a:r>
              <a:rPr lang="en-US" sz="2800" dirty="0">
                <a:solidFill>
                  <a:srgbClr val="2A2A2A"/>
                </a:solidFill>
                <a:latin typeface="Arial" panose="020B0604020202020204" pitchFamily="34" charset="0"/>
                <a:cs typeface="Arial" panose="020B0604020202020204" pitchFamily="34" charset="0"/>
              </a:rPr>
              <a:t> fata de </a:t>
            </a:r>
            <a:r>
              <a:rPr lang="en-US" sz="2800" dirty="0" err="1">
                <a:solidFill>
                  <a:srgbClr val="2A2A2A"/>
                </a:solidFill>
                <a:latin typeface="Arial" panose="020B0604020202020204" pitchFamily="34" charset="0"/>
                <a:cs typeface="Arial" panose="020B0604020202020204" pitchFamily="34" charset="0"/>
              </a:rPr>
              <a:t>cei</a:t>
            </a:r>
            <a:r>
              <a:rPr lang="en-US" sz="2800" dirty="0">
                <a:solidFill>
                  <a:srgbClr val="2A2A2A"/>
                </a:solidFill>
                <a:latin typeface="Arial" panose="020B0604020202020204" pitchFamily="34" charset="0"/>
                <a:cs typeface="Arial" panose="020B0604020202020204" pitchFamily="34" charset="0"/>
              </a:rPr>
              <a:t> </a:t>
            </a:r>
            <a:r>
              <a:rPr lang="en-US" sz="2800" dirty="0" err="1">
                <a:solidFill>
                  <a:srgbClr val="2A2A2A"/>
                </a:solidFill>
                <a:latin typeface="Arial" panose="020B0604020202020204" pitchFamily="34" charset="0"/>
                <a:cs typeface="Arial" panose="020B0604020202020204" pitchFamily="34" charset="0"/>
              </a:rPr>
              <a:t>crescuti</a:t>
            </a:r>
            <a:r>
              <a:rPr lang="en-US" sz="2800" dirty="0">
                <a:solidFill>
                  <a:srgbClr val="2A2A2A"/>
                </a:solidFill>
                <a:latin typeface="Arial" panose="020B0604020202020204" pitchFamily="34" charset="0"/>
                <a:cs typeface="Arial" panose="020B0604020202020204" pitchFamily="34" charset="0"/>
              </a:rPr>
              <a:t> liber</a:t>
            </a:r>
          </a:p>
          <a:p>
            <a:endParaRPr lang="en-US" dirty="0"/>
          </a:p>
        </p:txBody>
      </p:sp>
    </p:spTree>
    <p:extLst>
      <p:ext uri="{BB962C8B-B14F-4D97-AF65-F5344CB8AC3E}">
        <p14:creationId xmlns:p14="http://schemas.microsoft.com/office/powerpoint/2010/main" val="2945499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08000" y="694267"/>
            <a:ext cx="10507133" cy="4524315"/>
          </a:xfrm>
          <a:prstGeom prst="rect">
            <a:avLst/>
          </a:prstGeom>
        </p:spPr>
        <p:txBody>
          <a:bodyPr wrap="square">
            <a:spAutoFit/>
          </a:bodyPr>
          <a:lstStyle/>
          <a:p>
            <a:r>
              <a:rPr lang="en-US" sz="2400" b="1" dirty="0" err="1">
                <a:solidFill>
                  <a:srgbClr val="2A2A2A"/>
                </a:solidFill>
                <a:latin typeface="Arial" panose="020B0604020202020204" pitchFamily="34" charset="0"/>
                <a:cs typeface="Arial" panose="020B0604020202020204" pitchFamily="34" charset="0"/>
              </a:rPr>
              <a:t>Bacteriile</a:t>
            </a:r>
            <a:r>
              <a:rPr lang="en-US" sz="2400" b="1" dirty="0">
                <a:solidFill>
                  <a:srgbClr val="2A2A2A"/>
                </a:solidFill>
                <a:latin typeface="Arial" panose="020B0604020202020204" pitchFamily="34" charset="0"/>
                <a:cs typeface="Arial" panose="020B0604020202020204" pitchFamily="34" charset="0"/>
              </a:rPr>
              <a:t> din </a:t>
            </a:r>
            <a:r>
              <a:rPr lang="en-US" sz="2400" b="1" dirty="0" err="1">
                <a:solidFill>
                  <a:srgbClr val="2A2A2A"/>
                </a:solidFill>
                <a:latin typeface="Arial" panose="020B0604020202020204" pitchFamily="34" charset="0"/>
                <a:cs typeface="Arial" panose="020B0604020202020204" pitchFamily="34" charset="0"/>
              </a:rPr>
              <a:t>stomac</a:t>
            </a:r>
            <a:r>
              <a:rPr lang="en-US" sz="2400" b="1" dirty="0">
                <a:solidFill>
                  <a:srgbClr val="2A2A2A"/>
                </a:solidFill>
                <a:latin typeface="Arial" panose="020B0604020202020204" pitchFamily="34" charset="0"/>
                <a:cs typeface="Arial" panose="020B0604020202020204" pitchFamily="34" charset="0"/>
              </a:rPr>
              <a:t> </a:t>
            </a:r>
            <a:r>
              <a:rPr lang="en-US" sz="2400" b="1" dirty="0" err="1">
                <a:solidFill>
                  <a:srgbClr val="2A2A2A"/>
                </a:solidFill>
                <a:latin typeface="Arial" panose="020B0604020202020204" pitchFamily="34" charset="0"/>
                <a:cs typeface="Arial" panose="020B0604020202020204" pitchFamily="34" charset="0"/>
              </a:rPr>
              <a:t>determina</a:t>
            </a:r>
            <a:r>
              <a:rPr lang="en-US" sz="2400" b="1" dirty="0">
                <a:solidFill>
                  <a:srgbClr val="2A2A2A"/>
                </a:solidFill>
                <a:latin typeface="Arial" panose="020B0604020202020204" pitchFamily="34" charset="0"/>
                <a:cs typeface="Arial" panose="020B0604020202020204" pitchFamily="34" charset="0"/>
              </a:rPr>
              <a:t> </a:t>
            </a:r>
            <a:r>
              <a:rPr lang="en-US" sz="2400" b="1" dirty="0" err="1">
                <a:solidFill>
                  <a:srgbClr val="2A2A2A"/>
                </a:solidFill>
                <a:latin typeface="Arial" panose="020B0604020202020204" pitchFamily="34" charset="0"/>
                <a:cs typeface="Arial" panose="020B0604020202020204" pitchFamily="34" charset="0"/>
              </a:rPr>
              <a:t>disponibilitatea</a:t>
            </a:r>
            <a:r>
              <a:rPr lang="en-US" sz="2400" b="1" dirty="0">
                <a:solidFill>
                  <a:srgbClr val="2A2A2A"/>
                </a:solidFill>
                <a:latin typeface="Arial" panose="020B0604020202020204" pitchFamily="34" charset="0"/>
                <a:cs typeface="Arial" panose="020B0604020202020204" pitchFamily="34" charset="0"/>
              </a:rPr>
              <a:t> </a:t>
            </a:r>
            <a:r>
              <a:rPr lang="en-US" sz="2400" b="1" dirty="0" err="1">
                <a:solidFill>
                  <a:srgbClr val="2A2A2A"/>
                </a:solidFill>
                <a:latin typeface="Arial" panose="020B0604020202020204" pitchFamily="34" charset="0"/>
                <a:cs typeface="Arial" panose="020B0604020202020204" pitchFamily="34" charset="0"/>
              </a:rPr>
              <a:t>nutrientilor</a:t>
            </a:r>
            <a:endParaRPr lang="en-US" sz="2400" b="1" dirty="0">
              <a:solidFill>
                <a:srgbClr val="2A2A2A"/>
              </a:solidFill>
              <a:latin typeface="Arial" panose="020B0604020202020204" pitchFamily="34" charset="0"/>
              <a:cs typeface="Arial" panose="020B0604020202020204" pitchFamily="34" charset="0"/>
            </a:endParaRPr>
          </a:p>
          <a:p>
            <a:endParaRPr lang="en-US" sz="2400" b="1" dirty="0">
              <a:solidFill>
                <a:srgbClr val="2A2A2A"/>
              </a:solidFill>
              <a:latin typeface="Arial" panose="020B0604020202020204" pitchFamily="34" charset="0"/>
              <a:cs typeface="Arial" panose="020B0604020202020204" pitchFamily="34" charset="0"/>
            </a:endParaRPr>
          </a:p>
          <a:p>
            <a:endParaRPr lang="en-US" sz="2400" b="1" dirty="0">
              <a:solidFill>
                <a:srgbClr val="2A2A2A"/>
              </a:solidFill>
              <a:latin typeface="Arial" panose="020B0604020202020204" pitchFamily="34" charset="0"/>
              <a:cs typeface="Arial" panose="020B0604020202020204" pitchFamily="34" charset="0"/>
            </a:endParaRPr>
          </a:p>
          <a:p>
            <a:r>
              <a:rPr lang="en-US" sz="2400" dirty="0" err="1">
                <a:solidFill>
                  <a:srgbClr val="2A2A2A"/>
                </a:solidFill>
                <a:latin typeface="Arial" panose="020B0604020202020204" pitchFamily="34" charset="0"/>
                <a:cs typeface="Arial" panose="020B0604020202020204" pitchFamily="34" charset="0"/>
              </a:rPr>
              <a:t>Celulele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epiteliale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ce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alcatuiesc</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membrana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gastrului</a:t>
            </a:r>
            <a:r>
              <a:rPr lang="en-US" sz="2400" dirty="0">
                <a:solidFill>
                  <a:srgbClr val="2A2A2A"/>
                </a:solidFill>
                <a:latin typeface="Arial" panose="020B0604020202020204" pitchFamily="34" charset="0"/>
                <a:cs typeface="Arial" panose="020B0604020202020204" pitchFamily="34" charset="0"/>
              </a:rPr>
              <a:t> au </a:t>
            </a:r>
            <a:r>
              <a:rPr lang="en-US" sz="2400" dirty="0" err="1">
                <a:solidFill>
                  <a:srgbClr val="2A2A2A"/>
                </a:solidFill>
                <a:latin typeface="Arial" panose="020B0604020202020204" pitchFamily="34" charset="0"/>
                <a:cs typeface="Arial" panose="020B0604020202020204" pitchFamily="34" charset="0"/>
              </a:rPr>
              <a:t>niste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terminatii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numite</a:t>
            </a:r>
            <a:r>
              <a:rPr lang="en-US" sz="2400" dirty="0">
                <a:solidFill>
                  <a:srgbClr val="2A2A2A"/>
                </a:solidFill>
                <a:latin typeface="Arial" panose="020B0604020202020204" pitchFamily="34" charset="0"/>
                <a:cs typeface="Arial" panose="020B0604020202020204" pitchFamily="34" charset="0"/>
              </a:rPr>
              <a:t> villi, care </a:t>
            </a:r>
            <a:r>
              <a:rPr lang="en-US" sz="2400" dirty="0" err="1">
                <a:solidFill>
                  <a:srgbClr val="2A2A2A"/>
                </a:solidFill>
                <a:latin typeface="Arial" panose="020B0604020202020204" pitchFamily="34" charset="0"/>
                <a:cs typeface="Arial" panose="020B0604020202020204" pitchFamily="34" charset="0"/>
              </a:rPr>
              <a:t>cresc</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suprafata</a:t>
            </a:r>
            <a:r>
              <a:rPr lang="en-US" sz="2400" dirty="0">
                <a:solidFill>
                  <a:srgbClr val="2A2A2A"/>
                </a:solidFill>
                <a:latin typeface="Arial" panose="020B0604020202020204" pitchFamily="34" charset="0"/>
                <a:cs typeface="Arial" panose="020B0604020202020204" pitchFamily="34" charset="0"/>
              </a:rPr>
              <a:t> de </a:t>
            </a:r>
            <a:r>
              <a:rPr lang="en-US" sz="2400" dirty="0" err="1">
                <a:solidFill>
                  <a:srgbClr val="2A2A2A"/>
                </a:solidFill>
                <a:latin typeface="Arial" panose="020B0604020202020204" pitchFamily="34" charset="0"/>
                <a:cs typeface="Arial" panose="020B0604020202020204" pitchFamily="34" charset="0"/>
              </a:rPr>
              <a:t>aderenta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si</a:t>
            </a:r>
            <a:r>
              <a:rPr lang="en-US" sz="2400" dirty="0">
                <a:solidFill>
                  <a:srgbClr val="2A2A2A"/>
                </a:solidFill>
                <a:latin typeface="Arial" panose="020B0604020202020204" pitchFamily="34" charset="0"/>
                <a:cs typeface="Arial" panose="020B0604020202020204" pitchFamily="34" charset="0"/>
              </a:rPr>
              <a:t> transport a </a:t>
            </a:r>
            <a:r>
              <a:rPr lang="en-US" sz="2400" dirty="0" err="1">
                <a:solidFill>
                  <a:srgbClr val="2A2A2A"/>
                </a:solidFill>
                <a:latin typeface="Arial" panose="020B0604020202020204" pitchFamily="34" charset="0"/>
                <a:cs typeface="Arial" panose="020B0604020202020204" pitchFamily="34" charset="0"/>
              </a:rPr>
              <a:t>nutrientilor</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catre</a:t>
            </a:r>
            <a:r>
              <a:rPr lang="en-US" sz="2400" dirty="0">
                <a:solidFill>
                  <a:srgbClr val="2A2A2A"/>
                </a:solidFill>
                <a:latin typeface="Arial" panose="020B0604020202020204" pitchFamily="34" charset="0"/>
                <a:cs typeface="Arial" panose="020B0604020202020204" pitchFamily="34" charset="0"/>
              </a:rPr>
              <a:t> organism.</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Cand</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apare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inflamatia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apare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disbioza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aceste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terminatii</a:t>
            </a:r>
            <a:r>
              <a:rPr lang="en-US" sz="2400" dirty="0">
                <a:solidFill>
                  <a:srgbClr val="2A2A2A"/>
                </a:solidFill>
                <a:latin typeface="Arial" panose="020B0604020202020204" pitchFamily="34" charset="0"/>
                <a:cs typeface="Arial" panose="020B0604020202020204" pitchFamily="34" charset="0"/>
              </a:rPr>
              <a:t> Villi </a:t>
            </a:r>
            <a:r>
              <a:rPr lang="en-US" sz="2400" dirty="0" err="1">
                <a:solidFill>
                  <a:srgbClr val="2A2A2A"/>
                </a:solidFill>
                <a:latin typeface="Arial" panose="020B0604020202020204" pitchFamily="34" charset="0"/>
                <a:cs typeface="Arial" panose="020B0604020202020204" pitchFamily="34" charset="0"/>
              </a:rPr>
              <a:t>sunt</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trunchiati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impiedicand</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absorbtia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corecta</a:t>
            </a:r>
            <a:r>
              <a:rPr lang="en-US" sz="2400" dirty="0">
                <a:solidFill>
                  <a:srgbClr val="2A2A2A"/>
                </a:solidFill>
                <a:latin typeface="Arial" panose="020B0604020202020204" pitchFamily="34" charset="0"/>
                <a:cs typeface="Arial" panose="020B0604020202020204" pitchFamily="34" charset="0"/>
              </a:rPr>
              <a:t> a </a:t>
            </a:r>
            <a:r>
              <a:rPr lang="en-US" sz="2400" dirty="0" err="1">
                <a:solidFill>
                  <a:srgbClr val="2A2A2A"/>
                </a:solidFill>
                <a:latin typeface="Arial" panose="020B0604020202020204" pitchFamily="34" charset="0"/>
                <a:cs typeface="Arial" panose="020B0604020202020204" pitchFamily="34" charset="0"/>
              </a:rPr>
              <a:t>nutrientilor</a:t>
            </a:r>
            <a:r>
              <a:rPr lang="en-US" sz="2400" dirty="0">
                <a:solidFill>
                  <a:srgbClr val="2A2A2A"/>
                </a:solidFill>
                <a:latin typeface="Arial" panose="020B0604020202020204" pitchFamily="34" charset="0"/>
                <a:cs typeface="Arial" panose="020B0604020202020204" pitchFamily="34" charset="0"/>
              </a:rPr>
              <a:t>. </a:t>
            </a:r>
          </a:p>
          <a:p>
            <a:endParaRPr lang="en-US" sz="2400" dirty="0">
              <a:solidFill>
                <a:srgbClr val="2A2A2A"/>
              </a:solidFill>
              <a:latin typeface="Arial" panose="020B0604020202020204" pitchFamily="34" charset="0"/>
              <a:cs typeface="Arial" panose="020B0604020202020204" pitchFamily="34" charset="0"/>
            </a:endParaRPr>
          </a:p>
          <a:p>
            <a:r>
              <a:rPr lang="en-US" sz="2400" dirty="0" err="1">
                <a:solidFill>
                  <a:srgbClr val="2A2A2A"/>
                </a:solidFill>
                <a:latin typeface="Arial" panose="020B0604020202020204" pitchFamily="34" charset="0"/>
                <a:cs typeface="Arial" panose="020B0604020202020204" pitchFamily="34" charset="0"/>
              </a:rPr>
              <a:t>Nutrienti</a:t>
            </a:r>
            <a:r>
              <a:rPr lang="en-US" sz="2400" dirty="0">
                <a:solidFill>
                  <a:srgbClr val="2A2A2A"/>
                </a:solidFill>
                <a:latin typeface="Arial" panose="020B0604020202020204" pitchFamily="34" charset="0"/>
                <a:cs typeface="Arial" panose="020B0604020202020204" pitchFamily="34" charset="0"/>
              </a:rPr>
              <a:t> precum </a:t>
            </a:r>
            <a:r>
              <a:rPr lang="en-US" sz="2400" dirty="0" err="1">
                <a:solidFill>
                  <a:srgbClr val="2A2A2A"/>
                </a:solidFill>
                <a:latin typeface="Arial" panose="020B0604020202020204" pitchFamily="34" charset="0"/>
                <a:cs typeface="Arial" panose="020B0604020202020204" pitchFamily="34" charset="0"/>
              </a:rPr>
              <a:t>iodul</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seleniul</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esentiali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pentru</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tiroida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fiind</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incorect</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sau</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insuficient</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absorbiti</a:t>
            </a:r>
            <a:endParaRPr lang="en-US" sz="2400" dirty="0">
              <a:solidFill>
                <a:srgbClr val="2A2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613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618065" y="301473"/>
            <a:ext cx="9982201" cy="5262979"/>
          </a:xfrm>
          <a:prstGeom prst="rect">
            <a:avLst/>
          </a:prstGeom>
        </p:spPr>
        <p:txBody>
          <a:bodyPr wrap="square">
            <a:spAutoFit/>
          </a:bodyPr>
          <a:lstStyle/>
          <a:p>
            <a:endParaRPr lang="en-US" sz="2400" dirty="0">
              <a:solidFill>
                <a:srgbClr val="2A2A2A"/>
              </a:solidFill>
              <a:latin typeface="Arial" panose="020B0604020202020204" pitchFamily="34" charset="0"/>
              <a:cs typeface="Arial" panose="020B0604020202020204" pitchFamily="34" charset="0"/>
            </a:endParaRPr>
          </a:p>
          <a:p>
            <a:r>
              <a:rPr lang="en-US" sz="2400" dirty="0" err="1">
                <a:solidFill>
                  <a:srgbClr val="2A2A2A"/>
                </a:solidFill>
                <a:latin typeface="Arial" panose="020B0604020202020204" pitchFamily="34" charset="0"/>
                <a:cs typeface="Arial" panose="020B0604020202020204" pitchFamily="34" charset="0"/>
              </a:rPr>
              <a:t>Nutrientii</a:t>
            </a:r>
            <a:r>
              <a:rPr lang="en-US" sz="2400" dirty="0">
                <a:solidFill>
                  <a:srgbClr val="2A2A2A"/>
                </a:solidFill>
                <a:latin typeface="Arial" panose="020B0604020202020204" pitchFamily="34" charset="0"/>
                <a:cs typeface="Arial" panose="020B0604020202020204" pitchFamily="34" charset="0"/>
              </a:rPr>
              <a:t> care </a:t>
            </a:r>
            <a:r>
              <a:rPr lang="en-US" sz="2400" dirty="0" err="1">
                <a:solidFill>
                  <a:srgbClr val="2A2A2A"/>
                </a:solidFill>
                <a:latin typeface="Arial" panose="020B0604020202020204" pitchFamily="34" charset="0"/>
                <a:cs typeface="Arial" panose="020B0604020202020204" pitchFamily="34" charset="0"/>
              </a:rPr>
              <a:t>sunt</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necesari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pentru</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functionarea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corecta</a:t>
            </a:r>
            <a:r>
              <a:rPr lang="en-US" sz="2400" dirty="0">
                <a:solidFill>
                  <a:srgbClr val="2A2A2A"/>
                </a:solidFill>
                <a:latin typeface="Arial" panose="020B0604020202020204" pitchFamily="34" charset="0"/>
                <a:cs typeface="Arial" panose="020B0604020202020204" pitchFamily="34" charset="0"/>
              </a:rPr>
              <a:t>  a </a:t>
            </a:r>
            <a:r>
              <a:rPr lang="en-US" sz="2400" dirty="0" err="1">
                <a:solidFill>
                  <a:srgbClr val="2A2A2A"/>
                </a:solidFill>
                <a:latin typeface="Arial" panose="020B0604020202020204" pitchFamily="34" charset="0"/>
                <a:cs typeface="Arial" panose="020B0604020202020204" pitchFamily="34" charset="0"/>
              </a:rPr>
              <a:t>celulelor</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sunt</a:t>
            </a:r>
            <a:r>
              <a:rPr lang="en-US" sz="2400" dirty="0">
                <a:solidFill>
                  <a:srgbClr val="2A2A2A"/>
                </a:solidFill>
                <a:latin typeface="Arial" panose="020B0604020202020204" pitchFamily="34" charset="0"/>
                <a:cs typeface="Arial" panose="020B0604020202020204" pitchFamily="34" charset="0"/>
              </a:rPr>
              <a:t> la </a:t>
            </a:r>
            <a:r>
              <a:rPr lang="en-US" sz="2400" dirty="0" err="1">
                <a:solidFill>
                  <a:srgbClr val="2A2A2A"/>
                </a:solidFill>
                <a:latin typeface="Arial" panose="020B0604020202020204" pitchFamily="34" charset="0"/>
                <a:cs typeface="Arial" panose="020B0604020202020204" pitchFamily="34" charset="0"/>
              </a:rPr>
              <a:t>fel</a:t>
            </a:r>
            <a:r>
              <a:rPr lang="en-US" sz="2400" dirty="0">
                <a:solidFill>
                  <a:srgbClr val="2A2A2A"/>
                </a:solidFill>
                <a:latin typeface="Arial" panose="020B0604020202020204" pitchFamily="34" charset="0"/>
                <a:cs typeface="Arial" panose="020B0604020202020204" pitchFamily="34" charset="0"/>
              </a:rPr>
              <a:t> de </a:t>
            </a:r>
            <a:r>
              <a:rPr lang="en-US" sz="2400" dirty="0" err="1">
                <a:solidFill>
                  <a:srgbClr val="2A2A2A"/>
                </a:solidFill>
                <a:latin typeface="Arial" panose="020B0604020202020204" pitchFamily="34" charset="0"/>
                <a:cs typeface="Arial" panose="020B0604020202020204" pitchFamily="34" charset="0"/>
              </a:rPr>
              <a:t>importanti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pentru</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microbi</a:t>
            </a:r>
            <a:r>
              <a:rPr lang="en-US" sz="2400" dirty="0">
                <a:solidFill>
                  <a:srgbClr val="2A2A2A"/>
                </a:solidFill>
                <a:latin typeface="Arial" panose="020B0604020202020204" pitchFamily="34" charset="0"/>
                <a:cs typeface="Arial" panose="020B0604020202020204" pitchFamily="34" charset="0"/>
              </a:rPr>
              <a:t>. </a:t>
            </a:r>
          </a:p>
          <a:p>
            <a:endParaRPr lang="en-US" sz="2400" dirty="0">
              <a:solidFill>
                <a:srgbClr val="2A2A2A"/>
              </a:solidFill>
              <a:latin typeface="Arial" panose="020B0604020202020204" pitchFamily="34" charset="0"/>
              <a:cs typeface="Arial" panose="020B0604020202020204" pitchFamily="34" charset="0"/>
            </a:endParaRPr>
          </a:p>
          <a:p>
            <a:r>
              <a:rPr lang="en-US" sz="2400" dirty="0" err="1">
                <a:solidFill>
                  <a:srgbClr val="2A2A2A"/>
                </a:solidFill>
                <a:latin typeface="Arial" panose="020B0604020202020204" pitchFamily="34" charset="0"/>
                <a:cs typeface="Arial" panose="020B0604020202020204" pitchFamily="34" charset="0"/>
              </a:rPr>
              <a:t>Compozitia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microbiotei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poate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influenta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necesarul</a:t>
            </a:r>
            <a:r>
              <a:rPr lang="en-US" sz="2400" dirty="0">
                <a:solidFill>
                  <a:srgbClr val="2A2A2A"/>
                </a:solidFill>
                <a:latin typeface="Arial" panose="020B0604020202020204" pitchFamily="34" charset="0"/>
                <a:cs typeface="Arial" panose="020B0604020202020204" pitchFamily="34" charset="0"/>
              </a:rPr>
              <a:t> de nutrient al </a:t>
            </a:r>
            <a:r>
              <a:rPr lang="en-US" sz="2400" dirty="0" err="1">
                <a:solidFill>
                  <a:srgbClr val="2A2A2A"/>
                </a:solidFill>
                <a:latin typeface="Arial" panose="020B0604020202020204" pitchFamily="34" charset="0"/>
                <a:cs typeface="Arial" panose="020B0604020202020204" pitchFamily="34" charset="0"/>
              </a:rPr>
              <a:t>unui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individ</a:t>
            </a:r>
            <a:endParaRPr lang="en-US" sz="2400" dirty="0">
              <a:solidFill>
                <a:srgbClr val="2A2A2A"/>
              </a:solidFill>
              <a:latin typeface="Arial" panose="020B0604020202020204" pitchFamily="34" charset="0"/>
              <a:cs typeface="Arial" panose="020B0604020202020204" pitchFamily="34" charset="0"/>
            </a:endParaRP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Un </a:t>
            </a:r>
            <a:r>
              <a:rPr lang="en-US" sz="2400" dirty="0" err="1">
                <a:solidFill>
                  <a:srgbClr val="2A2A2A"/>
                </a:solidFill>
                <a:latin typeface="Arial" panose="020B0604020202020204" pitchFamily="34" charset="0"/>
                <a:cs typeface="Arial" panose="020B0604020202020204" pitchFamily="34" charset="0"/>
              </a:rPr>
              <a:t>studiu</a:t>
            </a:r>
            <a:r>
              <a:rPr lang="en-US" sz="2400" dirty="0">
                <a:solidFill>
                  <a:srgbClr val="2A2A2A"/>
                </a:solidFill>
                <a:latin typeface="Arial" panose="020B0604020202020204" pitchFamily="34" charset="0"/>
                <a:cs typeface="Arial" panose="020B0604020202020204" pitchFamily="34" charset="0"/>
              </a:rPr>
              <a:t> din 2009 pe </a:t>
            </a:r>
            <a:r>
              <a:rPr lang="en-US" sz="2400" dirty="0" err="1">
                <a:solidFill>
                  <a:srgbClr val="2A2A2A"/>
                </a:solidFill>
                <a:latin typeface="Arial" panose="020B0604020202020204" pitchFamily="34" charset="0"/>
                <a:cs typeface="Arial" panose="020B0604020202020204" pitchFamily="34" charset="0"/>
              </a:rPr>
              <a:t>soareci</a:t>
            </a:r>
            <a:r>
              <a:rPr lang="en-US" sz="2400" dirty="0">
                <a:solidFill>
                  <a:srgbClr val="2A2A2A"/>
                </a:solidFill>
                <a:latin typeface="Arial" panose="020B0604020202020204" pitchFamily="34" charset="0"/>
                <a:cs typeface="Arial" panose="020B0604020202020204" pitchFamily="34" charset="0"/>
              </a:rPr>
              <a:t>, a </a:t>
            </a:r>
            <a:r>
              <a:rPr lang="en-US" sz="2400" dirty="0" err="1">
                <a:solidFill>
                  <a:srgbClr val="2A2A2A"/>
                </a:solidFill>
                <a:latin typeface="Arial" panose="020B0604020202020204" pitchFamily="34" charset="0"/>
                <a:cs typeface="Arial" panose="020B0604020202020204" pitchFamily="34" charset="0"/>
              </a:rPr>
              <a:t>demonstrat</a:t>
            </a:r>
            <a:r>
              <a:rPr lang="en-US" sz="2400" dirty="0">
                <a:solidFill>
                  <a:srgbClr val="2A2A2A"/>
                </a:solidFill>
                <a:latin typeface="Arial" panose="020B0604020202020204" pitchFamily="34" charset="0"/>
                <a:cs typeface="Arial" panose="020B0604020202020204" pitchFamily="34" charset="0"/>
              </a:rPr>
              <a:t> ca microbiota </a:t>
            </a:r>
            <a:r>
              <a:rPr lang="en-US" sz="2400" dirty="0" err="1">
                <a:solidFill>
                  <a:srgbClr val="2A2A2A"/>
                </a:solidFill>
                <a:latin typeface="Arial" panose="020B0604020202020204" pitchFamily="34" charset="0"/>
                <a:cs typeface="Arial" panose="020B0604020202020204" pitchFamily="34" charset="0"/>
              </a:rPr>
              <a:t>atragea</a:t>
            </a:r>
            <a:r>
              <a:rPr lang="en-US" sz="2400" dirty="0">
                <a:solidFill>
                  <a:srgbClr val="2A2A2A"/>
                </a:solidFill>
                <a:latin typeface="Arial" panose="020B0604020202020204" pitchFamily="34" charset="0"/>
                <a:cs typeface="Arial" panose="020B0604020202020204" pitchFamily="34" charset="0"/>
              </a:rPr>
              <a:t> Se </a:t>
            </a:r>
            <a:r>
              <a:rPr lang="en-US" sz="2400" dirty="0" err="1">
                <a:solidFill>
                  <a:srgbClr val="2A2A2A"/>
                </a:solidFill>
                <a:latin typeface="Arial" panose="020B0604020202020204" pitchFamily="34" charset="0"/>
                <a:cs typeface="Arial" panose="020B0604020202020204" pitchFamily="34" charset="0"/>
              </a:rPr>
              <a:t>cand</a:t>
            </a:r>
            <a:r>
              <a:rPr lang="en-US" sz="2400" dirty="0">
                <a:solidFill>
                  <a:srgbClr val="2A2A2A"/>
                </a:solidFill>
                <a:latin typeface="Arial" panose="020B0604020202020204" pitchFamily="34" charset="0"/>
                <a:cs typeface="Arial" panose="020B0604020202020204" pitchFamily="34" charset="0"/>
              </a:rPr>
              <a:t> se </a:t>
            </a:r>
            <a:r>
              <a:rPr lang="en-US" sz="2400" dirty="0" err="1">
                <a:solidFill>
                  <a:srgbClr val="2A2A2A"/>
                </a:solidFill>
                <a:latin typeface="Arial" panose="020B0604020202020204" pitchFamily="34" charset="0"/>
                <a:cs typeface="Arial" panose="020B0604020202020204" pitchFamily="34" charset="0"/>
              </a:rPr>
              <a:t>masuram</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niveluri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scazute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impiedicand</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sinteza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seleno</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proteinelor</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necesare</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pentru</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functionarea</a:t>
            </a:r>
            <a:r>
              <a:rPr lang="en-US" sz="2400" dirty="0">
                <a:solidFill>
                  <a:srgbClr val="2A2A2A"/>
                </a:solidFill>
                <a:latin typeface="Arial" panose="020B0604020202020204" pitchFamily="34" charset="0"/>
                <a:cs typeface="Arial" panose="020B0604020202020204" pitchFamily="34" charset="0"/>
              </a:rPr>
              <a:t> optima a </a:t>
            </a:r>
            <a:r>
              <a:rPr lang="en-US" sz="2400" dirty="0" err="1">
                <a:solidFill>
                  <a:srgbClr val="2A2A2A"/>
                </a:solidFill>
                <a:latin typeface="Arial" panose="020B0604020202020204" pitchFamily="34" charset="0"/>
                <a:cs typeface="Arial" panose="020B0604020202020204" pitchFamily="34" charset="0"/>
              </a:rPr>
              <a:t>glandei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tiroidei</a:t>
            </a:r>
            <a:r>
              <a:rPr lang="en-US" sz="2400" dirty="0">
                <a:solidFill>
                  <a:srgbClr val="2A2A2A"/>
                </a:solidFill>
                <a:latin typeface="Arial" panose="020B0604020202020204" pitchFamily="34" charset="0"/>
                <a:cs typeface="Arial" panose="020B0604020202020204" pitchFamily="34" charset="0"/>
              </a:rPr>
              <a:t> </a:t>
            </a:r>
          </a:p>
          <a:p>
            <a:endParaRPr lang="en-US" sz="2400" dirty="0">
              <a:solidFill>
                <a:srgbClr val="2A2A2A"/>
              </a:solidFill>
              <a:latin typeface="Arial" panose="020B0604020202020204" pitchFamily="34" charset="0"/>
              <a:cs typeface="Arial" panose="020B0604020202020204" pitchFamily="34" charset="0"/>
            </a:endParaRPr>
          </a:p>
          <a:p>
            <a:endParaRPr lang="en-US" sz="2400" dirty="0">
              <a:solidFill>
                <a:srgbClr val="2A2A2A"/>
              </a:solidFill>
              <a:latin typeface="Arial" panose="020B0604020202020204" pitchFamily="34" charset="0"/>
              <a:cs typeface="Arial" panose="020B0604020202020204" pitchFamily="34" charset="0"/>
            </a:endParaRPr>
          </a:p>
          <a:p>
            <a:r>
              <a:rPr lang="en-US" sz="2400" dirty="0" err="1">
                <a:solidFill>
                  <a:srgbClr val="2A2A2A"/>
                </a:solidFill>
                <a:latin typeface="Arial" panose="020B0604020202020204" pitchFamily="34" charset="0"/>
                <a:cs typeface="Arial" panose="020B0604020202020204" pitchFamily="34" charset="0"/>
              </a:rPr>
              <a:t>Intr</a:t>
            </a:r>
            <a:r>
              <a:rPr lang="en-US" sz="2400" dirty="0">
                <a:solidFill>
                  <a:srgbClr val="2A2A2A"/>
                </a:solidFill>
                <a:latin typeface="Arial" panose="020B0604020202020204" pitchFamily="34" charset="0"/>
                <a:cs typeface="Arial" panose="020B0604020202020204" pitchFamily="34" charset="0"/>
              </a:rPr>
              <a:t>-un alt </a:t>
            </a:r>
            <a:r>
              <a:rPr lang="en-US" sz="2400" dirty="0" err="1">
                <a:solidFill>
                  <a:srgbClr val="2A2A2A"/>
                </a:solidFill>
                <a:latin typeface="Arial" panose="020B0604020202020204" pitchFamily="34" charset="0"/>
                <a:cs typeface="Arial" panose="020B0604020202020204" pitchFamily="34" charset="0"/>
              </a:rPr>
              <a:t>studiu</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sobolanii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tratati</a:t>
            </a:r>
            <a:r>
              <a:rPr lang="en-US" sz="2400" dirty="0">
                <a:solidFill>
                  <a:srgbClr val="2A2A2A"/>
                </a:solidFill>
                <a:latin typeface="Arial" panose="020B0604020202020204" pitchFamily="34" charset="0"/>
                <a:cs typeface="Arial" panose="020B0604020202020204" pitchFamily="34" charset="0"/>
              </a:rPr>
              <a:t> cu </a:t>
            </a:r>
            <a:r>
              <a:rPr lang="en-US" sz="2400" dirty="0" err="1">
                <a:solidFill>
                  <a:srgbClr val="2A2A2A"/>
                </a:solidFill>
                <a:latin typeface="Arial" panose="020B0604020202020204" pitchFamily="34" charset="0"/>
                <a:cs typeface="Arial" panose="020B0604020202020204" pitchFamily="34" charset="0"/>
              </a:rPr>
              <a:t>kanamicina</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aveau</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niveluri</a:t>
            </a:r>
            <a:r>
              <a:rPr lang="en-US" sz="2400" dirty="0">
                <a:solidFill>
                  <a:srgbClr val="2A2A2A"/>
                </a:solidFill>
                <a:latin typeface="Arial" panose="020B0604020202020204" pitchFamily="34" charset="0"/>
                <a:cs typeface="Arial" panose="020B0604020202020204" pitchFamily="34" charset="0"/>
              </a:rPr>
              <a:t> </a:t>
            </a:r>
            <a:r>
              <a:rPr lang="en-US" sz="2400" dirty="0" err="1">
                <a:solidFill>
                  <a:srgbClr val="2A2A2A"/>
                </a:solidFill>
                <a:latin typeface="Arial" panose="020B0604020202020204" pitchFamily="34" charset="0"/>
                <a:cs typeface="Arial" panose="020B0604020202020204" pitchFamily="34" charset="0"/>
              </a:rPr>
              <a:t>scazute</a:t>
            </a:r>
            <a:r>
              <a:rPr lang="en-US" sz="2400" dirty="0">
                <a:solidFill>
                  <a:srgbClr val="2A2A2A"/>
                </a:solidFill>
                <a:latin typeface="Arial" panose="020B0604020202020204" pitchFamily="34" charset="0"/>
                <a:cs typeface="Arial" panose="020B0604020202020204" pitchFamily="34" charset="0"/>
              </a:rPr>
              <a:t> de </a:t>
            </a:r>
            <a:r>
              <a:rPr lang="en-US" sz="2400" dirty="0" err="1">
                <a:solidFill>
                  <a:srgbClr val="2A2A2A"/>
                </a:solidFill>
                <a:latin typeface="Arial" panose="020B0604020202020204" pitchFamily="34" charset="0"/>
                <a:cs typeface="Arial" panose="020B0604020202020204" pitchFamily="34" charset="0"/>
              </a:rPr>
              <a:t>iod</a:t>
            </a:r>
            <a:r>
              <a:rPr lang="en-US" sz="2400" dirty="0">
                <a:solidFill>
                  <a:srgbClr val="2A2A2A"/>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2676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1A6FFA-3E91-490E-A9A0-BD89AD329F8D}"/>
              </a:ext>
            </a:extLst>
          </p:cNvPr>
          <p:cNvSpPr/>
          <p:nvPr/>
        </p:nvSpPr>
        <p:spPr>
          <a:xfrm>
            <a:off x="1583635" y="2802979"/>
            <a:ext cx="7759148" cy="1477328"/>
          </a:xfrm>
          <a:prstGeom prst="rect">
            <a:avLst/>
          </a:prstGeom>
        </p:spPr>
        <p:txBody>
          <a:bodyPr wrap="square">
            <a:spAutoFit/>
          </a:bodyPr>
          <a:lstStyle/>
          <a:p>
            <a:r>
              <a:rPr lang="en-US" dirty="0"/>
              <a:t>H. Pylori </a:t>
            </a:r>
            <a:r>
              <a:rPr lang="en-US" dirty="0" err="1"/>
              <a:t>este</a:t>
            </a:r>
            <a:r>
              <a:rPr lang="en-US" dirty="0"/>
              <a:t> o </a:t>
            </a:r>
            <a:r>
              <a:rPr lang="en-US" dirty="0" err="1"/>
              <a:t>bacterie</a:t>
            </a:r>
            <a:r>
              <a:rPr lang="en-US" dirty="0"/>
              <a:t> </a:t>
            </a:r>
            <a:r>
              <a:rPr lang="en-US" dirty="0" err="1"/>
              <a:t>patogenă</a:t>
            </a:r>
            <a:r>
              <a:rPr lang="en-US" dirty="0"/>
              <a:t> care </a:t>
            </a:r>
            <a:r>
              <a:rPr lang="en-US" dirty="0" err="1"/>
              <a:t>colonizează</a:t>
            </a:r>
            <a:r>
              <a:rPr lang="en-US" dirty="0"/>
              <a:t> zone ale </a:t>
            </a:r>
            <a:r>
              <a:rPr lang="en-US" dirty="0" err="1"/>
              <a:t>stomacului</a:t>
            </a:r>
            <a:r>
              <a:rPr lang="en-US" dirty="0"/>
              <a:t> </a:t>
            </a:r>
            <a:r>
              <a:rPr lang="en-US" dirty="0" err="1"/>
              <a:t>creând</a:t>
            </a:r>
            <a:r>
              <a:rPr lang="en-US" dirty="0"/>
              <a:t> o </a:t>
            </a:r>
            <a:r>
              <a:rPr lang="en-US" dirty="0" err="1"/>
              <a:t>gamă</a:t>
            </a:r>
            <a:r>
              <a:rPr lang="en-US" dirty="0"/>
              <a:t> </a:t>
            </a:r>
            <a:r>
              <a:rPr lang="en-US" dirty="0" err="1"/>
              <a:t>largă</a:t>
            </a:r>
            <a:r>
              <a:rPr lang="en-US" dirty="0"/>
              <a:t> de </a:t>
            </a:r>
            <a:r>
              <a:rPr lang="en-US" dirty="0" err="1"/>
              <a:t>afecțiuni</a:t>
            </a:r>
            <a:r>
              <a:rPr lang="en-US" dirty="0"/>
              <a:t> digestive, </a:t>
            </a:r>
            <a:r>
              <a:rPr lang="en-US" dirty="0" err="1"/>
              <a:t>inclusiv</a:t>
            </a:r>
            <a:r>
              <a:rPr lang="en-US" dirty="0"/>
              <a:t> </a:t>
            </a:r>
            <a:r>
              <a:rPr lang="en-US" dirty="0" err="1"/>
              <a:t>ulcere</a:t>
            </a:r>
            <a:r>
              <a:rPr lang="en-US" dirty="0"/>
              <a:t>. </a:t>
            </a:r>
          </a:p>
          <a:p>
            <a:endParaRPr lang="en-US" dirty="0"/>
          </a:p>
          <a:p>
            <a:r>
              <a:rPr lang="en-US" dirty="0" err="1"/>
              <a:t>Studiile</a:t>
            </a:r>
            <a:r>
              <a:rPr lang="en-US" dirty="0"/>
              <a:t> </a:t>
            </a:r>
            <a:r>
              <a:rPr lang="en-US" dirty="0" err="1"/>
              <a:t>leaga</a:t>
            </a:r>
            <a:r>
              <a:rPr lang="en-US" dirty="0"/>
              <a:t> </a:t>
            </a:r>
            <a:r>
              <a:rPr lang="en-US" dirty="0" err="1"/>
              <a:t>aceste</a:t>
            </a:r>
            <a:r>
              <a:rPr lang="en-US" dirty="0"/>
              <a:t> </a:t>
            </a:r>
            <a:r>
              <a:rPr lang="en-US" dirty="0" err="1"/>
              <a:t>infectii</a:t>
            </a:r>
            <a:r>
              <a:rPr lang="en-US" dirty="0"/>
              <a:t> </a:t>
            </a:r>
            <a:r>
              <a:rPr lang="en-US" dirty="0" err="1"/>
              <a:t>bacteriene</a:t>
            </a:r>
            <a:r>
              <a:rPr lang="en-US" dirty="0"/>
              <a:t> de </a:t>
            </a:r>
            <a:r>
              <a:rPr lang="en-US" dirty="0" err="1"/>
              <a:t>bolile</a:t>
            </a:r>
            <a:r>
              <a:rPr lang="en-US" dirty="0"/>
              <a:t> </a:t>
            </a:r>
            <a:r>
              <a:rPr lang="en-US" dirty="0" err="1"/>
              <a:t>autoimune</a:t>
            </a:r>
            <a:r>
              <a:rPr lang="en-US" dirty="0"/>
              <a:t> cum </a:t>
            </a:r>
            <a:r>
              <a:rPr lang="en-US" dirty="0" err="1"/>
              <a:t>ar</a:t>
            </a:r>
            <a:r>
              <a:rPr lang="en-US" dirty="0"/>
              <a:t> fi Hashimoto</a:t>
            </a:r>
          </a:p>
        </p:txBody>
      </p:sp>
    </p:spTree>
    <p:extLst>
      <p:ext uri="{BB962C8B-B14F-4D97-AF65-F5344CB8AC3E}">
        <p14:creationId xmlns:p14="http://schemas.microsoft.com/office/powerpoint/2010/main" val="1393113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74133" y="482600"/>
            <a:ext cx="8500533" cy="2554545"/>
          </a:xfrm>
          <a:prstGeom prst="rect">
            <a:avLst/>
          </a:prstGeom>
        </p:spPr>
        <p:txBody>
          <a:bodyPr wrap="square">
            <a:spAutoFit/>
          </a:bodyPr>
          <a:lstStyle/>
          <a:p>
            <a:r>
              <a:rPr lang="en-US" sz="2000" dirty="0">
                <a:solidFill>
                  <a:srgbClr val="2A2A2A"/>
                </a:solidFill>
                <a:latin typeface="Arial" panose="020B0604020202020204" pitchFamily="34" charset="0"/>
                <a:cs typeface="Arial" panose="020B0604020202020204" pitchFamily="34" charset="0"/>
              </a:rPr>
              <a:t>Hippocrates a </a:t>
            </a:r>
            <a:r>
              <a:rPr lang="en-US" sz="2000" dirty="0" err="1">
                <a:solidFill>
                  <a:srgbClr val="2A2A2A"/>
                </a:solidFill>
                <a:latin typeface="Arial" panose="020B0604020202020204" pitchFamily="34" charset="0"/>
                <a:cs typeface="Arial" panose="020B0604020202020204" pitchFamily="34" charset="0"/>
              </a:rPr>
              <a:t>zis</a:t>
            </a:r>
            <a:r>
              <a:rPr lang="en-US" sz="2000" dirty="0">
                <a:solidFill>
                  <a:srgbClr val="2A2A2A"/>
                </a:solidFill>
                <a:latin typeface="Arial" panose="020B0604020202020204" pitchFamily="34" charset="0"/>
                <a:cs typeface="Arial" panose="020B0604020202020204" pitchFamily="34" charset="0"/>
              </a:rPr>
              <a:t>: “ </a:t>
            </a:r>
            <a:r>
              <a:rPr lang="en-US" sz="2000" dirty="0" err="1">
                <a:solidFill>
                  <a:srgbClr val="2A2A2A"/>
                </a:solidFill>
                <a:latin typeface="Arial" panose="020B0604020202020204" pitchFamily="34" charset="0"/>
                <a:cs typeface="Arial" panose="020B0604020202020204" pitchFamily="34" charset="0"/>
              </a:rPr>
              <a:t>Toate</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bolile</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incep</a:t>
            </a:r>
            <a:r>
              <a:rPr lang="en-US" sz="2000" dirty="0">
                <a:solidFill>
                  <a:srgbClr val="2A2A2A"/>
                </a:solidFill>
                <a:latin typeface="Arial" panose="020B0604020202020204" pitchFamily="34" charset="0"/>
                <a:cs typeface="Arial" panose="020B0604020202020204" pitchFamily="34" charset="0"/>
              </a:rPr>
              <a:t> in </a:t>
            </a:r>
            <a:r>
              <a:rPr lang="en-US" sz="2000" dirty="0" err="1">
                <a:solidFill>
                  <a:srgbClr val="2A2A2A"/>
                </a:solidFill>
                <a:latin typeface="Arial" panose="020B0604020202020204" pitchFamily="34" charset="0"/>
                <a:cs typeface="Arial" panose="020B0604020202020204" pitchFamily="34" charset="0"/>
              </a:rPr>
              <a:t>gastru</a:t>
            </a:r>
            <a:r>
              <a:rPr lang="en-US" sz="2000" dirty="0">
                <a:solidFill>
                  <a:srgbClr val="2A2A2A"/>
                </a:solidFill>
                <a:latin typeface="Arial" panose="020B0604020202020204" pitchFamily="34" charset="0"/>
                <a:cs typeface="Arial" panose="020B0604020202020204" pitchFamily="34" charset="0"/>
              </a:rPr>
              <a:t>”</a:t>
            </a:r>
          </a:p>
          <a:p>
            <a:endParaRPr lang="en-US" sz="2000" dirty="0">
              <a:solidFill>
                <a:srgbClr val="2A2A2A"/>
              </a:solidFill>
              <a:latin typeface="Arial" panose="020B0604020202020204" pitchFamily="34" charset="0"/>
              <a:cs typeface="Arial" panose="020B0604020202020204" pitchFamily="34" charset="0"/>
            </a:endParaRPr>
          </a:p>
          <a:p>
            <a:r>
              <a:rPr lang="en-US" sz="2000" dirty="0">
                <a:solidFill>
                  <a:srgbClr val="2A2A2A"/>
                </a:solidFill>
                <a:latin typeface="Arial" panose="020B0604020202020204" pitchFamily="34" charset="0"/>
                <a:cs typeface="Arial" panose="020B0604020202020204" pitchFamily="34" charset="0"/>
              </a:rPr>
              <a:t> 2,500 </a:t>
            </a:r>
            <a:r>
              <a:rPr lang="en-US" sz="2000" dirty="0" err="1">
                <a:solidFill>
                  <a:srgbClr val="2A2A2A"/>
                </a:solidFill>
                <a:latin typeface="Arial" panose="020B0604020202020204" pitchFamily="34" charset="0"/>
                <a:cs typeface="Arial" panose="020B0604020202020204" pitchFamily="34" charset="0"/>
              </a:rPr>
              <a:t>ani</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mai</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tarziu</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abia</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incepem</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sa</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intelegem</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cata</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dreptate</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avea</a:t>
            </a:r>
            <a:r>
              <a:rPr lang="en-US" sz="2000" dirty="0">
                <a:solidFill>
                  <a:srgbClr val="2A2A2A"/>
                </a:solidFill>
                <a:latin typeface="Arial" panose="020B0604020202020204" pitchFamily="34" charset="0"/>
                <a:cs typeface="Arial" panose="020B0604020202020204" pitchFamily="34" charset="0"/>
              </a:rPr>
              <a:t>!</a:t>
            </a:r>
          </a:p>
          <a:p>
            <a:endParaRPr lang="en-US" sz="2000" dirty="0">
              <a:solidFill>
                <a:srgbClr val="2A2A2A"/>
              </a:solidFill>
              <a:latin typeface="Arial" panose="020B0604020202020204" pitchFamily="34" charset="0"/>
              <a:cs typeface="Arial" panose="020B0604020202020204" pitchFamily="34" charset="0"/>
            </a:endParaRPr>
          </a:p>
          <a:p>
            <a:endParaRPr lang="en-US" sz="2000" dirty="0">
              <a:solidFill>
                <a:srgbClr val="2A2A2A"/>
              </a:solidFill>
              <a:latin typeface="Arial" panose="020B0604020202020204" pitchFamily="34" charset="0"/>
              <a:cs typeface="Arial" panose="020B0604020202020204" pitchFamily="34" charset="0"/>
            </a:endParaRPr>
          </a:p>
          <a:p>
            <a:r>
              <a:rPr lang="en-US" sz="2000" dirty="0" err="1">
                <a:solidFill>
                  <a:srgbClr val="2A2A2A"/>
                </a:solidFill>
                <a:latin typeface="Arial" panose="020B0604020202020204" pitchFamily="34" charset="0"/>
                <a:cs typeface="Arial" panose="020B0604020202020204" pitchFamily="34" charset="0"/>
              </a:rPr>
              <a:t>Diagrama</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arata</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legatura</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dintre</a:t>
            </a:r>
            <a:r>
              <a:rPr lang="en-US" sz="2000" dirty="0">
                <a:solidFill>
                  <a:srgbClr val="2A2A2A"/>
                </a:solidFill>
                <a:latin typeface="Arial" panose="020B0604020202020204" pitchFamily="34" charset="0"/>
                <a:cs typeface="Arial" panose="020B0604020202020204" pitchFamily="34" charset="0"/>
              </a:rPr>
              <a:t> un </a:t>
            </a:r>
            <a:r>
              <a:rPr lang="en-US" sz="2000" dirty="0" err="1">
                <a:solidFill>
                  <a:srgbClr val="2A2A2A"/>
                </a:solidFill>
                <a:latin typeface="Arial" panose="020B0604020202020204" pitchFamily="34" charset="0"/>
                <a:cs typeface="Arial" panose="020B0604020202020204" pitchFamily="34" charset="0"/>
              </a:rPr>
              <a:t>gastru</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iritat</a:t>
            </a:r>
            <a:r>
              <a:rPr lang="en-US" sz="2000" dirty="0">
                <a:solidFill>
                  <a:srgbClr val="2A2A2A"/>
                </a:solidFill>
                <a:latin typeface="Arial" panose="020B0604020202020204" pitchFamily="34" charset="0"/>
                <a:cs typeface="Arial" panose="020B0604020202020204" pitchFamily="34" charset="0"/>
              </a:rPr>
              <a:t>, cu </a:t>
            </a:r>
            <a:r>
              <a:rPr lang="en-US" sz="2000" dirty="0" err="1">
                <a:solidFill>
                  <a:srgbClr val="2A2A2A"/>
                </a:solidFill>
                <a:latin typeface="Arial" panose="020B0604020202020204" pitchFamily="34" charset="0"/>
                <a:cs typeface="Arial" panose="020B0604020202020204" pitchFamily="34" charset="0"/>
              </a:rPr>
              <a:t>disbioza</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inflamatie</a:t>
            </a:r>
            <a:r>
              <a:rPr lang="en-US" sz="2000" dirty="0">
                <a:solidFill>
                  <a:srgbClr val="2A2A2A"/>
                </a:solidFill>
                <a:latin typeface="Arial" panose="020B0604020202020204" pitchFamily="34" charset="0"/>
                <a:cs typeface="Arial" panose="020B0604020202020204" pitchFamily="34" charset="0"/>
              </a:rPr>
              <a:t> , </a:t>
            </a:r>
            <a:r>
              <a:rPr lang="en-US" sz="2000" dirty="0" err="1">
                <a:solidFill>
                  <a:srgbClr val="2A2A2A"/>
                </a:solidFill>
                <a:latin typeface="Arial" panose="020B0604020202020204" pitchFamily="34" charset="0"/>
                <a:cs typeface="Arial" panose="020B0604020202020204" pitchFamily="34" charset="0"/>
              </a:rPr>
              <a:t>disfuntie</a:t>
            </a:r>
            <a:r>
              <a:rPr lang="en-US" sz="2000" dirty="0">
                <a:solidFill>
                  <a:srgbClr val="2A2A2A"/>
                </a:solidFill>
                <a:latin typeface="Arial" panose="020B0604020202020204" pitchFamily="34" charset="0"/>
                <a:cs typeface="Arial" panose="020B0604020202020204" pitchFamily="34" charset="0"/>
              </a:rPr>
              <a:t> immune </a:t>
            </a:r>
            <a:r>
              <a:rPr lang="en-US" sz="2000" dirty="0" err="1">
                <a:solidFill>
                  <a:srgbClr val="2A2A2A"/>
                </a:solidFill>
                <a:latin typeface="Arial" panose="020B0604020202020204" pitchFamily="34" charset="0"/>
                <a:cs typeface="Arial" panose="020B0604020202020204" pitchFamily="34" charset="0"/>
              </a:rPr>
              <a:t>si</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productie</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scazuta</a:t>
            </a:r>
            <a:r>
              <a:rPr lang="en-US" sz="2000" dirty="0">
                <a:solidFill>
                  <a:srgbClr val="2A2A2A"/>
                </a:solidFill>
                <a:latin typeface="Arial" panose="020B0604020202020204" pitchFamily="34" charset="0"/>
                <a:cs typeface="Arial" panose="020B0604020202020204" pitchFamily="34" charset="0"/>
              </a:rPr>
              <a:t> de </a:t>
            </a:r>
            <a:r>
              <a:rPr lang="en-US" sz="2000" dirty="0" err="1">
                <a:solidFill>
                  <a:srgbClr val="2A2A2A"/>
                </a:solidFill>
                <a:latin typeface="Arial" panose="020B0604020202020204" pitchFamily="34" charset="0"/>
                <a:cs typeface="Arial" panose="020B0604020202020204" pitchFamily="34" charset="0"/>
              </a:rPr>
              <a:t>hormoni</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tiroidieni</a:t>
            </a:r>
            <a:r>
              <a:rPr lang="en-US" sz="2000" dirty="0">
                <a:solidFill>
                  <a:srgbClr val="2A2A2A"/>
                </a:solidFill>
                <a:latin typeface="Arial" panose="020B0604020202020204" pitchFamily="34" charset="0"/>
                <a:cs typeface="Arial" panose="020B0604020202020204" pitchFamily="34" charset="0"/>
              </a:rPr>
              <a:t>= </a:t>
            </a:r>
            <a:r>
              <a:rPr lang="en-US" sz="2000" dirty="0" err="1">
                <a:solidFill>
                  <a:srgbClr val="2A2A2A"/>
                </a:solidFill>
                <a:latin typeface="Arial" panose="020B0604020202020204" pitchFamily="34" charset="0"/>
                <a:cs typeface="Arial" panose="020B0604020202020204" pitchFamily="34" charset="0"/>
              </a:rPr>
              <a:t>tabloul</a:t>
            </a:r>
            <a:r>
              <a:rPr lang="en-US" sz="2000" dirty="0">
                <a:solidFill>
                  <a:srgbClr val="2A2A2A"/>
                </a:solidFill>
                <a:latin typeface="Arial" panose="020B0604020202020204" pitchFamily="34" charset="0"/>
                <a:cs typeface="Arial" panose="020B0604020202020204" pitchFamily="34" charset="0"/>
              </a:rPr>
              <a:t> clinic al </a:t>
            </a:r>
            <a:r>
              <a:rPr lang="en-US" sz="2000" dirty="0" err="1">
                <a:solidFill>
                  <a:srgbClr val="2A2A2A"/>
                </a:solidFill>
                <a:latin typeface="Arial" panose="020B0604020202020204" pitchFamily="34" charset="0"/>
                <a:cs typeface="Arial" panose="020B0604020202020204" pitchFamily="34" charset="0"/>
              </a:rPr>
              <a:t>hipotiroidismului</a:t>
            </a:r>
            <a:endParaRPr lang="en-US" sz="2000" dirty="0">
              <a:latin typeface="Arial" panose="020B0604020202020204" pitchFamily="34" charset="0"/>
              <a:cs typeface="Arial" panose="020B0604020202020204" pitchFamily="34" charset="0"/>
            </a:endParaRPr>
          </a:p>
        </p:txBody>
      </p:sp>
      <p:pic>
        <p:nvPicPr>
          <p:cNvPr id="3" name="Picture 2" descr="thyroidg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274" y="3460963"/>
            <a:ext cx="475297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20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380067" y="1253067"/>
            <a:ext cx="7763933" cy="4678204"/>
          </a:xfrm>
          <a:prstGeom prst="rect">
            <a:avLst/>
          </a:prstGeom>
        </p:spPr>
        <p:txBody>
          <a:bodyPr wrap="square">
            <a:spAutoFit/>
          </a:bodyPr>
          <a:lstStyle/>
          <a:p>
            <a:pPr fontAlgn="base"/>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retinut</a:t>
            </a:r>
            <a:r>
              <a:rPr lang="en-US" b="1" dirty="0">
                <a:latin typeface="Arial" panose="020B0604020202020204" pitchFamily="34" charset="0"/>
                <a:cs typeface="Arial" panose="020B0604020202020204" pitchFamily="34" charset="0"/>
              </a:rPr>
              <a:t>:</a:t>
            </a:r>
          </a:p>
          <a:p>
            <a:pPr fontAlgn="base"/>
            <a:endParaRPr lang="en-US" sz="2000" dirty="0">
              <a:solidFill>
                <a:srgbClr val="777777"/>
              </a:solidFill>
              <a:latin typeface="Droid Sans"/>
              <a:cs typeface="Arial" panose="020B0604020202020204" pitchFamily="34" charset="0"/>
            </a:endParaRPr>
          </a:p>
          <a:p>
            <a:pPr fontAlgn="base"/>
            <a:r>
              <a:rPr lang="en-US" sz="2000" dirty="0">
                <a:latin typeface="Arial" panose="020B0604020202020204" pitchFamily="34" charset="0"/>
                <a:cs typeface="Arial" panose="020B0604020202020204" pitchFamily="34" charset="0"/>
              </a:rPr>
              <a:t>a)</a:t>
            </a:r>
            <a:r>
              <a:rPr lang="en-US" sz="2000" dirty="0" err="1">
                <a:latin typeface="Arial" panose="020B0604020202020204" pitchFamily="34" charset="0"/>
                <a:cs typeface="Arial" panose="020B0604020202020204" pitchFamily="34" charset="0"/>
              </a:rPr>
              <a:t>Bolile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autoimune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apar</a:t>
            </a:r>
            <a:r>
              <a:rPr lang="en-US" sz="2000" dirty="0">
                <a:latin typeface="Arial" panose="020B0604020202020204" pitchFamily="34" charset="0"/>
                <a:cs typeface="Arial" panose="020B0604020202020204" pitchFamily="34" charset="0"/>
              </a:rPr>
              <a:t> la </a:t>
            </a:r>
            <a:r>
              <a:rPr lang="en-US" sz="2000" dirty="0" err="1">
                <a:latin typeface="Arial" panose="020B0604020202020204" pitchFamily="34" charset="0"/>
                <a:cs typeface="Arial" panose="020B0604020202020204" pitchFamily="34" charset="0"/>
              </a:rPr>
              <a:t>cei</a:t>
            </a:r>
            <a:r>
              <a:rPr lang="en-US" sz="2000" dirty="0">
                <a:latin typeface="Arial" panose="020B0604020202020204" pitchFamily="34" charset="0"/>
                <a:cs typeface="Arial" panose="020B0604020202020204" pitchFamily="34" charset="0"/>
              </a:rPr>
              <a:t> cu </a:t>
            </a:r>
            <a:r>
              <a:rPr lang="en-US" sz="2000" b="1" dirty="0" err="1">
                <a:latin typeface="Arial" panose="020B0604020202020204" pitchFamily="34" charset="0"/>
                <a:cs typeface="Arial" panose="020B0604020202020204" pitchFamily="34" charset="0"/>
              </a:rPr>
              <a:t>imunitate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crescuta</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NU </a:t>
            </a:r>
            <a:r>
              <a:rPr lang="en-US" sz="2000" dirty="0" err="1">
                <a:latin typeface="Arial" panose="020B0604020202020204" pitchFamily="34" charset="0"/>
                <a:cs typeface="Arial" panose="020B0604020202020204" pitchFamily="34" charset="0"/>
              </a:rPr>
              <a:t>scazuta</a:t>
            </a:r>
            <a:r>
              <a:rPr lang="en-US" sz="2000" dirty="0">
                <a:latin typeface="Arial" panose="020B0604020202020204" pitchFamily="34" charset="0"/>
                <a:cs typeface="Arial" panose="020B0604020202020204" pitchFamily="34" charset="0"/>
              </a:rPr>
              <a:t>.</a:t>
            </a:r>
          </a:p>
          <a:p>
            <a:pPr fontAlgn="base"/>
            <a:endParaRPr lang="en-US" sz="2000" dirty="0">
              <a:latin typeface="Arial" panose="020B0604020202020204" pitchFamily="34" charset="0"/>
              <a:cs typeface="Arial" panose="020B0604020202020204" pitchFamily="34" charset="0"/>
            </a:endParaRPr>
          </a:p>
          <a:p>
            <a:pPr fontAlgn="base"/>
            <a:r>
              <a:rPr lang="en-US" sz="2000" dirty="0">
                <a:latin typeface="Arial" panose="020B0604020202020204" pitchFamily="34" charset="0"/>
                <a:cs typeface="Arial" panose="020B0604020202020204" pitchFamily="34" charset="0"/>
              </a:rPr>
              <a:t>b) </a:t>
            </a:r>
            <a:r>
              <a:rPr lang="en-US" sz="2000" b="1" dirty="0" err="1">
                <a:latin typeface="Arial" panose="020B0604020202020204" pitchFamily="34" charset="0"/>
                <a:cs typeface="Arial" panose="020B0604020202020204" pitchFamily="34" charset="0"/>
              </a:rPr>
              <a:t>Greseala</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a:t>
            </a:r>
            <a:r>
              <a:rPr lang="en-US" sz="2000" dirty="0">
                <a:latin typeface="Arial" panose="020B0604020202020204" pitchFamily="34" charset="0"/>
                <a:cs typeface="Arial" panose="020B0604020202020204" pitchFamily="34" charset="0"/>
              </a:rPr>
              <a:t> care o </a:t>
            </a:r>
            <a:r>
              <a:rPr lang="en-US" sz="2000" dirty="0" err="1">
                <a:latin typeface="Arial" panose="020B0604020202020204" pitchFamily="34" charset="0"/>
                <a:cs typeface="Arial" panose="020B0604020202020204" pitchFamily="34" charset="0"/>
              </a:rPr>
              <a:t>fac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pacientii</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boli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autoimune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de a </a:t>
            </a:r>
            <a:r>
              <a:rPr lang="en-US" sz="2000" dirty="0" err="1">
                <a:latin typeface="Arial" panose="020B0604020202020204" pitchFamily="34" charset="0"/>
                <a:cs typeface="Arial" panose="020B0604020202020204" pitchFamily="34" charset="0"/>
              </a:rPr>
              <a:t>folosi</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medicamente</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suplimente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pentru</a:t>
            </a:r>
            <a:r>
              <a:rPr lang="en-US" sz="2000" b="1" dirty="0">
                <a:latin typeface="Arial" panose="020B0604020202020204" pitchFamily="34" charset="0"/>
                <a:cs typeface="Arial" panose="020B0604020202020204" pitchFamily="34" charset="0"/>
              </a:rPr>
              <a:t> ” </a:t>
            </a:r>
            <a:r>
              <a:rPr lang="en-US" sz="2000" b="1" dirty="0" err="1">
                <a:latin typeface="Arial" panose="020B0604020202020204" pitchFamily="34" charset="0"/>
                <a:cs typeface="Arial" panose="020B0604020202020204" pitchFamily="34" charset="0"/>
              </a:rPr>
              <a:t>stimularea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imunitatii</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adica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acutizarea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bolii</a:t>
            </a:r>
            <a:r>
              <a:rPr lang="en-US" sz="2000" dirty="0">
                <a:latin typeface="Arial" panose="020B0604020202020204" pitchFamily="34" charset="0"/>
                <a:cs typeface="Arial" panose="020B0604020202020204" pitchFamily="34" charset="0"/>
              </a:rPr>
              <a:t>, in </a:t>
            </a:r>
            <a:r>
              <a:rPr lang="en-US" sz="2000" dirty="0" err="1">
                <a:latin typeface="Arial" panose="020B0604020202020204" pitchFamily="34" charset="0"/>
                <a:cs typeface="Arial" panose="020B0604020202020204" pitchFamily="34" charset="0"/>
              </a:rPr>
              <a:t>loc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calmeze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sistemul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imunitar</a:t>
            </a:r>
            <a:r>
              <a:rPr lang="en-US" sz="2000" dirty="0">
                <a:latin typeface="Arial" panose="020B0604020202020204" pitchFamily="34" charset="0"/>
                <a:cs typeface="Arial" panose="020B0604020202020204" pitchFamily="34" charset="0"/>
              </a:rPr>
              <a:t>...</a:t>
            </a:r>
          </a:p>
          <a:p>
            <a:pPr fontAlgn="base"/>
            <a:endParaRPr lang="en-US" sz="2000" dirty="0">
              <a:latin typeface="Arial" panose="020B0604020202020204" pitchFamily="34" charset="0"/>
              <a:cs typeface="Arial" panose="020B0604020202020204" pitchFamily="34" charset="0"/>
            </a:endParaRPr>
          </a:p>
          <a:p>
            <a:pPr fontAlgn="base"/>
            <a:r>
              <a:rPr lang="en-US" sz="2000" dirty="0">
                <a:latin typeface="Arial" panose="020B0604020202020204" pitchFamily="34" charset="0"/>
                <a:cs typeface="Arial" panose="020B0604020202020204" pitchFamily="34" charset="0"/>
              </a:rPr>
              <a:t>c)</a:t>
            </a:r>
            <a:r>
              <a:rPr lang="en-US" sz="2000" b="1" dirty="0" err="1">
                <a:latin typeface="Arial" panose="020B0604020202020204" pitchFamily="34" charset="0"/>
                <a:cs typeface="Arial" panose="020B0604020202020204" pitchFamily="34" charset="0"/>
              </a:rPr>
              <a:t>Tratamentul</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bolilor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autoimune</a:t>
            </a:r>
            <a:r>
              <a:rPr lang="en-US" sz="2000" dirty="0">
                <a:latin typeface="Arial" panose="020B0604020202020204" pitchFamily="34" charset="0"/>
                <a:cs typeface="Arial" panose="020B0604020202020204" pitchFamily="34" charset="0"/>
              </a:rPr>
              <a:t> are </a:t>
            </a:r>
            <a:r>
              <a:rPr lang="en-US" sz="2000" dirty="0" err="1">
                <a:latin typeface="Arial" panose="020B0604020202020204" pitchFamily="34" charset="0"/>
                <a:cs typeface="Arial" panose="020B0604020202020204" pitchFamily="34" charset="0"/>
              </a:rPr>
              <a:t>drept</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scop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scaderea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activitatii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anticorpilor,oarecum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scaderea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imunitatii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impiedica</a:t>
            </a:r>
            <a:r>
              <a:rPr lang="en-US" sz="2000" dirty="0">
                <a:latin typeface="Arial" panose="020B0604020202020204" pitchFamily="34" charset="0"/>
                <a:cs typeface="Arial" panose="020B0604020202020204" pitchFamily="34" charset="0"/>
              </a:rPr>
              <a:t> auto-</a:t>
            </a:r>
            <a:r>
              <a:rPr lang="en-US" sz="2000" dirty="0" err="1">
                <a:latin typeface="Arial" panose="020B0604020202020204" pitchFamily="34" charset="0"/>
                <a:cs typeface="Arial" panose="020B0604020202020204" pitchFamily="34" charset="0"/>
              </a:rPr>
              <a:t>atacarea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organismului</a:t>
            </a:r>
            <a:r>
              <a:rPr lang="en-US" sz="2000" dirty="0">
                <a:latin typeface="Arial" panose="020B0604020202020204" pitchFamily="34" charset="0"/>
                <a:cs typeface="Arial" panose="020B0604020202020204" pitchFamily="34" charset="0"/>
              </a:rPr>
              <a:t>.</a:t>
            </a:r>
          </a:p>
          <a:p>
            <a:pPr fontAlgn="base"/>
            <a:endParaRPr lang="en-US" sz="2000" dirty="0">
              <a:latin typeface="Arial" panose="020B0604020202020204" pitchFamily="34" charset="0"/>
              <a:cs typeface="Arial" panose="020B0604020202020204" pitchFamily="34" charset="0"/>
            </a:endParaRPr>
          </a:p>
          <a:p>
            <a:pPr fontAlgn="base"/>
            <a:r>
              <a:rPr lang="en-US" sz="2000" dirty="0">
                <a:latin typeface="Arial" panose="020B0604020202020204" pitchFamily="34" charset="0"/>
                <a:cs typeface="Arial" panose="020B0604020202020204" pitchFamily="34" charset="0"/>
              </a:rPr>
              <a:t>d) </a:t>
            </a:r>
            <a:r>
              <a:rPr lang="en-US" sz="2000" b="1" dirty="0" err="1">
                <a:latin typeface="Arial" panose="020B0604020202020204" pitchFamily="34" charset="0"/>
                <a:cs typeface="Arial" panose="020B0604020202020204" pitchFamily="34" charset="0"/>
              </a:rPr>
              <a:t>Tratamentul</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bolilor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autoimune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a:t>
            </a:r>
            <a:r>
              <a:rPr lang="en-US" sz="2000"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termen</a:t>
            </a:r>
            <a:r>
              <a:rPr lang="en-US" sz="2000" b="1" i="1" dirty="0">
                <a:latin typeface="Arial" panose="020B0604020202020204" pitchFamily="34" charset="0"/>
                <a:cs typeface="Arial" panose="020B0604020202020204" pitchFamily="34" charset="0"/>
              </a:rPr>
              <a:t> lung/</a:t>
            </a:r>
            <a:r>
              <a:rPr lang="en-US" sz="2000" b="1" i="1" dirty="0" err="1">
                <a:latin typeface="Arial" panose="020B0604020202020204" pitchFamily="34" charset="0"/>
                <a:cs typeface="Arial" panose="020B0604020202020204" pitchFamily="34" charset="0"/>
              </a:rPr>
              <a:t>practic</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pe</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viata</a:t>
            </a:r>
            <a:r>
              <a:rPr lang="en-US" sz="2000" dirty="0">
                <a:latin typeface="Arial" panose="020B0604020202020204" pitchFamily="34" charset="0"/>
                <a:cs typeface="Arial" panose="020B0604020202020204" pitchFamily="34" charset="0"/>
              </a:rPr>
              <a:t>.</a:t>
            </a:r>
            <a:endParaRPr lang="en-US"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663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278467" y="1957400"/>
            <a:ext cx="8481984" cy="1384995"/>
          </a:xfrm>
          <a:prstGeom prst="rect">
            <a:avLst/>
          </a:prstGeom>
        </p:spPr>
        <p:txBody>
          <a:bodyPr wrap="square">
            <a:spAutoFit/>
          </a:bodyPr>
          <a:lstStyle/>
          <a:p>
            <a:r>
              <a:rPr lang="en-US" sz="2800" b="1" dirty="0">
                <a:solidFill>
                  <a:srgbClr val="2A2A2A"/>
                </a:solidFill>
                <a:latin typeface="Arial" panose="020B0604020202020204" pitchFamily="34" charset="0"/>
                <a:cs typeface="Arial" panose="020B0604020202020204" pitchFamily="34" charset="0"/>
              </a:rPr>
              <a:t>Conclusion: </a:t>
            </a:r>
          </a:p>
          <a:p>
            <a:endParaRPr lang="en-US" sz="2800" b="1" dirty="0">
              <a:solidFill>
                <a:srgbClr val="2A2A2A"/>
              </a:solidFill>
              <a:latin typeface="Arial" panose="020B0604020202020204" pitchFamily="34" charset="0"/>
              <a:cs typeface="Arial" panose="020B0604020202020204" pitchFamily="34" charset="0"/>
            </a:endParaRPr>
          </a:p>
          <a:p>
            <a:r>
              <a:rPr lang="en-US" sz="2800" b="1" dirty="0">
                <a:solidFill>
                  <a:srgbClr val="2A2A2A"/>
                </a:solidFill>
                <a:latin typeface="Arial" panose="020B0604020202020204" pitchFamily="34" charset="0"/>
                <a:cs typeface="Arial" panose="020B0604020202020204" pitchFamily="34" charset="0"/>
              </a:rPr>
              <a:t>heal your gut to improve thyroid function</a:t>
            </a:r>
            <a:endParaRPr lang="en-US" sz="2800" b="1" i="0" dirty="0">
              <a:solidFill>
                <a:srgbClr val="2A2A2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635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81000" y="194732"/>
            <a:ext cx="10574867" cy="5324535"/>
          </a:xfrm>
          <a:prstGeom prst="rect">
            <a:avLst/>
          </a:prstGeom>
        </p:spPr>
        <p:txBody>
          <a:bodyPr wrap="square">
            <a:spAutoFit/>
          </a:bodyPr>
          <a:lstStyle/>
          <a:p>
            <a:r>
              <a:rPr lang="en-US" sz="2000" dirty="0" err="1">
                <a:solidFill>
                  <a:srgbClr val="000000"/>
                </a:solidFill>
                <a:latin typeface="Arial" panose="020B0604020202020204" pitchFamily="34" charset="0"/>
                <a:cs typeface="Arial" panose="020B0604020202020204" pitchFamily="34" charset="0"/>
              </a:rPr>
              <a:t>Vitamina</a:t>
            </a:r>
            <a:r>
              <a:rPr lang="en-US" sz="2000" dirty="0">
                <a:solidFill>
                  <a:srgbClr val="000000"/>
                </a:solidFill>
                <a:latin typeface="Arial" panose="020B0604020202020204" pitchFamily="34" charset="0"/>
                <a:cs typeface="Arial" panose="020B0604020202020204" pitchFamily="34" charset="0"/>
              </a:rPr>
              <a:t> D</a:t>
            </a:r>
          </a:p>
          <a:p>
            <a:endParaRPr lang="en-US" sz="20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In vitro, </a:t>
            </a:r>
            <a:r>
              <a:rPr lang="en-US" sz="2000" dirty="0" err="1">
                <a:solidFill>
                  <a:srgbClr val="000000"/>
                </a:solidFill>
                <a:latin typeface="Arial" panose="020B0604020202020204" pitchFamily="34" charset="0"/>
                <a:cs typeface="Arial" panose="020B0604020202020204" pitchFamily="34" charset="0"/>
              </a:rPr>
              <a:t>vitamina</a:t>
            </a:r>
            <a:r>
              <a:rPr lang="en-US" sz="2000" dirty="0">
                <a:solidFill>
                  <a:srgbClr val="000000"/>
                </a:solidFill>
                <a:latin typeface="Arial" panose="020B0604020202020204" pitchFamily="34" charset="0"/>
                <a:cs typeface="Arial" panose="020B0604020202020204" pitchFamily="34" charset="0"/>
              </a:rPr>
              <a:t> D a </a:t>
            </a:r>
            <a:r>
              <a:rPr lang="en-US" sz="2000" dirty="0" err="1">
                <a:solidFill>
                  <a:srgbClr val="000000"/>
                </a:solidFill>
                <a:latin typeface="Arial" panose="020B0604020202020204" pitchFamily="34" charset="0"/>
                <a:cs typeface="Arial" panose="020B0604020202020204" pitchFamily="34" charset="0"/>
              </a:rPr>
              <a:t>demonstrat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functie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imunomodulatorie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anti </a:t>
            </a:r>
            <a:r>
              <a:rPr lang="en-US" sz="2000" dirty="0" err="1">
                <a:solidFill>
                  <a:srgbClr val="000000"/>
                </a:solidFill>
                <a:latin typeface="Arial" panose="020B0604020202020204" pitchFamily="34" charset="0"/>
                <a:cs typeface="Arial" panose="020B0604020202020204" pitchFamily="34" charset="0"/>
              </a:rPr>
              <a:t>trombotica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prin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inhibarea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expresiei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anticorpilor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mediatori</a:t>
            </a:r>
            <a:r>
              <a:rPr lang="en-US" sz="2000" dirty="0">
                <a:solidFill>
                  <a:srgbClr val="000000"/>
                </a:solidFill>
                <a:latin typeface="Arial" panose="020B0604020202020204" pitchFamily="34" charset="0"/>
                <a:cs typeface="Arial" panose="020B0604020202020204" pitchFamily="34" charset="0"/>
              </a:rPr>
              <a:t> TF anti-β2GPI .</a:t>
            </a:r>
          </a:p>
          <a:p>
            <a:endParaRPr lang="en-US" sz="2000" dirty="0">
              <a:solidFill>
                <a:srgbClr val="000000"/>
              </a:solidFill>
              <a:latin typeface="Arial" panose="020B0604020202020204" pitchFamily="34" charset="0"/>
              <a:cs typeface="Arial" panose="020B0604020202020204" pitchFamily="34" charset="0"/>
            </a:endParaRPr>
          </a:p>
          <a:p>
            <a:r>
              <a:rPr lang="en-US" sz="2000" dirty="0" err="1">
                <a:solidFill>
                  <a:srgbClr val="000000"/>
                </a:solidFill>
                <a:latin typeface="Arial" panose="020B0604020202020204" pitchFamily="34" charset="0"/>
                <a:cs typeface="Arial" panose="020B0604020202020204" pitchFamily="34" charset="0"/>
              </a:rPr>
              <a:t>Studiile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arata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carente</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Vitamina</a:t>
            </a:r>
            <a:r>
              <a:rPr lang="en-US" sz="2000" dirty="0">
                <a:solidFill>
                  <a:srgbClr val="000000"/>
                </a:solidFill>
                <a:latin typeface="Arial" panose="020B0604020202020204" pitchFamily="34" charset="0"/>
                <a:cs typeface="Arial" panose="020B0604020202020204" pitchFamily="34" charset="0"/>
              </a:rPr>
              <a:t> D la </a:t>
            </a:r>
            <a:r>
              <a:rPr lang="en-US" sz="2000" dirty="0" err="1">
                <a:solidFill>
                  <a:srgbClr val="000000"/>
                </a:solidFill>
                <a:latin typeface="Arial" panose="020B0604020202020204" pitchFamily="34" charset="0"/>
                <a:cs typeface="Arial" panose="020B0604020202020204" pitchFamily="34" charset="0"/>
              </a:rPr>
              <a:t>pacientii</a:t>
            </a:r>
            <a:r>
              <a:rPr lang="en-US" sz="2000" dirty="0">
                <a:solidFill>
                  <a:srgbClr val="000000"/>
                </a:solidFill>
                <a:latin typeface="Arial" panose="020B0604020202020204" pitchFamily="34" charset="0"/>
                <a:cs typeface="Arial" panose="020B0604020202020204" pitchFamily="34" charset="0"/>
              </a:rPr>
              <a:t> cu SAFL in </a:t>
            </a:r>
            <a:r>
              <a:rPr lang="en-US" sz="2000" dirty="0" err="1">
                <a:solidFill>
                  <a:srgbClr val="000000"/>
                </a:solidFill>
                <a:latin typeface="Arial" panose="020B0604020202020204" pitchFamily="34" charset="0"/>
                <a:cs typeface="Arial" panose="020B0604020202020204" pitchFamily="34" charset="0"/>
              </a:rPr>
              <a:t>proportie</a:t>
            </a:r>
            <a:r>
              <a:rPr lang="en-US" sz="2000" dirty="0">
                <a:solidFill>
                  <a:srgbClr val="000000"/>
                </a:solidFill>
                <a:latin typeface="Arial" panose="020B0604020202020204" pitchFamily="34" charset="0"/>
                <a:cs typeface="Arial" panose="020B0604020202020204" pitchFamily="34" charset="0"/>
              </a:rPr>
              <a:t> de 10-50%, la </a:t>
            </a:r>
            <a:r>
              <a:rPr lang="en-US" sz="2000" dirty="0" err="1">
                <a:solidFill>
                  <a:srgbClr val="000000"/>
                </a:solidFill>
                <a:latin typeface="Arial" panose="020B0604020202020204" pitchFamily="34" charset="0"/>
                <a:cs typeface="Arial" panose="020B0604020202020204" pitchFamily="34" charset="0"/>
              </a:rPr>
              <a:t>deficiente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majore</a:t>
            </a:r>
            <a:r>
              <a:rPr lang="en-US" sz="2000" dirty="0">
                <a:solidFill>
                  <a:srgbClr val="000000"/>
                </a:solidFill>
                <a:latin typeface="Arial" panose="020B0604020202020204" pitchFamily="34" charset="0"/>
                <a:cs typeface="Arial" panose="020B0604020202020204" pitchFamily="34" charset="0"/>
              </a:rPr>
              <a:t> la </a:t>
            </a:r>
            <a:r>
              <a:rPr lang="en-US" sz="2000" dirty="0" err="1">
                <a:solidFill>
                  <a:srgbClr val="000000"/>
                </a:solidFill>
                <a:latin typeface="Arial" panose="020B0604020202020204" pitchFamily="34" charset="0"/>
                <a:cs typeface="Arial" panose="020B0604020202020204" pitchFamily="34" charset="0"/>
              </a:rPr>
              <a:t>aceiasi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pacienti</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pana</a:t>
            </a:r>
            <a:r>
              <a:rPr lang="en-US" sz="2000" dirty="0">
                <a:solidFill>
                  <a:srgbClr val="000000"/>
                </a:solidFill>
                <a:latin typeface="Arial" panose="020B0604020202020204" pitchFamily="34" charset="0"/>
                <a:cs typeface="Arial" panose="020B0604020202020204" pitchFamily="34" charset="0"/>
              </a:rPr>
              <a:t> la 70% din </a:t>
            </a:r>
            <a:r>
              <a:rPr lang="en-US" sz="2000" dirty="0" err="1">
                <a:solidFill>
                  <a:srgbClr val="000000"/>
                </a:solidFill>
                <a:latin typeface="Arial" panose="020B0604020202020204" pitchFamily="34" charset="0"/>
                <a:cs typeface="Arial" panose="020B0604020202020204" pitchFamily="34" charset="0"/>
              </a:rPr>
              <a:t>necesarul</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zilnic</a:t>
            </a:r>
            <a:r>
              <a:rPr lang="en-US" sz="2000" dirty="0">
                <a:solidFill>
                  <a:srgbClr val="000000"/>
                </a:solidFill>
                <a:latin typeface="Arial" panose="020B0604020202020204" pitchFamily="34" charset="0"/>
                <a:cs typeface="Arial" panose="020B0604020202020204" pitchFamily="34" charset="0"/>
              </a:rPr>
              <a:t>.</a:t>
            </a:r>
          </a:p>
          <a:p>
            <a:endParaRPr lang="en-US" sz="2000" dirty="0">
              <a:solidFill>
                <a:srgbClr val="000000"/>
              </a:solidFill>
              <a:latin typeface="Arial" panose="020B0604020202020204" pitchFamily="34" charset="0"/>
              <a:cs typeface="Arial" panose="020B0604020202020204" pitchFamily="34" charset="0"/>
            </a:endParaRPr>
          </a:p>
          <a:p>
            <a:r>
              <a:rPr lang="en-US" sz="2000" dirty="0" err="1">
                <a:solidFill>
                  <a:srgbClr val="000000"/>
                </a:solidFill>
                <a:latin typeface="Arial" panose="020B0604020202020204" pitchFamily="34" charset="0"/>
                <a:cs typeface="Arial" panose="020B0604020202020204" pitchFamily="34" charset="0"/>
              </a:rPr>
              <a:t>Nivelul</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scazut</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vit</a:t>
            </a:r>
            <a:r>
              <a:rPr lang="en-US" sz="2000" dirty="0">
                <a:solidFill>
                  <a:srgbClr val="000000"/>
                </a:solidFill>
                <a:latin typeface="Arial" panose="020B0604020202020204" pitchFamily="34" charset="0"/>
                <a:cs typeface="Arial" panose="020B0604020202020204" pitchFamily="34" charset="0"/>
              </a:rPr>
              <a:t> D </a:t>
            </a:r>
            <a:r>
              <a:rPr lang="en-US" sz="2000" dirty="0" err="1">
                <a:solidFill>
                  <a:srgbClr val="000000"/>
                </a:solidFill>
                <a:latin typeface="Arial" panose="020B0604020202020204" pitchFamily="34" charset="0"/>
                <a:cs typeface="Arial" panose="020B0604020202020204" pitchFamily="34" charset="0"/>
              </a:rPr>
              <a:t>este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corelat</a:t>
            </a:r>
            <a:r>
              <a:rPr lang="en-US" sz="2000" dirty="0">
                <a:solidFill>
                  <a:srgbClr val="000000"/>
                </a:solidFill>
                <a:latin typeface="Arial" panose="020B0604020202020204" pitchFamily="34" charset="0"/>
                <a:cs typeface="Arial" panose="020B0604020202020204" pitchFamily="34" charset="0"/>
              </a:rPr>
              <a:t> cu </a:t>
            </a:r>
            <a:r>
              <a:rPr lang="en-US" sz="2000" dirty="0" err="1">
                <a:solidFill>
                  <a:srgbClr val="000000"/>
                </a:solidFill>
                <a:latin typeface="Arial" panose="020B0604020202020204" pitchFamily="34" charset="0"/>
                <a:cs typeface="Arial" panose="020B0604020202020204" pitchFamily="34" charset="0"/>
              </a:rPr>
              <a:t>trombozele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venoase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arteriale</a:t>
            </a:r>
            <a:r>
              <a:rPr lang="en-US" sz="2000" dirty="0">
                <a:solidFill>
                  <a:srgbClr val="000000"/>
                </a:solidFill>
                <a:latin typeface="Arial" panose="020B0604020202020204" pitchFamily="34" charset="0"/>
                <a:cs typeface="Arial" panose="020B0604020202020204" pitchFamily="34" charset="0"/>
              </a:rPr>
              <a:t> la </a:t>
            </a:r>
            <a:r>
              <a:rPr lang="en-US" sz="2000" dirty="0" err="1">
                <a:solidFill>
                  <a:srgbClr val="000000"/>
                </a:solidFill>
                <a:latin typeface="Arial" panose="020B0604020202020204" pitchFamily="34" charset="0"/>
                <a:cs typeface="Arial" panose="020B0604020202020204" pitchFamily="34" charset="0"/>
              </a:rPr>
              <a:t>aceasi</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pacienti</a:t>
            </a:r>
            <a:r>
              <a:rPr lang="en-US" sz="2000" dirty="0">
                <a:solidFill>
                  <a:srgbClr val="000000"/>
                </a:solidFill>
                <a:latin typeface="Arial" panose="020B0604020202020204" pitchFamily="34" charset="0"/>
                <a:cs typeface="Arial" panose="020B0604020202020204" pitchFamily="34" charset="0"/>
              </a:rPr>
              <a:t> precum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cu </a:t>
            </a:r>
            <a:r>
              <a:rPr lang="en-US" sz="2000" dirty="0" err="1">
                <a:solidFill>
                  <a:srgbClr val="000000"/>
                </a:solidFill>
                <a:latin typeface="Arial" panose="020B0604020202020204" pitchFamily="34" charset="0"/>
                <a:cs typeface="Arial" panose="020B0604020202020204" pitchFamily="34" charset="0"/>
              </a:rPr>
              <a:t>simptomatologia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atipica</a:t>
            </a:r>
            <a:r>
              <a:rPr lang="en-US" sz="2000" dirty="0">
                <a:solidFill>
                  <a:srgbClr val="000000"/>
                </a:solidFill>
                <a:latin typeface="Arial" panose="020B0604020202020204" pitchFamily="34" charset="0"/>
                <a:cs typeface="Arial" panose="020B0604020202020204" pitchFamily="34" charset="0"/>
              </a:rPr>
              <a:t>.</a:t>
            </a:r>
          </a:p>
          <a:p>
            <a:endParaRPr lang="en-US" sz="2000" dirty="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r>
              <a:rPr lang="en-US" sz="2000" dirty="0" err="1">
                <a:solidFill>
                  <a:srgbClr val="000000"/>
                </a:solidFill>
                <a:latin typeface="Arial" panose="020B0604020202020204" pitchFamily="34" charset="0"/>
                <a:cs typeface="Arial" panose="020B0604020202020204" pitchFamily="34" charset="0"/>
              </a:rPr>
              <a:t>Studiile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arata</a:t>
            </a:r>
            <a:r>
              <a:rPr lang="en-US" sz="2000" dirty="0">
                <a:solidFill>
                  <a:srgbClr val="000000"/>
                </a:solidFill>
                <a:latin typeface="Arial" panose="020B0604020202020204" pitchFamily="34" charset="0"/>
                <a:cs typeface="Arial" panose="020B0604020202020204" pitchFamily="34" charset="0"/>
              </a:rPr>
              <a:t> ca nu </a:t>
            </a:r>
            <a:r>
              <a:rPr lang="en-US" sz="2000" dirty="0" err="1">
                <a:solidFill>
                  <a:srgbClr val="000000"/>
                </a:solidFill>
                <a:latin typeface="Arial" panose="020B0604020202020204" pitchFamily="34" charset="0"/>
                <a:cs typeface="Arial" panose="020B0604020202020204" pitchFamily="34" charset="0"/>
              </a:rPr>
              <a:t>exista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nici</a:t>
            </a:r>
            <a:r>
              <a:rPr lang="en-US" sz="2000" dirty="0">
                <a:solidFill>
                  <a:srgbClr val="000000"/>
                </a:solidFill>
                <a:latin typeface="Arial" panose="020B0604020202020204" pitchFamily="34" charset="0"/>
                <a:cs typeface="Arial" panose="020B0604020202020204" pitchFamily="34" charset="0"/>
              </a:rPr>
              <a:t> o </a:t>
            </a:r>
            <a:r>
              <a:rPr lang="en-US" sz="2000" dirty="0" err="1">
                <a:solidFill>
                  <a:srgbClr val="000000"/>
                </a:solidFill>
                <a:latin typeface="Arial" panose="020B0604020202020204" pitchFamily="34" charset="0"/>
                <a:cs typeface="Arial" panose="020B0604020202020204" pitchFamily="34" charset="0"/>
              </a:rPr>
              <a:t>legatura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intre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nivelul</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scazut</a:t>
            </a:r>
            <a:r>
              <a:rPr lang="en-US" sz="2000" dirty="0">
                <a:solidFill>
                  <a:srgbClr val="000000"/>
                </a:solidFill>
                <a:latin typeface="Arial" panose="020B0604020202020204" pitchFamily="34" charset="0"/>
                <a:cs typeface="Arial" panose="020B0604020202020204" pitchFamily="34" charset="0"/>
              </a:rPr>
              <a:t> de </a:t>
            </a:r>
            <a:r>
              <a:rPr lang="en-US" sz="2000" dirty="0" err="1">
                <a:solidFill>
                  <a:srgbClr val="000000"/>
                </a:solidFill>
                <a:latin typeface="Arial" panose="020B0604020202020204" pitchFamily="34" charset="0"/>
                <a:cs typeface="Arial" panose="020B0604020202020204" pitchFamily="34" charset="0"/>
              </a:rPr>
              <a:t>Vit</a:t>
            </a:r>
            <a:r>
              <a:rPr lang="en-US" sz="2000" dirty="0">
                <a:solidFill>
                  <a:srgbClr val="000000"/>
                </a:solidFill>
                <a:latin typeface="Arial" panose="020B0604020202020204" pitchFamily="34" charset="0"/>
                <a:cs typeface="Arial" panose="020B0604020202020204" pitchFamily="34" charset="0"/>
              </a:rPr>
              <a:t> D </a:t>
            </a:r>
            <a:r>
              <a:rPr lang="en-US" sz="2000" dirty="0" err="1">
                <a:solidFill>
                  <a:srgbClr val="000000"/>
                </a:solidFill>
                <a:latin typeface="Arial" panose="020B0604020202020204" pitchFamily="34" charset="0"/>
                <a:cs typeface="Arial" panose="020B0604020202020204" pitchFamily="34" charset="0"/>
              </a:rPr>
              <a:t>si</a:t>
            </a:r>
            <a:r>
              <a:rPr lang="en-US" sz="2000" dirty="0">
                <a:solidFill>
                  <a:srgbClr val="000000"/>
                </a:solidFill>
                <a:latin typeface="Arial" panose="020B0604020202020204" pitchFamily="34" charset="0"/>
                <a:cs typeface="Arial" panose="020B0604020202020204" pitchFamily="34" charset="0"/>
              </a:rPr>
              <a:t> APS </a:t>
            </a:r>
            <a:r>
              <a:rPr lang="en-US" sz="2000" dirty="0" err="1">
                <a:solidFill>
                  <a:srgbClr val="000000"/>
                </a:solidFill>
                <a:latin typeface="Arial" panose="020B0604020202020204" pitchFamily="34" charset="0"/>
                <a:cs typeface="Arial" panose="020B0604020202020204" pitchFamily="34" charset="0"/>
              </a:rPr>
              <a:t>obstretica</a:t>
            </a:r>
            <a:r>
              <a:rPr lang="en-US" sz="2000" dirty="0">
                <a:solidFill>
                  <a:srgbClr val="000000"/>
                </a:solidFill>
                <a:latin typeface="Arial" panose="020B0604020202020204" pitchFamily="34" charset="0"/>
                <a:cs typeface="Arial" panose="020B0604020202020204" pitchFamily="34" charset="0"/>
              </a:rPr>
              <a:t> levels and obstetric APS.</a:t>
            </a:r>
          </a:p>
          <a:p>
            <a:endParaRPr lang="en-US" sz="2000" dirty="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r>
              <a:rPr lang="en-US" sz="2000" dirty="0" err="1">
                <a:solidFill>
                  <a:srgbClr val="000000"/>
                </a:solidFill>
                <a:latin typeface="Arial" panose="020B0604020202020204" pitchFamily="34" charset="0"/>
                <a:cs typeface="Arial" panose="020B0604020202020204" pitchFamily="34" charset="0"/>
              </a:rPr>
              <a:t>Cantitatea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zilnica</a:t>
            </a:r>
            <a:r>
              <a:rPr lang="en-US" sz="2000" dirty="0">
                <a:solidFill>
                  <a:srgbClr val="000000"/>
                </a:solidFill>
                <a:latin typeface="Arial" panose="020B0604020202020204" pitchFamily="34" charset="0"/>
                <a:cs typeface="Arial" panose="020B0604020202020204" pitchFamily="34" charset="0"/>
              </a:rPr>
              <a:t> care </a:t>
            </a:r>
            <a:r>
              <a:rPr lang="en-US" sz="2000" dirty="0" err="1">
                <a:solidFill>
                  <a:srgbClr val="000000"/>
                </a:solidFill>
                <a:latin typeface="Arial" panose="020B0604020202020204" pitchFamily="34" charset="0"/>
                <a:cs typeface="Arial" panose="020B0604020202020204" pitchFamily="34" charset="0"/>
              </a:rPr>
              <a:t>permite</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absorbtia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corecta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este</a:t>
            </a:r>
            <a:r>
              <a:rPr lang="en-US" sz="2000" dirty="0">
                <a:solidFill>
                  <a:srgbClr val="000000"/>
                </a:solidFill>
                <a:latin typeface="Arial" panose="020B0604020202020204" pitchFamily="34" charset="0"/>
                <a:cs typeface="Arial" panose="020B0604020202020204" pitchFamily="34" charset="0"/>
              </a:rPr>
              <a:t> 400 IU!!!</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250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08000" y="711200"/>
            <a:ext cx="8636000" cy="4247317"/>
          </a:xfrm>
          <a:prstGeom prst="rect">
            <a:avLst/>
          </a:prstGeom>
        </p:spPr>
        <p:txBody>
          <a:bodyPr wrap="square">
            <a:spAutoFit/>
          </a:bodyPr>
          <a:lstStyle/>
          <a:p>
            <a:r>
              <a:rPr lang="en-US" b="1" u="sng" dirty="0" err="1">
                <a:latin typeface="Arial" panose="020B0604020202020204" pitchFamily="34" charset="0"/>
              </a:rPr>
              <a:t>Suplimente</a:t>
            </a:r>
            <a:r>
              <a:rPr lang="en-US" b="1" u="sng" dirty="0">
                <a:latin typeface="Arial" panose="020B0604020202020204" pitchFamily="34" charset="0"/>
              </a:rPr>
              <a:t> nutritive  </a:t>
            </a:r>
          </a:p>
          <a:p>
            <a:endParaRPr lang="en-US" b="1" u="sng" dirty="0">
              <a:solidFill>
                <a:srgbClr val="339900"/>
              </a:solidFill>
              <a:latin typeface="Arial" panose="020B0604020202020204" pitchFamily="34" charset="0"/>
            </a:endParaRPr>
          </a:p>
          <a:p>
            <a:r>
              <a:rPr lang="en-US" b="1" dirty="0">
                <a:solidFill>
                  <a:srgbClr val="333333"/>
                </a:solidFill>
                <a:latin typeface="Arial" panose="020B0604020202020204" pitchFamily="34" charset="0"/>
              </a:rPr>
              <a:t> </a:t>
            </a:r>
            <a:r>
              <a:rPr lang="en-US" b="1" dirty="0" err="1">
                <a:solidFill>
                  <a:srgbClr val="333333"/>
                </a:solidFill>
                <a:latin typeface="Arial" panose="020B0604020202020204" pitchFamily="34" charset="0"/>
              </a:rPr>
              <a:t>Pycnogenol</a:t>
            </a:r>
            <a:r>
              <a:rPr lang="en-US" dirty="0">
                <a:solidFill>
                  <a:srgbClr val="333333"/>
                </a:solidFill>
                <a:latin typeface="Arial" panose="020B0604020202020204" pitchFamily="34" charset="0"/>
              </a:rPr>
              <a:t>, extract din </a:t>
            </a:r>
            <a:r>
              <a:rPr lang="en-US" dirty="0" err="1">
                <a:solidFill>
                  <a:srgbClr val="333333"/>
                </a:solidFill>
                <a:latin typeface="Arial" panose="020B0604020202020204" pitchFamily="34" charset="0"/>
              </a:rPr>
              <a:t>pinul</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ce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creste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pe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coasta</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sud</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vestica</a:t>
            </a:r>
            <a:r>
              <a:rPr lang="en-US" dirty="0">
                <a:solidFill>
                  <a:srgbClr val="333333"/>
                </a:solidFill>
                <a:latin typeface="Arial" panose="020B0604020202020204" pitchFamily="34" charset="0"/>
              </a:rPr>
              <a:t> a </a:t>
            </a:r>
            <a:r>
              <a:rPr lang="en-US" dirty="0" err="1">
                <a:solidFill>
                  <a:srgbClr val="333333"/>
                </a:solidFill>
                <a:latin typeface="Arial" panose="020B0604020202020204" pitchFamily="34" charset="0"/>
              </a:rPr>
              <a:t>Frantei</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contine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proantocianide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oilgomerice</a:t>
            </a:r>
            <a:r>
              <a:rPr lang="en-US" dirty="0">
                <a:solidFill>
                  <a:srgbClr val="333333"/>
                </a:solidFill>
                <a:latin typeface="Arial" panose="020B0604020202020204" pitchFamily="34" charset="0"/>
              </a:rPr>
              <a:t>(OPCs), </a:t>
            </a:r>
            <a:r>
              <a:rPr lang="en-US" dirty="0" err="1">
                <a:solidFill>
                  <a:srgbClr val="333333"/>
                </a:solidFill>
                <a:latin typeface="Arial" panose="020B0604020202020204" pitchFamily="34" charset="0"/>
              </a:rPr>
              <a:t>pe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langa</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alte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bioflavonoide:acizi</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fenolici</a:t>
            </a:r>
            <a:r>
              <a:rPr lang="en-US" dirty="0">
                <a:solidFill>
                  <a:srgbClr val="333333"/>
                </a:solidFill>
                <a:latin typeface="Arial" panose="020B0604020202020204" pitchFamily="34" charset="0"/>
              </a:rPr>
              <a:t> din </a:t>
            </a:r>
            <a:r>
              <a:rPr lang="en-US" dirty="0" err="1">
                <a:solidFill>
                  <a:srgbClr val="333333"/>
                </a:solidFill>
                <a:latin typeface="Arial" panose="020B0604020202020204" pitchFamily="34" charset="0"/>
              </a:rPr>
              <a:t>fructe</a:t>
            </a:r>
            <a:r>
              <a:rPr lang="en-US" dirty="0">
                <a:solidFill>
                  <a:srgbClr val="333333"/>
                </a:solidFill>
                <a:latin typeface="Arial" panose="020B0604020202020204" pitchFamily="34" charset="0"/>
              </a:rPr>
              <a:t>(acid ferulic, </a:t>
            </a:r>
            <a:r>
              <a:rPr lang="en-US" dirty="0" err="1">
                <a:solidFill>
                  <a:srgbClr val="333333"/>
                </a:solidFill>
                <a:latin typeface="Arial" panose="020B0604020202020204" pitchFamily="34" charset="0"/>
              </a:rPr>
              <a:t>acizi</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cafeinici</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catechine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epicatechine,taxifolina</a:t>
            </a:r>
            <a:endParaRPr lang="en-US" dirty="0">
              <a:solidFill>
                <a:srgbClr val="333333"/>
              </a:solidFill>
              <a:latin typeface="Arial" panose="020B0604020202020204" pitchFamily="34" charset="0"/>
            </a:endParaRPr>
          </a:p>
          <a:p>
            <a:endParaRPr lang="en-US" dirty="0">
              <a:solidFill>
                <a:srgbClr val="333333"/>
              </a:solidFill>
              <a:latin typeface="Arial" panose="020B0604020202020204" pitchFamily="34" charset="0"/>
            </a:endParaRPr>
          </a:p>
          <a:p>
            <a:r>
              <a:rPr lang="en-US" dirty="0" err="1">
                <a:solidFill>
                  <a:srgbClr val="333333"/>
                </a:solidFill>
                <a:latin typeface="Arial" panose="020B0604020202020204" pitchFamily="34" charset="0"/>
              </a:rPr>
              <a:t>Unele</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studii</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arata</a:t>
            </a:r>
            <a:r>
              <a:rPr lang="en-US" dirty="0">
                <a:solidFill>
                  <a:srgbClr val="333333"/>
                </a:solidFill>
                <a:latin typeface="Arial" panose="020B0604020202020204" pitchFamily="34" charset="0"/>
              </a:rPr>
              <a:t> ca </a:t>
            </a:r>
            <a:r>
              <a:rPr lang="en-US" dirty="0" err="1">
                <a:solidFill>
                  <a:srgbClr val="333333"/>
                </a:solidFill>
                <a:latin typeface="Arial" panose="020B0604020202020204" pitchFamily="34" charset="0"/>
              </a:rPr>
              <a:t>poate</a:t>
            </a:r>
            <a:r>
              <a:rPr lang="en-US" dirty="0">
                <a:solidFill>
                  <a:srgbClr val="333333"/>
                </a:solidFill>
                <a:latin typeface="Arial" panose="020B0604020202020204" pitchFamily="34" charset="0"/>
              </a:rPr>
              <a:t> reduce </a:t>
            </a:r>
            <a:r>
              <a:rPr lang="en-US" dirty="0" err="1">
                <a:solidFill>
                  <a:srgbClr val="333333"/>
                </a:solidFill>
                <a:latin typeface="Arial" panose="020B0604020202020204" pitchFamily="34" charset="0"/>
              </a:rPr>
              <a:t>agregarea</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plachetara</a:t>
            </a:r>
            <a:r>
              <a:rPr lang="en-US" dirty="0">
                <a:solidFill>
                  <a:srgbClr val="333333"/>
                </a:solidFill>
                <a:latin typeface="Arial" panose="020B0604020202020204" pitchFamily="34" charset="0"/>
              </a:rPr>
              <a:t> la </a:t>
            </a:r>
            <a:r>
              <a:rPr lang="en-US" dirty="0" err="1">
                <a:solidFill>
                  <a:srgbClr val="333333"/>
                </a:solidFill>
                <a:latin typeface="Arial" panose="020B0604020202020204" pitchFamily="34" charset="0"/>
              </a:rPr>
              <a:t>fumatori</a:t>
            </a:r>
            <a:endParaRPr lang="en-US" dirty="0">
              <a:solidFill>
                <a:srgbClr val="333333"/>
              </a:solidFill>
              <a:latin typeface="Arial" panose="020B0604020202020204" pitchFamily="34" charset="0"/>
            </a:endParaRPr>
          </a:p>
          <a:p>
            <a:endParaRPr lang="en-US" dirty="0">
              <a:solidFill>
                <a:srgbClr val="333333"/>
              </a:solidFill>
              <a:latin typeface="Arial" panose="020B0604020202020204" pitchFamily="34" charset="0"/>
            </a:endParaRPr>
          </a:p>
          <a:p>
            <a:r>
              <a:rPr lang="en-US" dirty="0" err="1"/>
              <a:t>Pycnogenol</a:t>
            </a:r>
            <a:r>
              <a:rPr lang="en-US" dirty="0"/>
              <a:t> </a:t>
            </a:r>
            <a:r>
              <a:rPr lang="en-US" dirty="0" err="1"/>
              <a:t>scade</a:t>
            </a:r>
            <a:r>
              <a:rPr lang="en-US" dirty="0"/>
              <a:t> </a:t>
            </a:r>
            <a:r>
              <a:rPr lang="en-US" dirty="0" err="1"/>
              <a:t>numarul</a:t>
            </a:r>
            <a:r>
              <a:rPr lang="en-US" dirty="0"/>
              <a:t> </a:t>
            </a:r>
            <a:r>
              <a:rPr lang="en-US" dirty="0" err="1"/>
              <a:t>episoadelor</a:t>
            </a:r>
            <a:r>
              <a:rPr lang="en-US" dirty="0"/>
              <a:t> </a:t>
            </a:r>
            <a:r>
              <a:rPr lang="en-US" dirty="0" err="1"/>
              <a:t>trombotice</a:t>
            </a:r>
            <a:r>
              <a:rPr lang="en-US" dirty="0"/>
              <a:t>, a </a:t>
            </a:r>
            <a:r>
              <a:rPr lang="en-US" dirty="0" err="1"/>
              <a:t>trombozelor</a:t>
            </a:r>
            <a:r>
              <a:rPr lang="en-US" dirty="0"/>
              <a:t> </a:t>
            </a:r>
            <a:r>
              <a:rPr lang="en-US" dirty="0" err="1"/>
              <a:t>venoase</a:t>
            </a:r>
            <a:r>
              <a:rPr lang="en-US" dirty="0"/>
              <a:t> </a:t>
            </a:r>
            <a:r>
              <a:rPr lang="en-US" dirty="0" err="1"/>
              <a:t>superficiale</a:t>
            </a:r>
            <a:r>
              <a:rPr lang="en-US" dirty="0"/>
              <a:t> </a:t>
            </a:r>
            <a:r>
              <a:rPr lang="en-US" dirty="0" err="1"/>
              <a:t>dar</a:t>
            </a:r>
            <a:r>
              <a:rPr lang="en-US" dirty="0"/>
              <a:t> </a:t>
            </a:r>
            <a:r>
              <a:rPr lang="en-US" dirty="0" err="1"/>
              <a:t>si</a:t>
            </a:r>
            <a:r>
              <a:rPr lang="en-US" dirty="0"/>
              <a:t> a </a:t>
            </a:r>
            <a:r>
              <a:rPr lang="en-US" dirty="0" err="1"/>
              <a:t>celor</a:t>
            </a:r>
            <a:r>
              <a:rPr lang="en-US" dirty="0"/>
              <a:t> </a:t>
            </a:r>
            <a:r>
              <a:rPr lang="en-US" dirty="0" err="1"/>
              <a:t>profunde</a:t>
            </a:r>
            <a:r>
              <a:rPr lang="en-US" dirty="0"/>
              <a:t>, la </a:t>
            </a:r>
            <a:r>
              <a:rPr lang="en-US" dirty="0" err="1"/>
              <a:t>pacientii</a:t>
            </a:r>
            <a:r>
              <a:rPr lang="en-US" dirty="0"/>
              <a:t> cu </a:t>
            </a:r>
            <a:r>
              <a:rPr lang="en-US" dirty="0" err="1"/>
              <a:t>risc</a:t>
            </a:r>
            <a:r>
              <a:rPr lang="en-US" dirty="0"/>
              <a:t> </a:t>
            </a:r>
            <a:r>
              <a:rPr lang="en-US" dirty="0" err="1"/>
              <a:t>moderat</a:t>
            </a:r>
            <a:r>
              <a:rPr lang="en-US" dirty="0"/>
              <a:t> </a:t>
            </a:r>
            <a:r>
              <a:rPr lang="en-US" dirty="0" err="1"/>
              <a:t>si</a:t>
            </a:r>
            <a:r>
              <a:rPr lang="en-US" dirty="0"/>
              <a:t> </a:t>
            </a:r>
            <a:r>
              <a:rPr lang="en-US" dirty="0" err="1"/>
              <a:t>chiar</a:t>
            </a:r>
            <a:r>
              <a:rPr lang="en-US" dirty="0"/>
              <a:t> </a:t>
            </a:r>
            <a:r>
              <a:rPr lang="en-US" dirty="0" err="1"/>
              <a:t>si</a:t>
            </a:r>
            <a:r>
              <a:rPr lang="en-US" dirty="0"/>
              <a:t> la </a:t>
            </a:r>
            <a:r>
              <a:rPr lang="en-US" dirty="0" err="1"/>
              <a:t>cei</a:t>
            </a:r>
            <a:r>
              <a:rPr lang="en-US" dirty="0"/>
              <a:t> cu </a:t>
            </a:r>
            <a:r>
              <a:rPr lang="en-US" dirty="0" err="1"/>
              <a:t>risc</a:t>
            </a:r>
            <a:r>
              <a:rPr lang="en-US" dirty="0"/>
              <a:t> </a:t>
            </a:r>
            <a:r>
              <a:rPr lang="en-US" dirty="0" err="1"/>
              <a:t>crescut,cadn</a:t>
            </a:r>
            <a:r>
              <a:rPr lang="en-US" dirty="0"/>
              <a:t> </a:t>
            </a:r>
            <a:r>
              <a:rPr lang="en-US" dirty="0" err="1"/>
              <a:t>este</a:t>
            </a:r>
            <a:r>
              <a:rPr lang="en-US" dirty="0"/>
              <a:t> </a:t>
            </a:r>
            <a:r>
              <a:rPr lang="en-US" dirty="0" err="1"/>
              <a:t>asociat</a:t>
            </a:r>
            <a:r>
              <a:rPr lang="en-US" dirty="0"/>
              <a:t> </a:t>
            </a:r>
            <a:r>
              <a:rPr lang="en-US" dirty="0" err="1"/>
              <a:t>altor</a:t>
            </a:r>
            <a:r>
              <a:rPr lang="en-US" dirty="0"/>
              <a:t> </a:t>
            </a:r>
            <a:r>
              <a:rPr lang="en-US" dirty="0" err="1"/>
              <a:t>suplimente</a:t>
            </a:r>
            <a:r>
              <a:rPr lang="en-US" dirty="0"/>
              <a:t> </a:t>
            </a:r>
            <a:r>
              <a:rPr lang="en-US" dirty="0" err="1"/>
              <a:t>si</a:t>
            </a:r>
            <a:r>
              <a:rPr lang="en-US" dirty="0"/>
              <a:t> </a:t>
            </a:r>
            <a:r>
              <a:rPr lang="en-US" dirty="0" err="1"/>
              <a:t>bazat</a:t>
            </a:r>
            <a:r>
              <a:rPr lang="en-US" dirty="0"/>
              <a:t> </a:t>
            </a:r>
            <a:r>
              <a:rPr lang="en-US" dirty="0" err="1"/>
              <a:t>pe</a:t>
            </a:r>
            <a:r>
              <a:rPr lang="en-US" dirty="0"/>
              <a:t> o </a:t>
            </a:r>
            <a:r>
              <a:rPr lang="en-US" dirty="0" err="1"/>
              <a:t>dieta</a:t>
            </a:r>
            <a:r>
              <a:rPr lang="en-US" dirty="0"/>
              <a:t> </a:t>
            </a:r>
            <a:r>
              <a:rPr lang="en-US" dirty="0" err="1"/>
              <a:t>corespunzatoare</a:t>
            </a:r>
            <a:r>
              <a:rPr lang="en-US" dirty="0"/>
              <a:t> </a:t>
            </a:r>
          </a:p>
          <a:p>
            <a:endParaRPr lang="en-US" dirty="0"/>
          </a:p>
          <a:p>
            <a:r>
              <a:rPr lang="en-US" dirty="0"/>
              <a:t>Reduce </a:t>
            </a:r>
            <a:r>
              <a:rPr lang="en-US" dirty="0" err="1"/>
              <a:t>edemele</a:t>
            </a:r>
            <a:r>
              <a:rPr lang="en-US" dirty="0"/>
              <a:t>, </a:t>
            </a:r>
            <a:r>
              <a:rPr lang="en-US" dirty="0" err="1"/>
              <a:t>cand</a:t>
            </a:r>
            <a:r>
              <a:rPr lang="en-US" dirty="0"/>
              <a:t> </a:t>
            </a:r>
            <a:r>
              <a:rPr lang="en-US" dirty="0" err="1"/>
              <a:t>este</a:t>
            </a:r>
            <a:r>
              <a:rPr lang="en-US" dirty="0"/>
              <a:t> </a:t>
            </a:r>
            <a:r>
              <a:rPr lang="en-US" dirty="0" err="1"/>
              <a:t>administrat</a:t>
            </a:r>
            <a:r>
              <a:rPr lang="en-US" dirty="0"/>
              <a:t> min 3 </a:t>
            </a:r>
            <a:r>
              <a:rPr lang="en-US" dirty="0" err="1"/>
              <a:t>luni</a:t>
            </a:r>
            <a:r>
              <a:rPr lang="en-US" dirty="0"/>
              <a:t> </a:t>
            </a:r>
            <a:r>
              <a:rPr lang="en-US" dirty="0" err="1"/>
              <a:t>consecutiv</a:t>
            </a:r>
            <a:r>
              <a:rPr lang="en-US" dirty="0"/>
              <a:t>.</a:t>
            </a:r>
          </a:p>
          <a:p>
            <a:endParaRPr lang="en-US" dirty="0">
              <a:solidFill>
                <a:srgbClr val="333333"/>
              </a:solidFill>
              <a:latin typeface="Arial" panose="020B0604020202020204" pitchFamily="34" charset="0"/>
            </a:endParaRPr>
          </a:p>
        </p:txBody>
      </p:sp>
    </p:spTree>
    <p:extLst>
      <p:ext uri="{BB962C8B-B14F-4D97-AF65-F5344CB8AC3E}">
        <p14:creationId xmlns:p14="http://schemas.microsoft.com/office/powerpoint/2010/main" val="4276297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1859340"/>
            <a:ext cx="6096000" cy="3139321"/>
          </a:xfrm>
          <a:prstGeom prst="rect">
            <a:avLst/>
          </a:prstGeom>
        </p:spPr>
        <p:txBody>
          <a:bodyPr>
            <a:spAutoFit/>
          </a:bodyPr>
          <a:lstStyle/>
          <a:p>
            <a:pPr>
              <a:buFont typeface="+mj-lt"/>
              <a:buAutoNum type="arabicPeriod"/>
            </a:pPr>
            <a:r>
              <a:rPr lang="en-US" b="1" dirty="0">
                <a:solidFill>
                  <a:srgbClr val="2A2A2A"/>
                </a:solidFill>
                <a:latin typeface="proxima-nova"/>
              </a:rPr>
              <a:t>Take probiotics or eat fermented foods</a:t>
            </a:r>
            <a:br>
              <a:rPr lang="en-US" b="1" dirty="0">
                <a:solidFill>
                  <a:srgbClr val="2A2A2A"/>
                </a:solidFill>
                <a:latin typeface="proxima-nova"/>
              </a:rPr>
            </a:br>
            <a:r>
              <a:rPr lang="en-US" dirty="0">
                <a:solidFill>
                  <a:srgbClr val="2A2A2A"/>
                </a:solidFill>
                <a:latin typeface="proxima-nova"/>
              </a:rPr>
              <a:t>Despite the long-hypothesized link between gut microbes and thyroid function, there are few controlled studies in humans that have tried manipulating the gut microbiota to improve thyroid health. However, supplementation in broiler chickens with lactic acid bacteria has been shown to increase blood plasma thyroid hormones (</a:t>
            </a:r>
            <a:r>
              <a:rPr lang="en-US" b="1" dirty="0">
                <a:solidFill>
                  <a:srgbClr val="4298B3"/>
                </a:solidFill>
                <a:latin typeface="proxima-nova"/>
                <a:hlinkClick r:id="rId2"/>
              </a:rPr>
              <a:t>17</a:t>
            </a:r>
            <a:r>
              <a:rPr lang="en-US" dirty="0">
                <a:solidFill>
                  <a:srgbClr val="2A2A2A"/>
                </a:solidFill>
                <a:latin typeface="proxima-nova"/>
              </a:rPr>
              <a:t>), and </a:t>
            </a:r>
            <a:r>
              <a:rPr lang="en-US" i="1" dirty="0">
                <a:solidFill>
                  <a:srgbClr val="2A2A2A"/>
                </a:solidFill>
                <a:latin typeface="proxima-nova"/>
              </a:rPr>
              <a:t>Lactobacillus </a:t>
            </a:r>
            <a:r>
              <a:rPr lang="en-US" i="1" dirty="0" err="1">
                <a:solidFill>
                  <a:srgbClr val="2A2A2A"/>
                </a:solidFill>
                <a:latin typeface="proxima-nova"/>
              </a:rPr>
              <a:t>reuteri</a:t>
            </a:r>
            <a:r>
              <a:rPr lang="en-US" i="1" dirty="0">
                <a:solidFill>
                  <a:srgbClr val="2A2A2A"/>
                </a:solidFill>
                <a:latin typeface="proxima-nova"/>
              </a:rPr>
              <a:t> </a:t>
            </a:r>
            <a:r>
              <a:rPr lang="en-US" dirty="0">
                <a:solidFill>
                  <a:srgbClr val="2A2A2A"/>
                </a:solidFill>
                <a:latin typeface="proxima-nova"/>
              </a:rPr>
              <a:t>supplementation specifically improved thyroid function in mice (</a:t>
            </a:r>
            <a:r>
              <a:rPr lang="en-US" b="1" dirty="0">
                <a:solidFill>
                  <a:srgbClr val="4298B3"/>
                </a:solidFill>
                <a:latin typeface="proxima-nova"/>
                <a:hlinkClick r:id="rId3"/>
              </a:rPr>
              <a:t>18</a:t>
            </a:r>
            <a:r>
              <a:rPr lang="en-US" dirty="0">
                <a:solidFill>
                  <a:srgbClr val="2A2A2A"/>
                </a:solidFill>
                <a:latin typeface="proxima-nova"/>
              </a:rPr>
              <a:t>). Lactic acid bacteria are commonly found in fermented vegetables such as sauerkraut and kimchi and fermented dairy products like yogurt and kefir.</a:t>
            </a:r>
            <a:endParaRPr lang="en-US" b="0" i="0" dirty="0">
              <a:solidFill>
                <a:srgbClr val="2A2A2A"/>
              </a:solidFill>
              <a:effectLst/>
              <a:latin typeface="proxima-nova"/>
            </a:endParaRPr>
          </a:p>
        </p:txBody>
      </p:sp>
    </p:spTree>
    <p:extLst>
      <p:ext uri="{BB962C8B-B14F-4D97-AF65-F5344CB8AC3E}">
        <p14:creationId xmlns:p14="http://schemas.microsoft.com/office/powerpoint/2010/main" val="3735361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48733" y="643467"/>
            <a:ext cx="10388599" cy="5324535"/>
          </a:xfrm>
          <a:prstGeom prst="rect">
            <a:avLst/>
          </a:prstGeom>
        </p:spPr>
        <p:txBody>
          <a:bodyPr wrap="square">
            <a:spAutoFit/>
          </a:bodyPr>
          <a:lstStyle/>
          <a:p>
            <a:r>
              <a:rPr lang="en-US" sz="2000" dirty="0">
                <a:solidFill>
                  <a:srgbClr val="333333"/>
                </a:solidFill>
                <a:latin typeface="Arial" panose="020B0604020202020204" pitchFamily="34" charset="0"/>
              </a:rPr>
              <a:t>Cruciferous vegetables such as broccoli, cauliflower, and cabbage naturally release a compound called </a:t>
            </a:r>
            <a:r>
              <a:rPr lang="en-US" sz="2000" dirty="0" err="1">
                <a:solidFill>
                  <a:srgbClr val="333333"/>
                </a:solidFill>
                <a:latin typeface="Arial" panose="020B0604020202020204" pitchFamily="34" charset="0"/>
              </a:rPr>
              <a:t>goitrin</a:t>
            </a:r>
            <a:r>
              <a:rPr lang="en-US" sz="2000" dirty="0">
                <a:solidFill>
                  <a:srgbClr val="333333"/>
                </a:solidFill>
                <a:latin typeface="Arial" panose="020B0604020202020204" pitchFamily="34" charset="0"/>
              </a:rPr>
              <a:t> when they’re hydrolyzed, or broken down.</a:t>
            </a:r>
          </a:p>
          <a:p>
            <a:endParaRPr lang="en-US" sz="2000" dirty="0">
              <a:solidFill>
                <a:srgbClr val="333333"/>
              </a:solidFill>
              <a:latin typeface="Arial" panose="020B0604020202020204" pitchFamily="34" charset="0"/>
            </a:endParaRPr>
          </a:p>
          <a:p>
            <a:r>
              <a:rPr lang="en-US" sz="2000" dirty="0">
                <a:solidFill>
                  <a:srgbClr val="333333"/>
                </a:solidFill>
                <a:latin typeface="Arial" panose="020B0604020202020204" pitchFamily="34" charset="0"/>
              </a:rPr>
              <a:t> </a:t>
            </a:r>
            <a:r>
              <a:rPr lang="en-US" sz="2000" dirty="0" err="1">
                <a:solidFill>
                  <a:srgbClr val="333333"/>
                </a:solidFill>
                <a:latin typeface="Arial" panose="020B0604020202020204" pitchFamily="34" charset="0"/>
              </a:rPr>
              <a:t>Goitrin</a:t>
            </a:r>
            <a:r>
              <a:rPr lang="en-US" sz="2000" dirty="0">
                <a:solidFill>
                  <a:srgbClr val="333333"/>
                </a:solidFill>
                <a:latin typeface="Arial" panose="020B0604020202020204" pitchFamily="34" charset="0"/>
              </a:rPr>
              <a:t> can interfere with the synthesis of thyroid hormones. However, this is usually a concern only when coupled with an iodine deficiency.17 Heating cruciferous vegetables denatures much or all of this potential goitrogenic effect.</a:t>
            </a:r>
          </a:p>
          <a:p>
            <a:endParaRPr lang="en-US" sz="2000" dirty="0">
              <a:solidFill>
                <a:srgbClr val="333333"/>
              </a:solidFill>
              <a:latin typeface="Arial" panose="020B0604020202020204" pitchFamily="34" charset="0"/>
            </a:endParaRPr>
          </a:p>
          <a:p>
            <a:r>
              <a:rPr lang="en-US" sz="2000" dirty="0">
                <a:solidFill>
                  <a:srgbClr val="333333"/>
                </a:solidFill>
                <a:latin typeface="Arial" panose="020B0604020202020204" pitchFamily="34" charset="0"/>
              </a:rPr>
              <a:t>Soy is another potential goitrogen. The </a:t>
            </a:r>
            <a:r>
              <a:rPr lang="en-US" sz="2000" dirty="0" err="1">
                <a:solidFill>
                  <a:srgbClr val="333333"/>
                </a:solidFill>
                <a:latin typeface="Arial" panose="020B0604020202020204" pitchFamily="34" charset="0"/>
              </a:rPr>
              <a:t>isoflavones</a:t>
            </a:r>
            <a:r>
              <a:rPr lang="en-US" sz="2000" dirty="0">
                <a:solidFill>
                  <a:srgbClr val="333333"/>
                </a:solidFill>
                <a:latin typeface="Arial" panose="020B0604020202020204" pitchFamily="34" charset="0"/>
              </a:rPr>
              <a:t> in soy can lower thyroid hormone synthesis, but numerous studies have found that consuming soy doesn’t cause hypothyroidism in people with adequate iodine stores.</a:t>
            </a:r>
          </a:p>
          <a:p>
            <a:r>
              <a:rPr lang="en-US" sz="2000" dirty="0">
                <a:solidFill>
                  <a:srgbClr val="333333"/>
                </a:solidFill>
                <a:latin typeface="Arial" panose="020B0604020202020204" pitchFamily="34" charset="0"/>
              </a:rPr>
              <a:t>However, Dean cautions clients to eat soy in moderation.</a:t>
            </a:r>
          </a:p>
          <a:p>
            <a:endParaRPr lang="en-US" sz="2000" dirty="0">
              <a:solidFill>
                <a:srgbClr val="333333"/>
              </a:solidFill>
              <a:latin typeface="Arial" panose="020B0604020202020204" pitchFamily="34" charset="0"/>
            </a:endParaRPr>
          </a:p>
          <a:p>
            <a:r>
              <a:rPr lang="en-US" sz="2000" dirty="0">
                <a:solidFill>
                  <a:srgbClr val="333333"/>
                </a:solidFill>
                <a:latin typeface="Arial" panose="020B0604020202020204" pitchFamily="34" charset="0"/>
              </a:rPr>
              <a:t>The potential exception is millet, a nutritious gluten-free grain, which may suppress thyroid function even in people with adequate iodine intake.</a:t>
            </a:r>
          </a:p>
          <a:p>
            <a:endParaRPr lang="en-US" sz="2000" dirty="0">
              <a:solidFill>
                <a:srgbClr val="333333"/>
              </a:solidFill>
              <a:latin typeface="Arial" panose="020B0604020202020204" pitchFamily="34" charset="0"/>
            </a:endParaRPr>
          </a:p>
          <a:p>
            <a:r>
              <a:rPr lang="en-US" sz="2000" dirty="0">
                <a:solidFill>
                  <a:srgbClr val="333333"/>
                </a:solidFill>
                <a:latin typeface="Arial" panose="020B0604020202020204" pitchFamily="34" charset="0"/>
              </a:rPr>
              <a:t> If a dietary recall indicates frequent millet consumption in patients with hypothyroidism, it may be wise to suggest they choose a different grain.</a:t>
            </a:r>
            <a:endParaRPr lang="en-US" sz="20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276935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99534" y="856484"/>
            <a:ext cx="10744200" cy="4801314"/>
          </a:xfrm>
          <a:prstGeom prst="rect">
            <a:avLst/>
          </a:prstGeom>
        </p:spPr>
        <p:txBody>
          <a:bodyPr wrap="square">
            <a:spAutoFit/>
          </a:bodyPr>
          <a:lstStyle/>
          <a:p>
            <a:r>
              <a:rPr lang="en-US" dirty="0">
                <a:solidFill>
                  <a:srgbClr val="333333"/>
                </a:solidFill>
                <a:latin typeface="Arial" panose="020B0604020202020204" pitchFamily="34" charset="0"/>
              </a:rPr>
              <a:t>• </a:t>
            </a:r>
            <a:r>
              <a:rPr lang="en-US" b="1" dirty="0">
                <a:solidFill>
                  <a:srgbClr val="333333"/>
                </a:solidFill>
                <a:latin typeface="Arial" panose="020B0604020202020204" pitchFamily="34" charset="0"/>
              </a:rPr>
              <a:t>Iodine:</a:t>
            </a:r>
            <a:r>
              <a:rPr lang="en-US" dirty="0">
                <a:solidFill>
                  <a:srgbClr val="333333"/>
                </a:solidFill>
                <a:latin typeface="Arial" panose="020B0604020202020204" pitchFamily="34" charset="0"/>
              </a:rPr>
              <a:t> Iodine is a vital nutrient in the body and essential to thyroid function; thyroid hormones are comprised of iodine. While autoimmune disease is the primary cause of thyroid dysfunction in the United States, iodine deficiency is the main cause worldwide.9</a:t>
            </a:r>
          </a:p>
          <a:p>
            <a:r>
              <a:rPr lang="en-US" dirty="0">
                <a:solidFill>
                  <a:srgbClr val="333333"/>
                </a:solidFill>
                <a:latin typeface="Arial" panose="020B0604020202020204" pitchFamily="34" charset="0"/>
              </a:rPr>
              <a:t>Iodine deficiency has been considered rare in the United States since the 1920s, largely due to the widespread use of iodized salt. This, along with fish, dairy, and grains, is a major source of iodine in the standard American diet.</a:t>
            </a:r>
          </a:p>
          <a:p>
            <a:r>
              <a:rPr lang="en-US" dirty="0">
                <a:solidFill>
                  <a:srgbClr val="333333"/>
                </a:solidFill>
                <a:latin typeface="Arial" panose="020B0604020202020204" pitchFamily="34" charset="0"/>
              </a:rPr>
              <a:t>However, iodine intake has dropped during the past few decades. Americans get approximately 70% of their salt intake from processed foods that, in the United States and Canada, generally don’t contain iodine. A 2012 Centers for Disease Control and Prevention report indicates that, on average, Americans are getting adequate amounts of iodine, with the potential exception of women of childbearing age.10</a:t>
            </a:r>
          </a:p>
          <a:p>
            <a:r>
              <a:rPr lang="en-US" dirty="0">
                <a:solidFill>
                  <a:srgbClr val="333333"/>
                </a:solidFill>
                <a:latin typeface="Arial" panose="020B0604020202020204" pitchFamily="34" charset="0"/>
              </a:rPr>
              <a:t>Both iodine deficiency and excess have significant risks; therefore, supplementation should be approached with caution. Supplemental iodine may cause symptom flare-ups in people with Hashimoto’s disease because it stimulates autoimmune antibodies.11</a:t>
            </a:r>
          </a:p>
          <a:p>
            <a:r>
              <a:rPr lang="en-US" dirty="0">
                <a:solidFill>
                  <a:srgbClr val="333333"/>
                </a:solidFill>
                <a:latin typeface="Arial" panose="020B0604020202020204" pitchFamily="34" charset="0"/>
              </a:rPr>
              <a:t>Iodine intake often isn’t readily apparent on a dietary recall since the amount in foods is largely dependent on levels in the soil and added salt. However, Schneider says, “Clients taking iodine tablets are a red flag. Frequent intake of foods such as seaweed or an avoidance of all iodized salt may serve as signs that further exploration is needed.”</a:t>
            </a:r>
            <a:endParaRPr lang="en-U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3170753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778933" y="889844"/>
            <a:ext cx="8365067" cy="3693319"/>
          </a:xfrm>
          <a:prstGeom prst="rect">
            <a:avLst/>
          </a:prstGeom>
        </p:spPr>
        <p:txBody>
          <a:bodyPr wrap="square">
            <a:spAutoFit/>
          </a:bodyPr>
          <a:lstStyle/>
          <a:p>
            <a:r>
              <a:rPr lang="en-US" dirty="0">
                <a:solidFill>
                  <a:srgbClr val="333333"/>
                </a:solidFill>
                <a:latin typeface="Arial" panose="020B0604020202020204" pitchFamily="34" charset="0"/>
              </a:rPr>
              <a:t>• </a:t>
            </a:r>
            <a:r>
              <a:rPr lang="en-US" b="1" dirty="0">
                <a:solidFill>
                  <a:srgbClr val="333333"/>
                </a:solidFill>
                <a:latin typeface="Arial" panose="020B0604020202020204" pitchFamily="34" charset="0"/>
              </a:rPr>
              <a:t>Selenium:</a:t>
            </a:r>
            <a:r>
              <a:rPr lang="en-US" dirty="0">
                <a:solidFill>
                  <a:srgbClr val="333333"/>
                </a:solidFill>
                <a:latin typeface="Arial" panose="020B0604020202020204" pitchFamily="34" charset="0"/>
              </a:rPr>
              <a:t> The highest concentration of selenium is found in the thyroid gland, and it’s been shown to be a necessary component of enzymes integral to thyroid function.14 Selenium is an essential trace mineral and has been shown to have a profound effect on the immune system, cognitive function, fertility in both men and women, and mortality rate.</a:t>
            </a:r>
          </a:p>
          <a:p>
            <a:r>
              <a:rPr lang="en-US" dirty="0">
                <a:solidFill>
                  <a:srgbClr val="333333"/>
                </a:solidFill>
                <a:latin typeface="Arial" panose="020B0604020202020204" pitchFamily="34" charset="0"/>
              </a:rPr>
              <a:t>A meta-analysis of randomized, placebo-controlled studies has shown benefits of selenium on both thyroid antibody titers and mood in patients with Hashimoto’s, but this effect seems more pronounced in people with a selenium deficiency or insufficiency at the outset.15 Conversely, an excessive intake of selenium can cause gastrointestinal distress or even raise the risk of type 2 diabetes and cancer. So clients will benefit from having their selenium levels tested and incorporating healthful, selenium-rich foods in to their diets, such as Brazil nuts, tuna, crab, and lobster.15</a:t>
            </a:r>
            <a:endParaRPr lang="en-U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994549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371600" y="2274838"/>
            <a:ext cx="7772400" cy="1754326"/>
          </a:xfrm>
          <a:prstGeom prst="rect">
            <a:avLst/>
          </a:prstGeom>
        </p:spPr>
        <p:txBody>
          <a:bodyPr wrap="square">
            <a:spAutoFit/>
          </a:bodyPr>
          <a:lstStyle/>
          <a:p>
            <a:r>
              <a:rPr lang="en-US" dirty="0">
                <a:solidFill>
                  <a:srgbClr val="333333"/>
                </a:solidFill>
                <a:latin typeface="Arial" panose="020B0604020202020204" pitchFamily="34" charset="0"/>
              </a:rPr>
              <a:t>• </a:t>
            </a:r>
            <a:r>
              <a:rPr lang="en-US" b="1" dirty="0">
                <a:solidFill>
                  <a:srgbClr val="333333"/>
                </a:solidFill>
                <a:latin typeface="Arial" panose="020B0604020202020204" pitchFamily="34" charset="0"/>
              </a:rPr>
              <a:t>Vitamin B12:</a:t>
            </a:r>
            <a:r>
              <a:rPr lang="en-US" dirty="0">
                <a:solidFill>
                  <a:srgbClr val="333333"/>
                </a:solidFill>
                <a:latin typeface="Arial" panose="020B0604020202020204" pitchFamily="34" charset="0"/>
              </a:rPr>
              <a:t> Studies have shown that about 30% of people with ATD experience a vitamin B12 deficiency. Food sources of B12 include mollusks, sardines, salmon, organ meats such as liver, muscle meat, and dairy. Vegan sources include fortified cereals and nutritional yeast. Severe B12 deficiency can be irreversible, so it’s important for dietitians to suggest clients with thyroid disease have their levels tested.16</a:t>
            </a:r>
            <a:endParaRPr lang="en-US" dirty="0"/>
          </a:p>
        </p:txBody>
      </p:sp>
    </p:spTree>
    <p:extLst>
      <p:ext uri="{BB962C8B-B14F-4D97-AF65-F5344CB8AC3E}">
        <p14:creationId xmlns:p14="http://schemas.microsoft.com/office/powerpoint/2010/main" val="14344268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1720840"/>
            <a:ext cx="6096000" cy="3416320"/>
          </a:xfrm>
          <a:prstGeom prst="rect">
            <a:avLst/>
          </a:prstGeom>
        </p:spPr>
        <p:txBody>
          <a:bodyPr>
            <a:spAutoFit/>
          </a:bodyPr>
          <a:lstStyle/>
          <a:p>
            <a:r>
              <a:rPr lang="en-US" b="1" dirty="0">
                <a:solidFill>
                  <a:srgbClr val="222222"/>
                </a:solidFill>
                <a:latin typeface="Lucida Sans Unicode" panose="020B0602030504020204" pitchFamily="34" charset="0"/>
              </a:rPr>
              <a:t>TH1 dominant conditions:</a:t>
            </a:r>
            <a:endParaRPr lang="en-US" dirty="0">
              <a:solidFill>
                <a:srgbClr val="222222"/>
              </a:solidFill>
              <a:latin typeface="Lucida Sans Unicode" panose="020B0602030504020204" pitchFamily="34" charset="0"/>
            </a:endParaRPr>
          </a:p>
          <a:p>
            <a:r>
              <a:rPr lang="en-US" dirty="0">
                <a:solidFill>
                  <a:srgbClr val="222222"/>
                </a:solidFill>
                <a:latin typeface="Lucida Sans Unicode" panose="020B0602030504020204" pitchFamily="34" charset="0"/>
              </a:rPr>
              <a:t>Type I diabetes</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Multiple sclerosis</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Hashimoto’s Thyroiditis</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Grave’s Disease</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Crohn’s Disease</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Psoriasis</a:t>
            </a:r>
            <a:br>
              <a:rPr lang="en-US" dirty="0">
                <a:solidFill>
                  <a:srgbClr val="222222"/>
                </a:solidFill>
                <a:latin typeface="Lucida Sans Unicode" panose="020B0602030504020204" pitchFamily="34" charset="0"/>
              </a:rPr>
            </a:br>
            <a:r>
              <a:rPr lang="en-US" dirty="0" err="1">
                <a:solidFill>
                  <a:srgbClr val="222222"/>
                </a:solidFill>
                <a:latin typeface="Lucida Sans Unicode" panose="020B0602030504020204" pitchFamily="34" charset="0"/>
              </a:rPr>
              <a:t>Sjoren’s</a:t>
            </a:r>
            <a:r>
              <a:rPr lang="en-US" dirty="0">
                <a:solidFill>
                  <a:srgbClr val="222222"/>
                </a:solidFill>
                <a:latin typeface="Lucida Sans Unicode" panose="020B0602030504020204" pitchFamily="34" charset="0"/>
              </a:rPr>
              <a:t> Syndrome</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Celiac Disease</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Lichen Planus</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Rheumatoid Arthritis</a:t>
            </a:r>
            <a:br>
              <a:rPr lang="en-US" dirty="0">
                <a:solidFill>
                  <a:srgbClr val="222222"/>
                </a:solidFill>
                <a:latin typeface="Lucida Sans Unicode" panose="020B0602030504020204" pitchFamily="34" charset="0"/>
              </a:rPr>
            </a:br>
            <a:r>
              <a:rPr lang="en-US" dirty="0">
                <a:solidFill>
                  <a:srgbClr val="222222"/>
                </a:solidFill>
                <a:latin typeface="Lucida Sans Unicode" panose="020B0602030504020204" pitchFamily="34" charset="0"/>
              </a:rPr>
              <a:t>Chronic viral infections</a:t>
            </a:r>
            <a:endParaRPr lang="en-US" b="0" i="0" u="none" strike="noStrike" dirty="0">
              <a:solidFill>
                <a:srgbClr val="222222"/>
              </a:solidFill>
              <a:effectLst/>
              <a:latin typeface="Lucida Sans Unicode" panose="020B0602030504020204" pitchFamily="34" charset="0"/>
            </a:endParaRPr>
          </a:p>
        </p:txBody>
      </p:sp>
    </p:spTree>
    <p:extLst>
      <p:ext uri="{BB962C8B-B14F-4D97-AF65-F5344CB8AC3E}">
        <p14:creationId xmlns:p14="http://schemas.microsoft.com/office/powerpoint/2010/main" val="31335294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1859340"/>
            <a:ext cx="6096000" cy="3139321"/>
          </a:xfrm>
          <a:prstGeom prst="rect">
            <a:avLst/>
          </a:prstGeom>
        </p:spPr>
        <p:txBody>
          <a:bodyPr>
            <a:spAutoFit/>
          </a:bodyPr>
          <a:lstStyle/>
          <a:p>
            <a:r>
              <a:rPr lang="en-US" dirty="0">
                <a:solidFill>
                  <a:srgbClr val="222222"/>
                </a:solidFill>
                <a:latin typeface="Lucida Sans Unicode" panose="020B0602030504020204" pitchFamily="34" charset="0"/>
              </a:rPr>
              <a:t>Lupus</a:t>
            </a:r>
            <a:br>
              <a:rPr lang="en-US" dirty="0"/>
            </a:br>
            <a:r>
              <a:rPr lang="en-US" dirty="0">
                <a:solidFill>
                  <a:srgbClr val="222222"/>
                </a:solidFill>
                <a:latin typeface="Lucida Sans Unicode" panose="020B0602030504020204" pitchFamily="34" charset="0"/>
              </a:rPr>
              <a:t>Allergic Dermatitis</a:t>
            </a:r>
            <a:br>
              <a:rPr lang="en-US" dirty="0"/>
            </a:br>
            <a:r>
              <a:rPr lang="en-US" dirty="0">
                <a:solidFill>
                  <a:srgbClr val="222222"/>
                </a:solidFill>
                <a:latin typeface="Lucida Sans Unicode" panose="020B0602030504020204" pitchFamily="34" charset="0"/>
              </a:rPr>
              <a:t>Scleroderma</a:t>
            </a:r>
            <a:br>
              <a:rPr lang="en-US" dirty="0"/>
            </a:br>
            <a:r>
              <a:rPr lang="en-US" dirty="0">
                <a:solidFill>
                  <a:srgbClr val="222222"/>
                </a:solidFill>
                <a:latin typeface="Lucida Sans Unicode" panose="020B0602030504020204" pitchFamily="34" charset="0"/>
              </a:rPr>
              <a:t>Atopic Eczema</a:t>
            </a:r>
            <a:br>
              <a:rPr lang="en-US" dirty="0"/>
            </a:br>
            <a:r>
              <a:rPr lang="en-US" dirty="0">
                <a:solidFill>
                  <a:srgbClr val="222222"/>
                </a:solidFill>
                <a:latin typeface="Lucida Sans Unicode" panose="020B0602030504020204" pitchFamily="34" charset="0"/>
              </a:rPr>
              <a:t>Sinusitis</a:t>
            </a:r>
            <a:br>
              <a:rPr lang="en-US" dirty="0"/>
            </a:br>
            <a:r>
              <a:rPr lang="en-US" dirty="0">
                <a:solidFill>
                  <a:srgbClr val="222222"/>
                </a:solidFill>
                <a:latin typeface="Lucida Sans Unicode" panose="020B0602030504020204" pitchFamily="34" charset="0"/>
              </a:rPr>
              <a:t>Inflammatory Bowel Disease</a:t>
            </a:r>
            <a:br>
              <a:rPr lang="en-US" dirty="0"/>
            </a:br>
            <a:r>
              <a:rPr lang="en-US" dirty="0">
                <a:solidFill>
                  <a:srgbClr val="222222"/>
                </a:solidFill>
                <a:latin typeface="Lucida Sans Unicode" panose="020B0602030504020204" pitchFamily="34" charset="0"/>
              </a:rPr>
              <a:t>Asthma</a:t>
            </a:r>
            <a:br>
              <a:rPr lang="en-US" dirty="0"/>
            </a:br>
            <a:r>
              <a:rPr lang="en-US" dirty="0">
                <a:solidFill>
                  <a:srgbClr val="222222"/>
                </a:solidFill>
                <a:latin typeface="Lucida Sans Unicode" panose="020B0602030504020204" pitchFamily="34" charset="0"/>
              </a:rPr>
              <a:t>Allergies</a:t>
            </a:r>
            <a:br>
              <a:rPr lang="en-US" dirty="0"/>
            </a:br>
            <a:r>
              <a:rPr lang="en-US" dirty="0">
                <a:solidFill>
                  <a:srgbClr val="222222"/>
                </a:solidFill>
                <a:latin typeface="Lucida Sans Unicode" panose="020B0602030504020204" pitchFamily="34" charset="0"/>
              </a:rPr>
              <a:t>Cancer</a:t>
            </a:r>
            <a:br>
              <a:rPr lang="en-US" dirty="0"/>
            </a:br>
            <a:r>
              <a:rPr lang="en-US" dirty="0">
                <a:solidFill>
                  <a:srgbClr val="222222"/>
                </a:solidFill>
                <a:latin typeface="Lucida Sans Unicode" panose="020B0602030504020204" pitchFamily="34" charset="0"/>
              </a:rPr>
              <a:t>Ulcerative Colitis</a:t>
            </a:r>
            <a:br>
              <a:rPr lang="en-US" dirty="0"/>
            </a:br>
            <a:r>
              <a:rPr lang="en-US" dirty="0">
                <a:solidFill>
                  <a:srgbClr val="222222"/>
                </a:solidFill>
                <a:latin typeface="Lucida Sans Unicode" panose="020B0602030504020204" pitchFamily="34" charset="0"/>
              </a:rPr>
              <a:t>Multiple chemical sensitivity</a:t>
            </a:r>
            <a:endParaRPr lang="en-US" dirty="0"/>
          </a:p>
        </p:txBody>
      </p:sp>
    </p:spTree>
    <p:extLst>
      <p:ext uri="{BB962C8B-B14F-4D97-AF65-F5344CB8AC3E}">
        <p14:creationId xmlns:p14="http://schemas.microsoft.com/office/powerpoint/2010/main" val="202331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64065" y="965202"/>
            <a:ext cx="11260667" cy="5324535"/>
          </a:xfrm>
          <a:prstGeom prst="rect">
            <a:avLst/>
          </a:prstGeom>
        </p:spPr>
        <p:txBody>
          <a:bodyPr wrap="square">
            <a:spAutoFit/>
          </a:bodyPr>
          <a:lstStyle/>
          <a:p>
            <a:r>
              <a:rPr lang="en-US" sz="2400" dirty="0" err="1">
                <a:solidFill>
                  <a:srgbClr val="000000"/>
                </a:solidFill>
                <a:latin typeface="Arial" panose="020B0604020202020204" pitchFamily="34" charset="0"/>
                <a:cs typeface="Arial" panose="020B0604020202020204" pitchFamily="34" charset="0"/>
              </a:rPr>
              <a:t>Complexitatea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microbiomului</a:t>
            </a:r>
            <a:r>
              <a:rPr lang="en-US" sz="2400" dirty="0">
                <a:solidFill>
                  <a:srgbClr val="000000"/>
                </a:solidFill>
                <a:latin typeface="Arial" panose="020B0604020202020204" pitchFamily="34" charset="0"/>
                <a:cs typeface="Arial" panose="020B0604020202020204" pitchFamily="34" charset="0"/>
              </a:rPr>
              <a:t> gastro intestinal </a:t>
            </a:r>
            <a:r>
              <a:rPr lang="en-US" sz="2400" dirty="0" err="1">
                <a:solidFill>
                  <a:srgbClr val="000000"/>
                </a:solidFill>
                <a:latin typeface="Arial" panose="020B0604020202020204" pitchFamily="34" charset="0"/>
                <a:cs typeface="Arial" panose="020B0604020202020204" pitchFamily="34" charset="0"/>
              </a:rPr>
              <a:t>joaca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rol</a:t>
            </a:r>
            <a:r>
              <a:rPr lang="en-US" sz="2400" dirty="0">
                <a:solidFill>
                  <a:srgbClr val="000000"/>
                </a:solidFill>
                <a:latin typeface="Arial" panose="020B0604020202020204" pitchFamily="34" charset="0"/>
                <a:cs typeface="Arial" panose="020B0604020202020204" pitchFamily="34" charset="0"/>
              </a:rPr>
              <a:t> important in </a:t>
            </a:r>
            <a:r>
              <a:rPr lang="en-US" sz="2400" dirty="0" err="1">
                <a:solidFill>
                  <a:srgbClr val="000000"/>
                </a:solidFill>
                <a:latin typeface="Arial" panose="020B0604020202020204" pitchFamily="34" charset="0"/>
                <a:cs typeface="Arial" panose="020B0604020202020204" pitchFamily="34" charset="0"/>
              </a:rPr>
              <a:t>bolile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autoimune</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Procesele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autoimune</a:t>
            </a:r>
            <a:r>
              <a:rPr lang="en-US" sz="2400" dirty="0">
                <a:solidFill>
                  <a:srgbClr val="000000"/>
                </a:solidFill>
                <a:latin typeface="Arial" panose="020B0604020202020204" pitchFamily="34" charset="0"/>
                <a:cs typeface="Arial" panose="020B0604020202020204" pitchFamily="34" charset="0"/>
              </a:rPr>
              <a:t> pot </a:t>
            </a:r>
            <a:r>
              <a:rPr lang="en-US" sz="2400" dirty="0" err="1">
                <a:solidFill>
                  <a:srgbClr val="000000"/>
                </a:solidFill>
                <a:latin typeface="Arial" panose="020B0604020202020204" pitchFamily="34" charset="0"/>
                <a:cs typeface="Arial" panose="020B0604020202020204" pitchFamily="34" charset="0"/>
              </a:rPr>
              <a:t>debuta</a:t>
            </a:r>
            <a:r>
              <a:rPr lang="en-US" sz="2400" dirty="0">
                <a:solidFill>
                  <a:srgbClr val="000000"/>
                </a:solidFill>
                <a:latin typeface="Arial" panose="020B0604020202020204" pitchFamily="34" charset="0"/>
                <a:cs typeface="Arial" panose="020B0604020202020204" pitchFamily="34" charset="0"/>
              </a:rPr>
              <a:t> la </a:t>
            </a:r>
            <a:r>
              <a:rPr lang="en-US" sz="2400" dirty="0" err="1">
                <a:solidFill>
                  <a:srgbClr val="000000"/>
                </a:solidFill>
                <a:latin typeface="Arial" panose="020B0604020202020204" pitchFamily="34" charset="0"/>
                <a:cs typeface="Arial" panose="020B0604020202020204" pitchFamily="34" charset="0"/>
              </a:rPr>
              <a:t>cateva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luni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dupa</a:t>
            </a:r>
            <a:r>
              <a:rPr lang="en-US" sz="2400" dirty="0">
                <a:solidFill>
                  <a:srgbClr val="000000"/>
                </a:solidFill>
                <a:latin typeface="Arial" panose="020B0604020202020204" pitchFamily="34" charset="0"/>
                <a:cs typeface="Arial" panose="020B0604020202020204" pitchFamily="34" charset="0"/>
              </a:rPr>
              <a:t> o </a:t>
            </a:r>
            <a:r>
              <a:rPr lang="en-US" sz="2400" dirty="0" err="1">
                <a:solidFill>
                  <a:srgbClr val="000000"/>
                </a:solidFill>
                <a:latin typeface="Arial" panose="020B0604020202020204" pitchFamily="34" charset="0"/>
                <a:cs typeface="Arial" panose="020B0604020202020204" pitchFamily="34" charset="0"/>
              </a:rPr>
              <a:t>infectie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acuta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multe</a:t>
            </a:r>
            <a:r>
              <a:rPr lang="en-US" sz="2400" dirty="0">
                <a:solidFill>
                  <a:srgbClr val="000000"/>
                </a:solidFill>
                <a:latin typeface="Arial" panose="020B0604020202020204" pitchFamily="34" charset="0"/>
                <a:cs typeface="Arial" panose="020B0604020202020204" pitchFamily="34" charset="0"/>
              </a:rPr>
              <a:t> din </a:t>
            </a:r>
            <a:r>
              <a:rPr lang="en-US" sz="2400" dirty="0" err="1">
                <a:solidFill>
                  <a:srgbClr val="000000"/>
                </a:solidFill>
                <a:latin typeface="Arial" panose="020B0604020202020204" pitchFamily="34" charset="0"/>
                <a:cs typeface="Arial" panose="020B0604020202020204" pitchFamily="34" charset="0"/>
              </a:rPr>
              <a:t>solutiile</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tratament</a:t>
            </a:r>
            <a:r>
              <a:rPr lang="en-US" sz="2400" dirty="0">
                <a:solidFill>
                  <a:srgbClr val="000000"/>
                </a:solidFill>
                <a:latin typeface="Arial" panose="020B0604020202020204" pitchFamily="34" charset="0"/>
                <a:cs typeface="Arial" panose="020B0604020202020204" pitchFamily="34" charset="0"/>
              </a:rPr>
              <a:t>, le </a:t>
            </a:r>
            <a:r>
              <a:rPr lang="en-US" sz="2400" dirty="0" err="1">
                <a:solidFill>
                  <a:srgbClr val="000000"/>
                </a:solidFill>
                <a:latin typeface="Arial" panose="020B0604020202020204" pitchFamily="34" charset="0"/>
                <a:cs typeface="Arial" panose="020B0604020202020204" pitchFamily="34" charset="0"/>
              </a:rPr>
              <a:t>aflam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analizand</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disbiozele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intestinale</a:t>
            </a:r>
            <a:r>
              <a:rPr lang="en-US" sz="2400" dirty="0">
                <a:solidFill>
                  <a:srgbClr val="000000"/>
                </a:solidFill>
                <a:latin typeface="Arial" panose="020B0604020202020204" pitchFamily="34" charset="0"/>
                <a:cs typeface="Arial" panose="020B0604020202020204" pitchFamily="34" charset="0"/>
              </a:rPr>
              <a:t> ale </a:t>
            </a:r>
            <a:r>
              <a:rPr lang="en-US" sz="2400" dirty="0" err="1">
                <a:solidFill>
                  <a:srgbClr val="000000"/>
                </a:solidFill>
                <a:latin typeface="Arial" panose="020B0604020202020204" pitchFamily="34" charset="0"/>
                <a:cs typeface="Arial" panose="020B0604020202020204" pitchFamily="34" charset="0"/>
              </a:rPr>
              <a:t>pacientilor</a:t>
            </a:r>
            <a:r>
              <a:rPr lang="en-US" sz="2400" dirty="0">
                <a:solidFill>
                  <a:srgbClr val="000000"/>
                </a:solidFill>
                <a:latin typeface="Arial" panose="020B0604020202020204" pitchFamily="34" charset="0"/>
                <a:cs typeface="Arial" panose="020B0604020202020204" pitchFamily="34" charset="0"/>
              </a:rPr>
              <a:t> fata de </a:t>
            </a:r>
            <a:r>
              <a:rPr lang="en-US" sz="2400" dirty="0" err="1">
                <a:solidFill>
                  <a:srgbClr val="000000"/>
                </a:solidFill>
                <a:latin typeface="Arial" panose="020B0604020202020204" pitchFamily="34" charset="0"/>
                <a:cs typeface="Arial" panose="020B0604020202020204" pitchFamily="34" charset="0"/>
              </a:rPr>
              <a:t>cei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sanatosi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unde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gasim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starea</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eubioza</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Microbiomul</a:t>
            </a:r>
            <a:r>
              <a:rPr lang="en-US" sz="2400" dirty="0">
                <a:latin typeface="Arial" panose="020B0604020202020204" pitchFamily="34" charset="0"/>
                <a:cs typeface="Arial" panose="020B0604020202020204" pitchFamily="34" charset="0"/>
              </a:rPr>
              <a:t> intestinal </a:t>
            </a:r>
            <a:r>
              <a:rPr lang="en-US" sz="2400" dirty="0" err="1">
                <a:latin typeface="Arial" panose="020B0604020202020204" pitchFamily="34" charset="0"/>
                <a:cs typeface="Arial" panose="020B0604020202020204" pitchFamily="34" charset="0"/>
              </a:rPr>
              <a:t>este</a:t>
            </a:r>
            <a:r>
              <a:rPr lang="en-US" sz="2400" dirty="0">
                <a:latin typeface="Arial" panose="020B0604020202020204" pitchFamily="34" charset="0"/>
                <a:cs typeface="Arial" panose="020B0604020202020204" pitchFamily="34" charset="0"/>
              </a:rPr>
              <a:t> un </a:t>
            </a:r>
            <a:r>
              <a:rPr lang="en-US" sz="2400" dirty="0" err="1">
                <a:latin typeface="Arial" panose="020B0604020202020204" pitchFamily="34" charset="0"/>
                <a:cs typeface="Arial" panose="020B0604020202020204" pitchFamily="34" charset="0"/>
              </a:rPr>
              <a:t>ecosistem</a:t>
            </a:r>
            <a:r>
              <a:rPr lang="en-US" sz="2400" dirty="0">
                <a:latin typeface="Arial" panose="020B0604020202020204" pitchFamily="34" charset="0"/>
                <a:cs typeface="Arial" panose="020B0604020202020204" pitchFamily="34" charset="0"/>
              </a:rPr>
              <a:t> complex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dinamic</a:t>
            </a:r>
            <a:r>
              <a:rPr lang="en-US" sz="2400" dirty="0">
                <a:latin typeface="Arial" panose="020B0604020202020204" pitchFamily="34" charset="0"/>
                <a:cs typeface="Arial" panose="020B0604020202020204" pitchFamily="34" charset="0"/>
              </a:rPr>
              <a:t>, pe care </a:t>
            </a:r>
            <a:r>
              <a:rPr lang="en-US" sz="2400" dirty="0" err="1">
                <a:latin typeface="Arial" panose="020B0604020202020204" pitchFamily="34" charset="0"/>
                <a:cs typeface="Arial" panose="020B0604020202020204" pitchFamily="34" charset="0"/>
              </a:rPr>
              <a:t>inca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incercam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intelegem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gasim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formulele</a:t>
            </a:r>
            <a:r>
              <a:rPr lang="en-US" sz="2400" dirty="0">
                <a:latin typeface="Arial" panose="020B0604020202020204" pitchFamily="34" charset="0"/>
                <a:cs typeface="Arial" panose="020B0604020202020204" pitchFamily="34" charset="0"/>
              </a:rPr>
              <a:t> care pot </a:t>
            </a:r>
            <a:r>
              <a:rPr lang="en-US" sz="2400" dirty="0" err="1">
                <a:latin typeface="Arial" panose="020B0604020202020204" pitchFamily="34" charset="0"/>
                <a:cs typeface="Arial" panose="020B0604020202020204" pitchFamily="34" charset="0"/>
              </a:rPr>
              <a:t>deveni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terapii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esentiale</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Este </a:t>
            </a:r>
            <a:r>
              <a:rPr lang="en-US" sz="2400" dirty="0" err="1">
                <a:latin typeface="Arial" panose="020B0604020202020204" pitchFamily="34" charset="0"/>
                <a:cs typeface="Arial" panose="020B0604020202020204" pitchFamily="34" charset="0"/>
              </a:rPr>
              <a:t>deja</a:t>
            </a:r>
            <a:r>
              <a:rPr lang="en-US" sz="2400" dirty="0">
                <a:latin typeface="Arial" panose="020B0604020202020204" pitchFamily="34" charset="0"/>
                <a:cs typeface="Arial" panose="020B0604020202020204" pitchFamily="34" charset="0"/>
              </a:rPr>
              <a:t> o </a:t>
            </a:r>
            <a:r>
              <a:rPr lang="en-US" sz="2400" dirty="0" err="1">
                <a:latin typeface="Arial" panose="020B0604020202020204" pitchFamily="34" charset="0"/>
                <a:cs typeface="Arial" panose="020B0604020202020204" pitchFamily="34" charset="0"/>
              </a:rPr>
              <a:t>certitudine</a:t>
            </a:r>
            <a:r>
              <a:rPr lang="en-US" sz="2400" dirty="0">
                <a:latin typeface="Arial" panose="020B0604020202020204" pitchFamily="34" charset="0"/>
                <a:cs typeface="Arial" panose="020B0604020202020204" pitchFamily="34" charset="0"/>
              </a:rPr>
              <a:t> ca </a:t>
            </a:r>
            <a:r>
              <a:rPr lang="en-US" sz="2400" dirty="0" err="1">
                <a:latin typeface="Arial" panose="020B0604020202020204" pitchFamily="34" charset="0"/>
                <a:cs typeface="Arial" panose="020B0604020202020204" pitchFamily="34" charset="0"/>
              </a:rPr>
              <a:t>interactiunea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dintre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gazda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microbiom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moduleaza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profund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sanatatea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acesteia</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459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1997839"/>
            <a:ext cx="6096000" cy="2862322"/>
          </a:xfrm>
          <a:prstGeom prst="rect">
            <a:avLst/>
          </a:prstGeom>
        </p:spPr>
        <p:txBody>
          <a:bodyPr>
            <a:spAutoFit/>
          </a:bodyPr>
          <a:lstStyle/>
          <a:p>
            <a:r>
              <a:rPr lang="en-US" b="1" dirty="0">
                <a:solidFill>
                  <a:srgbClr val="222222"/>
                </a:solidFill>
                <a:latin typeface="Lucida Sans Unicode" panose="020B0602030504020204" pitchFamily="34" charset="0"/>
              </a:rPr>
              <a:t>Th1 stimulating compounds:</a:t>
            </a:r>
            <a:endParaRPr lang="en-US" dirty="0">
              <a:solidFill>
                <a:srgbClr val="222222"/>
              </a:solidFill>
              <a:latin typeface="Lucida Sans Unicode" panose="020B0602030504020204" pitchFamily="34" charset="0"/>
            </a:endParaRPr>
          </a:p>
          <a:p>
            <a:r>
              <a:rPr lang="en-US" dirty="0" err="1">
                <a:solidFill>
                  <a:srgbClr val="222222"/>
                </a:solidFill>
                <a:latin typeface="Lucida Sans Unicode" panose="020B0602030504020204" pitchFamily="34" charset="0"/>
              </a:rPr>
              <a:t>Astragalus</a:t>
            </a:r>
            <a:endParaRPr lang="en-US" dirty="0">
              <a:solidFill>
                <a:srgbClr val="222222"/>
              </a:solidFill>
              <a:latin typeface="Lucida Sans Unicode" panose="020B0602030504020204" pitchFamily="34" charset="0"/>
            </a:endParaRPr>
          </a:p>
          <a:p>
            <a:r>
              <a:rPr lang="en-US" dirty="0">
                <a:solidFill>
                  <a:srgbClr val="222222"/>
                </a:solidFill>
                <a:latin typeface="Lucida Sans Unicode" panose="020B0602030504020204" pitchFamily="34" charset="0"/>
              </a:rPr>
              <a:t>Echinacea</a:t>
            </a:r>
          </a:p>
          <a:p>
            <a:r>
              <a:rPr lang="en-US" dirty="0">
                <a:solidFill>
                  <a:srgbClr val="222222"/>
                </a:solidFill>
                <a:latin typeface="Lucida Sans Unicode" panose="020B0602030504020204" pitchFamily="34" charset="0"/>
              </a:rPr>
              <a:t>Medicinal Mushrooms (Maitake and Beta-Glucan are common)</a:t>
            </a:r>
          </a:p>
          <a:p>
            <a:r>
              <a:rPr lang="en-US" dirty="0">
                <a:solidFill>
                  <a:srgbClr val="222222"/>
                </a:solidFill>
                <a:latin typeface="Lucida Sans Unicode" panose="020B0602030504020204" pitchFamily="34" charset="0"/>
              </a:rPr>
              <a:t>Glycyrrhiza (found in licorice)</a:t>
            </a:r>
          </a:p>
          <a:p>
            <a:r>
              <a:rPr lang="en-US" dirty="0">
                <a:solidFill>
                  <a:srgbClr val="222222"/>
                </a:solidFill>
                <a:latin typeface="Lucida Sans Unicode" panose="020B0602030504020204" pitchFamily="34" charset="0"/>
              </a:rPr>
              <a:t>Melissa </a:t>
            </a:r>
            <a:r>
              <a:rPr lang="en-US" dirty="0" err="1">
                <a:solidFill>
                  <a:srgbClr val="222222"/>
                </a:solidFill>
                <a:latin typeface="Lucida Sans Unicode" panose="020B0602030504020204" pitchFamily="34" charset="0"/>
              </a:rPr>
              <a:t>Oficinalis</a:t>
            </a:r>
            <a:r>
              <a:rPr lang="en-US" dirty="0">
                <a:solidFill>
                  <a:srgbClr val="222222"/>
                </a:solidFill>
                <a:latin typeface="Lucida Sans Unicode" panose="020B0602030504020204" pitchFamily="34" charset="0"/>
              </a:rPr>
              <a:t> (Lemon balm)</a:t>
            </a:r>
          </a:p>
          <a:p>
            <a:r>
              <a:rPr lang="en-US" dirty="0" err="1">
                <a:solidFill>
                  <a:srgbClr val="222222"/>
                </a:solidFill>
                <a:latin typeface="Lucida Sans Unicode" panose="020B0602030504020204" pitchFamily="34" charset="0"/>
              </a:rPr>
              <a:t>Panax</a:t>
            </a:r>
            <a:r>
              <a:rPr lang="en-US" dirty="0">
                <a:solidFill>
                  <a:srgbClr val="222222"/>
                </a:solidFill>
                <a:latin typeface="Lucida Sans Unicode" panose="020B0602030504020204" pitchFamily="34" charset="0"/>
              </a:rPr>
              <a:t> Ginseng</a:t>
            </a:r>
          </a:p>
          <a:p>
            <a:r>
              <a:rPr lang="en-US" dirty="0">
                <a:solidFill>
                  <a:srgbClr val="222222"/>
                </a:solidFill>
                <a:latin typeface="Lucida Sans Unicode" panose="020B0602030504020204" pitchFamily="34" charset="0"/>
              </a:rPr>
              <a:t>Chlorella</a:t>
            </a:r>
          </a:p>
          <a:p>
            <a:r>
              <a:rPr lang="en-US" dirty="0">
                <a:solidFill>
                  <a:srgbClr val="222222"/>
                </a:solidFill>
                <a:latin typeface="Lucida Sans Unicode" panose="020B0602030504020204" pitchFamily="34" charset="0"/>
              </a:rPr>
              <a:t>Grape Seed Extract</a:t>
            </a:r>
            <a:endParaRPr lang="en-US" b="0" i="0" u="none" strike="noStrike" dirty="0">
              <a:solidFill>
                <a:srgbClr val="222222"/>
              </a:solidFill>
              <a:effectLst/>
              <a:latin typeface="Lucida Sans Unicode" panose="020B0602030504020204" pitchFamily="34" charset="0"/>
            </a:endParaRPr>
          </a:p>
        </p:txBody>
      </p:sp>
    </p:spTree>
    <p:extLst>
      <p:ext uri="{BB962C8B-B14F-4D97-AF65-F5344CB8AC3E}">
        <p14:creationId xmlns:p14="http://schemas.microsoft.com/office/powerpoint/2010/main" val="2766545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1305342"/>
            <a:ext cx="6096000" cy="4247317"/>
          </a:xfrm>
          <a:prstGeom prst="rect">
            <a:avLst/>
          </a:prstGeom>
        </p:spPr>
        <p:txBody>
          <a:bodyPr>
            <a:spAutoFit/>
          </a:bodyPr>
          <a:lstStyle/>
          <a:p>
            <a:r>
              <a:rPr lang="en-US" b="1" dirty="0">
                <a:solidFill>
                  <a:srgbClr val="222222"/>
                </a:solidFill>
                <a:latin typeface="Lucida Sans Unicode" panose="020B0602030504020204" pitchFamily="34" charset="0"/>
              </a:rPr>
              <a:t>Th2 stimulating compounds:</a:t>
            </a:r>
            <a:endParaRPr lang="en-US" dirty="0">
              <a:solidFill>
                <a:srgbClr val="222222"/>
              </a:solidFill>
              <a:latin typeface="Lucida Sans Unicode" panose="020B0602030504020204" pitchFamily="34" charset="0"/>
            </a:endParaRPr>
          </a:p>
          <a:p>
            <a:r>
              <a:rPr lang="en-US" dirty="0">
                <a:solidFill>
                  <a:srgbClr val="222222"/>
                </a:solidFill>
                <a:latin typeface="Lucida Sans Unicode" panose="020B0602030504020204" pitchFamily="34" charset="0"/>
              </a:rPr>
              <a:t>Caffeine</a:t>
            </a:r>
          </a:p>
          <a:p>
            <a:r>
              <a:rPr lang="en-US" dirty="0">
                <a:solidFill>
                  <a:srgbClr val="222222"/>
                </a:solidFill>
                <a:latin typeface="Lucida Sans Unicode" panose="020B0602030504020204" pitchFamily="34" charset="0"/>
              </a:rPr>
              <a:t>Green Tea Extract</a:t>
            </a:r>
          </a:p>
          <a:p>
            <a:r>
              <a:rPr lang="en-US" dirty="0">
                <a:solidFill>
                  <a:srgbClr val="222222"/>
                </a:solidFill>
                <a:latin typeface="Lucida Sans Unicode" panose="020B0602030504020204" pitchFamily="34" charset="0"/>
              </a:rPr>
              <a:t>Pine Bark Extract</a:t>
            </a:r>
          </a:p>
          <a:p>
            <a:r>
              <a:rPr lang="en-US" dirty="0">
                <a:solidFill>
                  <a:srgbClr val="222222"/>
                </a:solidFill>
                <a:latin typeface="Lucida Sans Unicode" panose="020B0602030504020204" pitchFamily="34" charset="0"/>
              </a:rPr>
              <a:t>White Willow Bark</a:t>
            </a:r>
          </a:p>
          <a:p>
            <a:r>
              <a:rPr lang="en-US" dirty="0">
                <a:solidFill>
                  <a:srgbClr val="222222"/>
                </a:solidFill>
                <a:latin typeface="Lucida Sans Unicode" panose="020B0602030504020204" pitchFamily="34" charset="0"/>
              </a:rPr>
              <a:t>Lycopene (found in tomatoes and other red fruits excluding strawberries and cherries)</a:t>
            </a:r>
          </a:p>
          <a:p>
            <a:r>
              <a:rPr lang="en-US" dirty="0">
                <a:solidFill>
                  <a:srgbClr val="222222"/>
                </a:solidFill>
                <a:latin typeface="Lucida Sans Unicode" panose="020B0602030504020204" pitchFamily="34" charset="0"/>
              </a:rPr>
              <a:t>Resveratrol (found in grape skin, sprouted peanuts, and cocoa)</a:t>
            </a:r>
          </a:p>
          <a:p>
            <a:r>
              <a:rPr lang="en-US" dirty="0" err="1">
                <a:solidFill>
                  <a:srgbClr val="222222"/>
                </a:solidFill>
                <a:latin typeface="Lucida Sans Unicode" panose="020B0602030504020204" pitchFamily="34" charset="0"/>
              </a:rPr>
              <a:t>Pycnogenol</a:t>
            </a:r>
            <a:r>
              <a:rPr lang="en-US" dirty="0">
                <a:solidFill>
                  <a:srgbClr val="222222"/>
                </a:solidFill>
                <a:latin typeface="Lucida Sans Unicode" panose="020B0602030504020204" pitchFamily="34" charset="0"/>
              </a:rPr>
              <a:t> (found in the extract of the French maritime pine bark and apples)</a:t>
            </a:r>
          </a:p>
          <a:p>
            <a:r>
              <a:rPr lang="en-US" dirty="0">
                <a:solidFill>
                  <a:srgbClr val="222222"/>
                </a:solidFill>
                <a:latin typeface="Lucida Sans Unicode" panose="020B0602030504020204" pitchFamily="34" charset="0"/>
              </a:rPr>
              <a:t>Curcumin (found in turmeric)</a:t>
            </a:r>
          </a:p>
          <a:p>
            <a:r>
              <a:rPr lang="en-US" dirty="0" err="1">
                <a:solidFill>
                  <a:srgbClr val="222222"/>
                </a:solidFill>
                <a:latin typeface="Lucida Sans Unicode" panose="020B0602030504020204" pitchFamily="34" charset="0"/>
              </a:rPr>
              <a:t>Genistin</a:t>
            </a:r>
            <a:r>
              <a:rPr lang="en-US" dirty="0">
                <a:solidFill>
                  <a:srgbClr val="222222"/>
                </a:solidFill>
                <a:latin typeface="Lucida Sans Unicode" panose="020B0602030504020204" pitchFamily="34" charset="0"/>
              </a:rPr>
              <a:t> (found in soybeans)</a:t>
            </a:r>
          </a:p>
          <a:p>
            <a:r>
              <a:rPr lang="en-US" dirty="0" err="1">
                <a:solidFill>
                  <a:srgbClr val="222222"/>
                </a:solidFill>
                <a:latin typeface="Lucida Sans Unicode" panose="020B0602030504020204" pitchFamily="34" charset="0"/>
              </a:rPr>
              <a:t>Quercitin</a:t>
            </a:r>
            <a:r>
              <a:rPr lang="en-US" dirty="0">
                <a:solidFill>
                  <a:srgbClr val="222222"/>
                </a:solidFill>
                <a:latin typeface="Lucida Sans Unicode" panose="020B0602030504020204" pitchFamily="34" charset="0"/>
              </a:rPr>
              <a:t> (a </a:t>
            </a:r>
            <a:r>
              <a:rPr lang="en-US" dirty="0" err="1">
                <a:solidFill>
                  <a:srgbClr val="222222"/>
                </a:solidFill>
                <a:latin typeface="Lucida Sans Unicode" panose="020B0602030504020204" pitchFamily="34" charset="0"/>
              </a:rPr>
              <a:t>flavanoid</a:t>
            </a:r>
            <a:r>
              <a:rPr lang="en-US" dirty="0">
                <a:solidFill>
                  <a:srgbClr val="222222"/>
                </a:solidFill>
                <a:latin typeface="Lucida Sans Unicode" panose="020B0602030504020204" pitchFamily="34" charset="0"/>
              </a:rPr>
              <a:t> found in many fruits and vegetables, such as onions, berries and kale)</a:t>
            </a:r>
            <a:endParaRPr lang="en-US" b="0" i="0" u="none" strike="noStrike" dirty="0">
              <a:solidFill>
                <a:srgbClr val="222222"/>
              </a:solidFill>
              <a:effectLst/>
              <a:latin typeface="Lucida Sans Unicode" panose="020B0602030504020204" pitchFamily="34" charset="0"/>
            </a:endParaRPr>
          </a:p>
        </p:txBody>
      </p:sp>
    </p:spTree>
    <p:extLst>
      <p:ext uri="{BB962C8B-B14F-4D97-AF65-F5344CB8AC3E}">
        <p14:creationId xmlns:p14="http://schemas.microsoft.com/office/powerpoint/2010/main" val="1485426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2413338"/>
            <a:ext cx="6096000" cy="2031325"/>
          </a:xfrm>
          <a:prstGeom prst="rect">
            <a:avLst/>
          </a:prstGeom>
        </p:spPr>
        <p:txBody>
          <a:bodyPr>
            <a:spAutoFit/>
          </a:bodyPr>
          <a:lstStyle/>
          <a:p>
            <a:r>
              <a:rPr lang="en-US" b="1" dirty="0">
                <a:solidFill>
                  <a:srgbClr val="222222"/>
                </a:solidFill>
                <a:latin typeface="Lucida Sans Unicode" panose="020B0602030504020204" pitchFamily="34" charset="0"/>
              </a:rPr>
              <a:t>T-regulatory supporting compounds:</a:t>
            </a:r>
            <a:endParaRPr lang="en-US" dirty="0">
              <a:solidFill>
                <a:srgbClr val="222222"/>
              </a:solidFill>
              <a:latin typeface="Lucida Sans Unicode" panose="020B0602030504020204" pitchFamily="34" charset="0"/>
            </a:endParaRPr>
          </a:p>
          <a:p>
            <a:r>
              <a:rPr lang="en-US" dirty="0">
                <a:solidFill>
                  <a:srgbClr val="222222"/>
                </a:solidFill>
                <a:latin typeface="Lucida Sans Unicode" panose="020B0602030504020204" pitchFamily="34" charset="0"/>
              </a:rPr>
              <a:t>Vitamin D (obtained by sunbathing, also found in liver, </a:t>
            </a:r>
            <a:r>
              <a:rPr lang="en-US" u="sng" dirty="0">
                <a:solidFill>
                  <a:srgbClr val="C61A1A"/>
                </a:solidFill>
                <a:latin typeface="Lucida Sans Unicode" panose="020B0602030504020204" pitchFamily="34" charset="0"/>
                <a:hlinkClick r:id="rId2" tooltip="cod liver oil"/>
              </a:rPr>
              <a:t>cod liver oil</a:t>
            </a:r>
            <a:r>
              <a:rPr lang="en-US" dirty="0">
                <a:solidFill>
                  <a:srgbClr val="222222"/>
                </a:solidFill>
                <a:latin typeface="Lucida Sans Unicode" panose="020B0602030504020204" pitchFamily="34" charset="0"/>
              </a:rPr>
              <a:t>, sardines, raw dairy and pastured eggs)</a:t>
            </a:r>
          </a:p>
          <a:p>
            <a:r>
              <a:rPr lang="en-US" dirty="0">
                <a:solidFill>
                  <a:srgbClr val="222222"/>
                </a:solidFill>
                <a:latin typeface="Lucida Sans Unicode" panose="020B0602030504020204" pitchFamily="34" charset="0"/>
              </a:rPr>
              <a:t>EPA and DHA (found in fatty cold-water fish such as salmon, sardines and mackerel as well as in pastured meats and eggs in smaller quantities)</a:t>
            </a:r>
            <a:endParaRPr lang="en-US" b="0" i="0" u="none" strike="noStrike" dirty="0">
              <a:solidFill>
                <a:srgbClr val="222222"/>
              </a:solidFill>
              <a:effectLst/>
              <a:latin typeface="Lucida Sans Unicode" panose="020B0602030504020204" pitchFamily="34" charset="0"/>
            </a:endParaRPr>
          </a:p>
        </p:txBody>
      </p:sp>
    </p:spTree>
    <p:extLst>
      <p:ext uri="{BB962C8B-B14F-4D97-AF65-F5344CB8AC3E}">
        <p14:creationId xmlns:p14="http://schemas.microsoft.com/office/powerpoint/2010/main" val="40142335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vercomingms.org/wp-content/uploads/OMS-Diet-Infographic8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03" y="169045"/>
            <a:ext cx="8096250"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221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007533" y="612845"/>
            <a:ext cx="8136467" cy="4893647"/>
          </a:xfrm>
          <a:prstGeom prst="rect">
            <a:avLst/>
          </a:prstGeom>
        </p:spPr>
        <p:txBody>
          <a:bodyPr wrap="square">
            <a:spAutoFit/>
          </a:bodyPr>
          <a:lstStyle/>
          <a:p>
            <a:pPr fontAlgn="base"/>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Cercetatorii</a:t>
            </a:r>
            <a:r>
              <a:rPr lang="en-US" sz="2400" dirty="0">
                <a:latin typeface="Arial" panose="020B0604020202020204" pitchFamily="34" charset="0"/>
                <a:cs typeface="Arial" panose="020B0604020202020204" pitchFamily="34" charset="0"/>
              </a:rPr>
              <a:t> au </a:t>
            </a:r>
            <a:r>
              <a:rPr lang="en-US" sz="2400" dirty="0" err="1">
                <a:latin typeface="Arial" panose="020B0604020202020204" pitchFamily="34" charset="0"/>
                <a:cs typeface="Arial" panose="020B0604020202020204" pitchFamily="34" charset="0"/>
              </a:rPr>
              <a:t>descoperit</a:t>
            </a:r>
            <a:r>
              <a:rPr lang="en-US" sz="2400" dirty="0">
                <a:latin typeface="Arial" panose="020B0604020202020204" pitchFamily="34" charset="0"/>
                <a:cs typeface="Arial" panose="020B0604020202020204" pitchFamily="34" charset="0"/>
              </a:rPr>
              <a:t> ca </a:t>
            </a:r>
            <a:r>
              <a:rPr lang="en-US" sz="2400" dirty="0" err="1">
                <a:latin typeface="Arial" panose="020B0604020202020204" pitchFamily="34" charset="0"/>
                <a:cs typeface="Arial" panose="020B0604020202020204" pitchFamily="34" charset="0"/>
              </a:rPr>
              <a:t>dieta</a:t>
            </a:r>
            <a:r>
              <a:rPr lang="en-US" sz="2400" dirty="0">
                <a:latin typeface="Arial" panose="020B0604020202020204" pitchFamily="34" charset="0"/>
                <a:cs typeface="Arial" panose="020B0604020202020204" pitchFamily="34" charset="0"/>
              </a:rPr>
              <a:t> care include </a:t>
            </a:r>
            <a:r>
              <a:rPr lang="en-US" sz="2400" dirty="0" err="1">
                <a:latin typeface="Arial" panose="020B0604020202020204" pitchFamily="34" charset="0"/>
                <a:cs typeface="Arial" panose="020B0604020202020204" pitchFamily="34" charset="0"/>
              </a:rPr>
              <a:t>postul</a:t>
            </a:r>
            <a:r>
              <a:rPr lang="en-US" sz="2400" dirty="0">
                <a:latin typeface="Arial" panose="020B0604020202020204" pitchFamily="34" charset="0"/>
                <a:cs typeface="Arial" panose="020B0604020202020204" pitchFamily="34" charset="0"/>
              </a:rPr>
              <a:t> therapeutic </a:t>
            </a:r>
            <a:r>
              <a:rPr lang="en-US" sz="2400" dirty="0" err="1">
                <a:latin typeface="Arial" panose="020B0604020202020204" pitchFamily="34" charset="0"/>
                <a:cs typeface="Arial" panose="020B0604020202020204" pitchFamily="34" charset="0"/>
              </a:rPr>
              <a:t>ajuta</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regenerarea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mielinei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distrusa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procese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inflamatorii</a:t>
            </a:r>
            <a:r>
              <a:rPr lang="en-US" sz="2400" dirty="0">
                <a:latin typeface="Arial" panose="020B0604020202020204" pitchFamily="34" charset="0"/>
                <a:cs typeface="Arial" panose="020B0604020202020204" pitchFamily="34" charset="0"/>
              </a:rPr>
              <a:t> autoimmune</a:t>
            </a:r>
          </a:p>
          <a:p>
            <a:pPr fontAlgn="base"/>
            <a:endParaRPr lang="en-US" sz="2400" dirty="0">
              <a:solidFill>
                <a:srgbClr val="333333"/>
              </a:solidFill>
              <a:latin typeface="Arial" panose="020B0604020202020204" pitchFamily="34" charset="0"/>
              <a:cs typeface="Arial" panose="020B0604020202020204" pitchFamily="34" charset="0"/>
            </a:endParaRPr>
          </a:p>
          <a:p>
            <a:pPr fontAlgn="base"/>
            <a:r>
              <a:rPr lang="en-US" sz="2400" dirty="0" err="1">
                <a:solidFill>
                  <a:srgbClr val="333333"/>
                </a:solidFill>
                <a:latin typeface="Arial" panose="020B0604020202020204" pitchFamily="34" charset="0"/>
                <a:cs typeface="Arial" panose="020B0604020202020204" pitchFamily="34" charset="0"/>
              </a:rPr>
              <a:t>Experimentul</a:t>
            </a:r>
            <a:r>
              <a:rPr lang="en-US" sz="2400" dirty="0">
                <a:solidFill>
                  <a:srgbClr val="333333"/>
                </a:solidFill>
                <a:latin typeface="Arial" panose="020B0604020202020204" pitchFamily="34" charset="0"/>
                <a:cs typeface="Arial" panose="020B0604020202020204" pitchFamily="34" charset="0"/>
              </a:rPr>
              <a:t> pilot s-a </a:t>
            </a:r>
            <a:r>
              <a:rPr lang="en-US" sz="2400" dirty="0" err="1">
                <a:solidFill>
                  <a:srgbClr val="333333"/>
                </a:solidFill>
                <a:latin typeface="Arial" panose="020B0604020202020204" pitchFamily="34" charset="0"/>
                <a:cs typeface="Arial" panose="020B0604020202020204" pitchFamily="34" charset="0"/>
              </a:rPr>
              <a:t>facut</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pe</a:t>
            </a:r>
            <a:r>
              <a:rPr lang="en-US" sz="2400" dirty="0">
                <a:solidFill>
                  <a:srgbClr val="333333"/>
                </a:solidFill>
                <a:latin typeface="Arial" panose="020B0604020202020204" pitchFamily="34" charset="0"/>
                <a:cs typeface="Arial" panose="020B0604020202020204" pitchFamily="34" charset="0"/>
              </a:rPr>
              <a:t> un lot de 60 de </a:t>
            </a:r>
            <a:r>
              <a:rPr lang="en-US" sz="2400" dirty="0" err="1">
                <a:solidFill>
                  <a:srgbClr val="333333"/>
                </a:solidFill>
                <a:latin typeface="Arial" panose="020B0604020202020204" pitchFamily="34" charset="0"/>
                <a:cs typeface="Arial" panose="020B0604020202020204" pitchFamily="34" charset="0"/>
              </a:rPr>
              <a:t>participanti</a:t>
            </a:r>
            <a:r>
              <a:rPr lang="en-US" sz="2400" dirty="0">
                <a:solidFill>
                  <a:srgbClr val="333333"/>
                </a:solidFill>
                <a:latin typeface="Arial" panose="020B0604020202020204" pitchFamily="34" charset="0"/>
                <a:cs typeface="Arial" panose="020B0604020202020204" pitchFamily="34" charset="0"/>
              </a:rPr>
              <a:t>, cu SM </a:t>
            </a:r>
            <a:r>
              <a:rPr lang="en-US" sz="2400" dirty="0" err="1">
                <a:solidFill>
                  <a:srgbClr val="333333"/>
                </a:solidFill>
                <a:latin typeface="Arial" panose="020B0604020202020204" pitchFamily="34" charset="0"/>
                <a:cs typeface="Arial" panose="020B0604020202020204" pitchFamily="34" charset="0"/>
              </a:rPr>
              <a:t>condusi</a:t>
            </a:r>
            <a:r>
              <a:rPr lang="en-US" sz="2400" dirty="0">
                <a:solidFill>
                  <a:srgbClr val="333333"/>
                </a:solidFill>
                <a:latin typeface="Arial" panose="020B0604020202020204" pitchFamily="34" charset="0"/>
                <a:cs typeface="Arial" panose="020B0604020202020204" pitchFamily="34" charset="0"/>
              </a:rPr>
              <a:t> de Markus Bock de la  </a:t>
            </a:r>
            <a:r>
              <a:rPr lang="en-US" sz="2400" dirty="0" err="1">
                <a:solidFill>
                  <a:srgbClr val="333333"/>
                </a:solidFill>
                <a:latin typeface="Arial" panose="020B0604020202020204" pitchFamily="34" charset="0"/>
                <a:cs typeface="Arial" panose="020B0604020202020204" pitchFamily="34" charset="0"/>
              </a:rPr>
              <a:t>Charite</a:t>
            </a:r>
            <a:r>
              <a:rPr lang="en-US" sz="2400" dirty="0">
                <a:solidFill>
                  <a:srgbClr val="333333"/>
                </a:solidFill>
                <a:latin typeface="Arial" panose="020B0604020202020204" pitchFamily="34" charset="0"/>
                <a:cs typeface="Arial" panose="020B0604020202020204" pitchFamily="34" charset="0"/>
              </a:rPr>
              <a:t> University Hospital in Berlin.</a:t>
            </a:r>
          </a:p>
          <a:p>
            <a:pPr fontAlgn="base"/>
            <a:br>
              <a:rPr lang="en-US" sz="2400" dirty="0">
                <a:latin typeface="Arial" panose="020B0604020202020204" pitchFamily="34" charset="0"/>
                <a:cs typeface="Arial" panose="020B0604020202020204" pitchFamily="34" charset="0"/>
              </a:rPr>
            </a:br>
            <a:endParaRPr lang="en-US" sz="2400" dirty="0">
              <a:solidFill>
                <a:srgbClr val="333333"/>
              </a:solidFill>
              <a:latin typeface="Arial" panose="020B0604020202020204" pitchFamily="34" charset="0"/>
              <a:cs typeface="Arial" panose="020B0604020202020204" pitchFamily="34" charset="0"/>
            </a:endParaRPr>
          </a:p>
          <a:p>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Cei</a:t>
            </a:r>
            <a:r>
              <a:rPr lang="en-US" sz="2400" dirty="0">
                <a:solidFill>
                  <a:srgbClr val="333333"/>
                </a:solidFill>
                <a:latin typeface="Arial" panose="020B0604020202020204" pitchFamily="34" charset="0"/>
                <a:cs typeface="Arial" panose="020B0604020202020204" pitchFamily="34" charset="0"/>
              </a:rPr>
              <a:t> care au </a:t>
            </a:r>
            <a:r>
              <a:rPr lang="en-US" sz="2400" dirty="0" err="1">
                <a:solidFill>
                  <a:srgbClr val="333333"/>
                </a:solidFill>
                <a:latin typeface="Arial" panose="020B0604020202020204" pitchFamily="34" charset="0"/>
                <a:cs typeface="Arial" panose="020B0604020202020204" pitchFamily="34" charset="0"/>
              </a:rPr>
              <a:t>urmat</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dieta</a:t>
            </a:r>
            <a:r>
              <a:rPr lang="en-US" sz="2400" dirty="0">
                <a:solidFill>
                  <a:srgbClr val="333333"/>
                </a:solidFill>
                <a:latin typeface="Arial" panose="020B0604020202020204" pitchFamily="34" charset="0"/>
                <a:cs typeface="Arial" panose="020B0604020202020204" pitchFamily="34" charset="0"/>
              </a:rPr>
              <a:t> cu post therapeutic,  au </a:t>
            </a:r>
            <a:r>
              <a:rPr lang="en-US" sz="2400" dirty="0" err="1">
                <a:solidFill>
                  <a:srgbClr val="333333"/>
                </a:solidFill>
                <a:latin typeface="Arial" panose="020B0604020202020204" pitchFamily="34" charset="0"/>
                <a:cs typeface="Arial" panose="020B0604020202020204" pitchFamily="34" charset="0"/>
              </a:rPr>
              <a:t>simtit</a:t>
            </a:r>
            <a:r>
              <a:rPr lang="en-US" sz="2400" dirty="0">
                <a:solidFill>
                  <a:srgbClr val="333333"/>
                </a:solidFill>
                <a:latin typeface="Arial" panose="020B0604020202020204" pitchFamily="34" charset="0"/>
                <a:cs typeface="Arial" panose="020B0604020202020204" pitchFamily="34" charset="0"/>
              </a:rPr>
              <a:t> o </a:t>
            </a:r>
            <a:r>
              <a:rPr lang="en-US" sz="2400" dirty="0" err="1">
                <a:solidFill>
                  <a:srgbClr val="333333"/>
                </a:solidFill>
                <a:latin typeface="Arial" panose="020B0604020202020204" pitchFamily="34" charset="0"/>
                <a:cs typeface="Arial" panose="020B0604020202020204" pitchFamily="34" charset="0"/>
              </a:rPr>
              <a:t>imbunatatire</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semnificativaa</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calitatii</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vietii</a:t>
            </a:r>
            <a:r>
              <a:rPr lang="en-US" sz="2400" dirty="0">
                <a:solidFill>
                  <a:srgbClr val="333333"/>
                </a:solidFill>
                <a:latin typeface="Arial" panose="020B0604020202020204" pitchFamily="34" charset="0"/>
                <a:cs typeface="Arial" panose="020B0604020202020204" pitchFamily="34" charset="0"/>
              </a:rPr>
              <a:t>, o stare </a:t>
            </a:r>
            <a:r>
              <a:rPr lang="en-US" sz="2400" dirty="0" err="1">
                <a:solidFill>
                  <a:srgbClr val="333333"/>
                </a:solidFill>
                <a:latin typeface="Arial" panose="020B0604020202020204" pitchFamily="34" charset="0"/>
                <a:cs typeface="Arial" panose="020B0604020202020204" pitchFamily="34" charset="0"/>
              </a:rPr>
              <a:t>mai</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buna</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fizica</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si</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mentala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87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75733" y="736600"/>
            <a:ext cx="8568267" cy="5078313"/>
          </a:xfrm>
          <a:prstGeom prst="rect">
            <a:avLst/>
          </a:prstGeom>
        </p:spPr>
        <p:txBody>
          <a:bodyPr wrap="square">
            <a:spAutoFit/>
          </a:bodyPr>
          <a:lstStyle/>
          <a:p>
            <a:r>
              <a:rPr lang="en-US" dirty="0" err="1">
                <a:solidFill>
                  <a:srgbClr val="000000"/>
                </a:solidFill>
                <a:latin typeface="arial" panose="020B0604020202020204" pitchFamily="34" charset="0"/>
              </a:rPr>
              <a:t>Tratament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integrativ</a:t>
            </a:r>
            <a:r>
              <a:rPr lang="en-US" dirty="0">
                <a:solidFill>
                  <a:srgbClr val="000000"/>
                </a:solidFill>
                <a:latin typeface="arial" panose="020B0604020202020204" pitchFamily="34" charset="0"/>
              </a:rPr>
              <a:t>:</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Tratament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alopat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asociat</a:t>
            </a:r>
            <a:r>
              <a:rPr lang="en-US" dirty="0">
                <a:solidFill>
                  <a:srgbClr val="000000"/>
                </a:solidFill>
                <a:latin typeface="arial" panose="020B0604020202020204" pitchFamily="34" charset="0"/>
              </a:rPr>
              <a:t> cu </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plasmafereza</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ozonoterapia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hiperbara</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suplimente</a:t>
            </a:r>
            <a:r>
              <a:rPr lang="en-US" dirty="0">
                <a:solidFill>
                  <a:srgbClr val="000000"/>
                </a:solidFill>
                <a:latin typeface="arial" panose="020B0604020202020204" pitchFamily="34" charset="0"/>
              </a:rPr>
              <a:t> nutritive</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nutritia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personalizata</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err="1">
                <a:solidFill>
                  <a:srgbClr val="000000"/>
                </a:solidFill>
                <a:latin typeface="arial" panose="020B0604020202020204" pitchFamily="34" charset="0"/>
              </a:rPr>
              <a:t>Rezultat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scaderea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necesarului</a:t>
            </a:r>
            <a:r>
              <a:rPr lang="en-US" dirty="0">
                <a:solidFill>
                  <a:srgbClr val="000000"/>
                </a:solidFill>
                <a:latin typeface="arial" panose="020B0604020202020204" pitchFamily="34" charset="0"/>
              </a:rPr>
              <a:t> de </a:t>
            </a:r>
            <a:r>
              <a:rPr lang="en-US" dirty="0" err="1">
                <a:solidFill>
                  <a:srgbClr val="000000"/>
                </a:solidFill>
                <a:latin typeface="arial" panose="020B0604020202020204" pitchFamily="34" charset="0"/>
              </a:rPr>
              <a:t>antitrombotice</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anticoagulante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pana</a:t>
            </a:r>
            <a:r>
              <a:rPr lang="en-US" dirty="0">
                <a:solidFill>
                  <a:srgbClr val="000000"/>
                </a:solidFill>
                <a:latin typeface="arial" panose="020B0604020202020204" pitchFamily="34" charset="0"/>
              </a:rPr>
              <a:t> la </a:t>
            </a:r>
            <a:r>
              <a:rPr lang="en-US" dirty="0" err="1">
                <a:solidFill>
                  <a:srgbClr val="000000"/>
                </a:solidFill>
                <a:latin typeface="arial" panose="020B0604020202020204" pitchFamily="34" charset="0"/>
              </a:rPr>
              <a:t>eliminarea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totala</a:t>
            </a:r>
            <a:r>
              <a:rPr lang="en-US" dirty="0">
                <a:solidFill>
                  <a:srgbClr val="000000"/>
                </a:solidFill>
                <a:latin typeface="arial" panose="020B0604020202020204" pitchFamily="34" charset="0"/>
              </a:rPr>
              <a:t> a </a:t>
            </a:r>
            <a:r>
              <a:rPr lang="en-US" dirty="0" err="1">
                <a:solidFill>
                  <a:srgbClr val="000000"/>
                </a:solidFill>
                <a:latin typeface="arial" panose="020B0604020202020204" pitchFamily="34" charset="0"/>
              </a:rPr>
              <a:t>acestora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daca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pacientul</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respecta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nutritia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adecvata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aportul</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rezonabil</a:t>
            </a:r>
            <a:r>
              <a:rPr lang="en-US" dirty="0">
                <a:solidFill>
                  <a:srgbClr val="000000"/>
                </a:solidFill>
                <a:latin typeface="arial" panose="020B0604020202020204" pitchFamily="34" charset="0"/>
              </a:rPr>
              <a:t> de </a:t>
            </a:r>
            <a:r>
              <a:rPr lang="en-US" dirty="0" err="1">
                <a:solidFill>
                  <a:srgbClr val="000000"/>
                </a:solidFill>
                <a:latin typeface="arial" panose="020B0604020202020204" pitchFamily="34" charset="0"/>
              </a:rPr>
              <a:t>suplimente</a:t>
            </a:r>
            <a:r>
              <a:rPr lang="en-US" dirty="0">
                <a:solidFill>
                  <a:srgbClr val="000000"/>
                </a:solidFill>
                <a:latin typeface="arial" panose="020B0604020202020204" pitchFamily="34" charset="0"/>
              </a:rPr>
              <a:t> nutritive, </a:t>
            </a:r>
            <a:r>
              <a:rPr lang="en-US" dirty="0" err="1">
                <a:solidFill>
                  <a:srgbClr val="000000"/>
                </a:solidFill>
                <a:latin typeface="arial" panose="020B0604020202020204" pitchFamily="34" charset="0"/>
              </a:rPr>
              <a:t>controleaza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stresul</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faceexercitiu</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fizic</a:t>
            </a:r>
            <a:r>
              <a:rPr lang="en-US" dirty="0">
                <a:solidFill>
                  <a:srgbClr val="000000"/>
                </a:solidFill>
                <a:latin typeface="arial" panose="020B0604020202020204" pitchFamily="34" charset="0"/>
              </a:rPr>
              <a:t> in mod constant</a:t>
            </a: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6945890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p:cNvSpPr/>
          <p:nvPr/>
        </p:nvSpPr>
        <p:spPr>
          <a:xfrm>
            <a:off x="160866" y="457199"/>
            <a:ext cx="10083801" cy="4893647"/>
          </a:xfrm>
          <a:prstGeom prst="rect">
            <a:avLst/>
          </a:prstGeom>
        </p:spPr>
        <p:txBody>
          <a:bodyPr wrap="square">
            <a:spAutoFit/>
          </a:bodyPr>
          <a:lstStyle/>
          <a:p>
            <a:r>
              <a:rPr lang="en-US" sz="800" dirty="0">
                <a:solidFill>
                  <a:srgbClr val="333333"/>
                </a:solidFill>
                <a:latin typeface="Tahoma" panose="020B0604030504040204" pitchFamily="34" charset="0"/>
              </a:rPr>
              <a:t>1.    </a:t>
            </a:r>
            <a:r>
              <a:rPr lang="en-US" sz="800" dirty="0" err="1">
                <a:solidFill>
                  <a:srgbClr val="333333"/>
                </a:solidFill>
                <a:latin typeface="Tahoma" panose="020B0604030504040204" pitchFamily="34" charset="0"/>
              </a:rPr>
              <a:t>Roubey</a:t>
            </a:r>
            <a:r>
              <a:rPr lang="en-US" sz="800" dirty="0">
                <a:solidFill>
                  <a:srgbClr val="333333"/>
                </a:solidFill>
                <a:latin typeface="Tahoma" panose="020B0604030504040204" pitchFamily="34" charset="0"/>
              </a:rPr>
              <a:t> RAS. Antiphospholipid antibody syndrome. In: </a:t>
            </a:r>
            <a:r>
              <a:rPr lang="en-US" sz="800" dirty="0" err="1">
                <a:solidFill>
                  <a:srgbClr val="333333"/>
                </a:solidFill>
                <a:latin typeface="Tahoma" panose="020B0604030504040204" pitchFamily="34" charset="0"/>
              </a:rPr>
              <a:t>Koopman</a:t>
            </a:r>
            <a:r>
              <a:rPr lang="en-US" sz="800" dirty="0">
                <a:solidFill>
                  <a:srgbClr val="333333"/>
                </a:solidFill>
                <a:latin typeface="Tahoma" panose="020B0604030504040204" pitchFamily="34" charset="0"/>
              </a:rPr>
              <a:t> WJ, editor. Arthritis and allied conditions, 14th edition, 2001, </a:t>
            </a:r>
            <a:r>
              <a:rPr lang="en-US" sz="800" dirty="0" err="1">
                <a:solidFill>
                  <a:srgbClr val="333333"/>
                </a:solidFill>
                <a:latin typeface="Tahoma" panose="020B0604030504040204" pitchFamily="34" charset="0"/>
              </a:rPr>
              <a:t>vol</a:t>
            </a:r>
            <a:r>
              <a:rPr lang="en-US" sz="800" dirty="0">
                <a:solidFill>
                  <a:srgbClr val="333333"/>
                </a:solidFill>
                <a:latin typeface="Tahoma" panose="020B0604030504040204" pitchFamily="34" charset="0"/>
              </a:rPr>
              <a:t> 2, p. 1546-1561.  </a:t>
            </a:r>
            <a:br>
              <a:rPr lang="en-US" sz="800" dirty="0"/>
            </a:br>
            <a:r>
              <a:rPr lang="en-US" sz="800" dirty="0">
                <a:solidFill>
                  <a:srgbClr val="333333"/>
                </a:solidFill>
                <a:latin typeface="Tahoma" panose="020B0604030504040204" pitchFamily="34" charset="0"/>
              </a:rPr>
              <a:t>2.    </a:t>
            </a:r>
            <a:r>
              <a:rPr lang="en-US" sz="800" dirty="0" err="1">
                <a:solidFill>
                  <a:srgbClr val="333333"/>
                </a:solidFill>
                <a:latin typeface="Tahoma" panose="020B0604030504040204" pitchFamily="34" charset="0"/>
              </a:rPr>
              <a:t>Miyakis</a:t>
            </a:r>
            <a:r>
              <a:rPr lang="en-US" sz="800" dirty="0">
                <a:solidFill>
                  <a:srgbClr val="333333"/>
                </a:solidFill>
                <a:latin typeface="Tahoma" panose="020B0604030504040204" pitchFamily="34" charset="0"/>
              </a:rPr>
              <a:t> S, </a:t>
            </a:r>
            <a:r>
              <a:rPr lang="en-US" sz="800" dirty="0" err="1">
                <a:solidFill>
                  <a:srgbClr val="333333"/>
                </a:solidFill>
                <a:latin typeface="Tahoma" panose="020B0604030504040204" pitchFamily="34" charset="0"/>
              </a:rPr>
              <a:t>Lockshin</a:t>
            </a:r>
            <a:r>
              <a:rPr lang="en-US" sz="800" dirty="0">
                <a:solidFill>
                  <a:srgbClr val="333333"/>
                </a:solidFill>
                <a:latin typeface="Tahoma" panose="020B0604030504040204" pitchFamily="34" charset="0"/>
              </a:rPr>
              <a:t> MD, </a:t>
            </a:r>
            <a:r>
              <a:rPr lang="en-US" sz="800" dirty="0" err="1">
                <a:solidFill>
                  <a:srgbClr val="333333"/>
                </a:solidFill>
                <a:latin typeface="Tahoma" panose="020B0604030504040204" pitchFamily="34" charset="0"/>
              </a:rPr>
              <a:t>Atsumi</a:t>
            </a:r>
            <a:r>
              <a:rPr lang="en-US" sz="800" dirty="0">
                <a:solidFill>
                  <a:srgbClr val="333333"/>
                </a:solidFill>
                <a:latin typeface="Tahoma" panose="020B0604030504040204" pitchFamily="34" charset="0"/>
              </a:rPr>
              <a:t> T, et al. International consensus statement on an update of the classification criteria for definite antiphospholipid syndrome. J </a:t>
            </a:r>
            <a:r>
              <a:rPr lang="en-US" sz="800" dirty="0" err="1">
                <a:solidFill>
                  <a:srgbClr val="333333"/>
                </a:solidFill>
                <a:latin typeface="Tahoma" panose="020B0604030504040204" pitchFamily="34" charset="0"/>
              </a:rPr>
              <a:t>Thromb</a:t>
            </a:r>
            <a:r>
              <a:rPr lang="en-US" sz="800" dirty="0">
                <a:solidFill>
                  <a:srgbClr val="333333"/>
                </a:solidFill>
                <a:latin typeface="Tahoma" panose="020B0604030504040204" pitchFamily="34" charset="0"/>
              </a:rPr>
              <a:t> </a:t>
            </a:r>
            <a:r>
              <a:rPr lang="en-US" sz="800" dirty="0" err="1">
                <a:solidFill>
                  <a:srgbClr val="333333"/>
                </a:solidFill>
                <a:latin typeface="Tahoma" panose="020B0604030504040204" pitchFamily="34" charset="0"/>
              </a:rPr>
              <a:t>Haemost</a:t>
            </a:r>
            <a:r>
              <a:rPr lang="en-US" sz="800" dirty="0">
                <a:solidFill>
                  <a:srgbClr val="333333"/>
                </a:solidFill>
                <a:latin typeface="Tahoma" panose="020B0604030504040204" pitchFamily="34" charset="0"/>
              </a:rPr>
              <a:t> 2006;4:295–306.</a:t>
            </a:r>
            <a:br>
              <a:rPr lang="en-US" sz="800" dirty="0"/>
            </a:br>
            <a:r>
              <a:rPr lang="en-US" sz="800" dirty="0">
                <a:solidFill>
                  <a:srgbClr val="333333"/>
                </a:solidFill>
                <a:latin typeface="Tahoma" panose="020B0604030504040204" pitchFamily="34" charset="0"/>
              </a:rPr>
              <a:t>3.    Godfrey T, </a:t>
            </a:r>
            <a:r>
              <a:rPr lang="en-US" sz="800" dirty="0" err="1">
                <a:solidFill>
                  <a:srgbClr val="333333"/>
                </a:solidFill>
                <a:latin typeface="Tahoma" panose="020B0604030504040204" pitchFamily="34" charset="0"/>
              </a:rPr>
              <a:t>D’Cruz</a:t>
            </a:r>
            <a:r>
              <a:rPr lang="en-US" sz="800" dirty="0">
                <a:solidFill>
                  <a:srgbClr val="333333"/>
                </a:solidFill>
                <a:latin typeface="Tahoma" panose="020B0604030504040204" pitchFamily="34" charset="0"/>
              </a:rPr>
              <a:t> D. Antiphospholipid syndrome: general features. In: </a:t>
            </a:r>
            <a:r>
              <a:rPr lang="en-US" sz="800" dirty="0" err="1">
                <a:solidFill>
                  <a:srgbClr val="333333"/>
                </a:solidFill>
                <a:latin typeface="Tahoma" panose="020B0604030504040204" pitchFamily="34" charset="0"/>
              </a:rPr>
              <a:t>Kamashta</a:t>
            </a:r>
            <a:r>
              <a:rPr lang="en-US" sz="800" dirty="0">
                <a:solidFill>
                  <a:srgbClr val="333333"/>
                </a:solidFill>
                <a:latin typeface="Tahoma" panose="020B0604030504040204" pitchFamily="34" charset="0"/>
              </a:rPr>
              <a:t> M, editor. Hughes syndrome. Antiphospholipid  syndrome. Springer, London, 2000, p. 8-19.</a:t>
            </a:r>
            <a:br>
              <a:rPr lang="en-US" sz="800" dirty="0"/>
            </a:br>
            <a:r>
              <a:rPr lang="en-US" sz="800" dirty="0">
                <a:solidFill>
                  <a:srgbClr val="333333"/>
                </a:solidFill>
                <a:latin typeface="Tahoma" panose="020B0604030504040204" pitchFamily="34" charset="0"/>
              </a:rPr>
              <a:t>4.    Der H, </a:t>
            </a:r>
            <a:r>
              <a:rPr lang="en-US" sz="800" dirty="0" err="1">
                <a:solidFill>
                  <a:srgbClr val="333333"/>
                </a:solidFill>
                <a:latin typeface="Tahoma" panose="020B0604030504040204" pitchFamily="34" charset="0"/>
              </a:rPr>
              <a:t>Kerekes</a:t>
            </a:r>
            <a:r>
              <a:rPr lang="en-US" sz="800" dirty="0">
                <a:solidFill>
                  <a:srgbClr val="333333"/>
                </a:solidFill>
                <a:latin typeface="Tahoma" panose="020B0604030504040204" pitchFamily="34" charset="0"/>
              </a:rPr>
              <a:t> G, </a:t>
            </a:r>
            <a:r>
              <a:rPr lang="en-US" sz="800" dirty="0" err="1">
                <a:solidFill>
                  <a:srgbClr val="333333"/>
                </a:solidFill>
                <a:latin typeface="Tahoma" panose="020B0604030504040204" pitchFamily="34" charset="0"/>
              </a:rPr>
              <a:t>Veres</a:t>
            </a:r>
            <a:r>
              <a:rPr lang="en-US" sz="800" dirty="0">
                <a:solidFill>
                  <a:srgbClr val="333333"/>
                </a:solidFill>
                <a:latin typeface="Tahoma" panose="020B0604030504040204" pitchFamily="34" charset="0"/>
              </a:rPr>
              <a:t> K, </a:t>
            </a:r>
            <a:r>
              <a:rPr lang="en-US" sz="800" dirty="0" err="1">
                <a:solidFill>
                  <a:srgbClr val="333333"/>
                </a:solidFill>
                <a:latin typeface="Tahoma" panose="020B0604030504040204" pitchFamily="34" charset="0"/>
              </a:rPr>
              <a:t>Szodoray</a:t>
            </a:r>
            <a:r>
              <a:rPr lang="en-US" sz="800" dirty="0">
                <a:solidFill>
                  <a:srgbClr val="333333"/>
                </a:solidFill>
                <a:latin typeface="Tahoma" panose="020B0604030504040204" pitchFamily="34" charset="0"/>
              </a:rPr>
              <a:t> P, </a:t>
            </a:r>
            <a:r>
              <a:rPr lang="en-US" sz="800" dirty="0" err="1">
                <a:solidFill>
                  <a:srgbClr val="333333"/>
                </a:solidFill>
                <a:latin typeface="Tahoma" panose="020B0604030504040204" pitchFamily="34" charset="0"/>
              </a:rPr>
              <a:t>Toth</a:t>
            </a:r>
            <a:r>
              <a:rPr lang="en-US" sz="800" dirty="0">
                <a:solidFill>
                  <a:srgbClr val="333333"/>
                </a:solidFill>
                <a:latin typeface="Tahoma" panose="020B0604030504040204" pitchFamily="34" charset="0"/>
              </a:rPr>
              <a:t> J, </a:t>
            </a:r>
            <a:r>
              <a:rPr lang="en-US" sz="800" dirty="0" err="1">
                <a:solidFill>
                  <a:srgbClr val="333333"/>
                </a:solidFill>
                <a:latin typeface="Tahoma" panose="020B0604030504040204" pitchFamily="34" charset="0"/>
              </a:rPr>
              <a:t>Lakos</a:t>
            </a:r>
            <a:r>
              <a:rPr lang="en-US" sz="800" dirty="0">
                <a:solidFill>
                  <a:srgbClr val="333333"/>
                </a:solidFill>
                <a:latin typeface="Tahoma" panose="020B0604030504040204" pitchFamily="34" charset="0"/>
              </a:rPr>
              <a:t> G, et al. Impaired endothelial function and increased carotid intima-media thickness in association with elevated von </a:t>
            </a:r>
            <a:r>
              <a:rPr lang="en-US" sz="800" dirty="0" err="1">
                <a:solidFill>
                  <a:srgbClr val="333333"/>
                </a:solidFill>
                <a:latin typeface="Tahoma" panose="020B0604030504040204" pitchFamily="34" charset="0"/>
              </a:rPr>
              <a:t>Willebrand</a:t>
            </a:r>
            <a:r>
              <a:rPr lang="en-US" sz="800" dirty="0">
                <a:solidFill>
                  <a:srgbClr val="333333"/>
                </a:solidFill>
                <a:latin typeface="Tahoma" panose="020B0604030504040204" pitchFamily="34" charset="0"/>
              </a:rPr>
              <a:t> antigen level in primary antiphospholipid syndrome. Lupus 2007;16:497-503. </a:t>
            </a:r>
            <a:br>
              <a:rPr lang="en-US" sz="800" dirty="0"/>
            </a:br>
            <a:r>
              <a:rPr lang="en-US" sz="800" dirty="0">
                <a:solidFill>
                  <a:srgbClr val="333333"/>
                </a:solidFill>
                <a:latin typeface="Tahoma" panose="020B0604030504040204" pitchFamily="34" charset="0"/>
              </a:rPr>
              <a:t>5.    Medina G, </a:t>
            </a:r>
            <a:r>
              <a:rPr lang="en-US" sz="800" dirty="0" err="1">
                <a:solidFill>
                  <a:srgbClr val="333333"/>
                </a:solidFill>
                <a:latin typeface="Tahoma" panose="020B0604030504040204" pitchFamily="34" charset="0"/>
              </a:rPr>
              <a:t>Casaos</a:t>
            </a:r>
            <a:r>
              <a:rPr lang="en-US" sz="800" dirty="0">
                <a:solidFill>
                  <a:srgbClr val="333333"/>
                </a:solidFill>
                <a:latin typeface="Tahoma" panose="020B0604030504040204" pitchFamily="34" charset="0"/>
              </a:rPr>
              <a:t> D, </a:t>
            </a:r>
            <a:r>
              <a:rPr lang="en-US" sz="800" dirty="0" err="1">
                <a:solidFill>
                  <a:srgbClr val="333333"/>
                </a:solidFill>
                <a:latin typeface="Tahoma" panose="020B0604030504040204" pitchFamily="34" charset="0"/>
              </a:rPr>
              <a:t>Jara</a:t>
            </a:r>
            <a:r>
              <a:rPr lang="en-US" sz="800" dirty="0">
                <a:solidFill>
                  <a:srgbClr val="333333"/>
                </a:solidFill>
                <a:latin typeface="Tahoma" panose="020B0604030504040204" pitchFamily="34" charset="0"/>
              </a:rPr>
              <a:t> LJ, Vera-</a:t>
            </a:r>
            <a:r>
              <a:rPr lang="en-US" sz="800" dirty="0" err="1">
                <a:solidFill>
                  <a:srgbClr val="333333"/>
                </a:solidFill>
                <a:latin typeface="Tahoma" panose="020B0604030504040204" pitchFamily="34" charset="0"/>
              </a:rPr>
              <a:t>Lastra</a:t>
            </a:r>
            <a:r>
              <a:rPr lang="en-US" sz="800" dirty="0">
                <a:solidFill>
                  <a:srgbClr val="333333"/>
                </a:solidFill>
                <a:latin typeface="Tahoma" panose="020B0604030504040204" pitchFamily="34" charset="0"/>
              </a:rPr>
              <a:t> O, Fuentes M, Barile L, et al. Increased carotid artery intima-media thickness may be associated with stroke in primary antiphospholipid syndrome. Ann Rheum Dis 2003;62:607-610. </a:t>
            </a:r>
            <a:br>
              <a:rPr lang="en-US" sz="800" dirty="0"/>
            </a:br>
            <a:r>
              <a:rPr lang="en-US" sz="800" dirty="0">
                <a:solidFill>
                  <a:srgbClr val="333333"/>
                </a:solidFill>
                <a:latin typeface="Tahoma" panose="020B0604030504040204" pitchFamily="34" charset="0"/>
              </a:rPr>
              <a:t>6.    </a:t>
            </a:r>
            <a:r>
              <a:rPr lang="en-US" sz="800" dirty="0" err="1">
                <a:solidFill>
                  <a:srgbClr val="333333"/>
                </a:solidFill>
                <a:latin typeface="Tahoma" panose="020B0604030504040204" pitchFamily="34" charset="0"/>
              </a:rPr>
              <a:t>Asherson</a:t>
            </a:r>
            <a:r>
              <a:rPr lang="en-US" sz="800" dirty="0">
                <a:solidFill>
                  <a:srgbClr val="333333"/>
                </a:solidFill>
                <a:latin typeface="Tahoma" panose="020B0604030504040204" pitchFamily="34" charset="0"/>
              </a:rPr>
              <a:t> RA. New subsets of the antiphospholipid syndrome in 2006: "PRE-APS" (probable APS) and </a:t>
            </a:r>
            <a:r>
              <a:rPr lang="en-US" sz="800" dirty="0" err="1">
                <a:solidFill>
                  <a:srgbClr val="333333"/>
                </a:solidFill>
                <a:latin typeface="Tahoma" panose="020B0604030504040204" pitchFamily="34" charset="0"/>
              </a:rPr>
              <a:t>microangiopathic</a:t>
            </a:r>
            <a:r>
              <a:rPr lang="en-US" sz="800" dirty="0">
                <a:solidFill>
                  <a:srgbClr val="333333"/>
                </a:solidFill>
                <a:latin typeface="Tahoma" panose="020B0604030504040204" pitchFamily="34" charset="0"/>
              </a:rPr>
              <a:t> antiphospholipid syndromes ("MAPS"). </a:t>
            </a:r>
            <a:r>
              <a:rPr lang="en-US" sz="800" dirty="0" err="1">
                <a:solidFill>
                  <a:srgbClr val="333333"/>
                </a:solidFill>
                <a:latin typeface="Tahoma" panose="020B0604030504040204" pitchFamily="34" charset="0"/>
              </a:rPr>
              <a:t>Autoimmun</a:t>
            </a:r>
            <a:r>
              <a:rPr lang="en-US" sz="800" dirty="0">
                <a:solidFill>
                  <a:srgbClr val="333333"/>
                </a:solidFill>
                <a:latin typeface="Tahoma" panose="020B0604030504040204" pitchFamily="34" charset="0"/>
              </a:rPr>
              <a:t> Rev 2006;6:76-80.</a:t>
            </a:r>
            <a:br>
              <a:rPr lang="en-US" sz="800" dirty="0"/>
            </a:br>
            <a:r>
              <a:rPr lang="en-US" sz="800" dirty="0">
                <a:solidFill>
                  <a:srgbClr val="333333"/>
                </a:solidFill>
                <a:latin typeface="Tahoma" panose="020B0604030504040204" pitchFamily="34" charset="0"/>
              </a:rPr>
              <a:t>7.    </a:t>
            </a:r>
            <a:r>
              <a:rPr lang="en-US" sz="800" dirty="0" err="1">
                <a:solidFill>
                  <a:srgbClr val="333333"/>
                </a:solidFill>
                <a:latin typeface="Tahoma" panose="020B0604030504040204" pitchFamily="34" charset="0"/>
              </a:rPr>
              <a:t>Asherson</a:t>
            </a:r>
            <a:r>
              <a:rPr lang="en-US" sz="800" dirty="0">
                <a:solidFill>
                  <a:srgbClr val="333333"/>
                </a:solidFill>
                <a:latin typeface="Tahoma" panose="020B0604030504040204" pitchFamily="34" charset="0"/>
              </a:rPr>
              <a:t> RA, </a:t>
            </a:r>
            <a:r>
              <a:rPr lang="en-US" sz="800" dirty="0" err="1">
                <a:solidFill>
                  <a:srgbClr val="333333"/>
                </a:solidFill>
                <a:latin typeface="Tahoma" panose="020B0604030504040204" pitchFamily="34" charset="0"/>
              </a:rPr>
              <a:t>Cervera</a:t>
            </a:r>
            <a:r>
              <a:rPr lang="en-US" sz="800" dirty="0">
                <a:solidFill>
                  <a:srgbClr val="333333"/>
                </a:solidFill>
                <a:latin typeface="Tahoma" panose="020B0604030504040204" pitchFamily="34" charset="0"/>
              </a:rPr>
              <a:t> R. Microvascular and </a:t>
            </a:r>
            <a:r>
              <a:rPr lang="en-US" sz="800" dirty="0" err="1">
                <a:solidFill>
                  <a:srgbClr val="333333"/>
                </a:solidFill>
                <a:latin typeface="Tahoma" panose="020B0604030504040204" pitchFamily="34" charset="0"/>
              </a:rPr>
              <a:t>microangiopathic</a:t>
            </a:r>
            <a:r>
              <a:rPr lang="en-US" sz="800" dirty="0">
                <a:solidFill>
                  <a:srgbClr val="333333"/>
                </a:solidFill>
                <a:latin typeface="Tahoma" panose="020B0604030504040204" pitchFamily="34" charset="0"/>
              </a:rPr>
              <a:t> antiphospholipid-associated syndromes ("MAPS"): semantic or </a:t>
            </a:r>
            <a:r>
              <a:rPr lang="en-US" sz="800" dirty="0" err="1">
                <a:solidFill>
                  <a:srgbClr val="333333"/>
                </a:solidFill>
                <a:latin typeface="Tahoma" panose="020B0604030504040204" pitchFamily="34" charset="0"/>
              </a:rPr>
              <a:t>antisemantic</a:t>
            </a:r>
            <a:r>
              <a:rPr lang="en-US" sz="800" dirty="0">
                <a:solidFill>
                  <a:srgbClr val="333333"/>
                </a:solidFill>
                <a:latin typeface="Tahoma" panose="020B0604030504040204" pitchFamily="34" charset="0"/>
              </a:rPr>
              <a:t>? </a:t>
            </a:r>
            <a:r>
              <a:rPr lang="en-US" sz="800" dirty="0" err="1">
                <a:solidFill>
                  <a:srgbClr val="333333"/>
                </a:solidFill>
                <a:latin typeface="Tahoma" panose="020B0604030504040204" pitchFamily="34" charset="0"/>
              </a:rPr>
              <a:t>Autoimmun</a:t>
            </a:r>
            <a:r>
              <a:rPr lang="en-US" sz="800" dirty="0">
                <a:solidFill>
                  <a:srgbClr val="333333"/>
                </a:solidFill>
                <a:latin typeface="Tahoma" panose="020B0604030504040204" pitchFamily="34" charset="0"/>
              </a:rPr>
              <a:t> Rev 2008;7:164-167.</a:t>
            </a:r>
            <a:br>
              <a:rPr lang="en-US" sz="800" dirty="0"/>
            </a:br>
            <a:r>
              <a:rPr lang="en-US" sz="800" dirty="0">
                <a:solidFill>
                  <a:srgbClr val="333333"/>
                </a:solidFill>
                <a:latin typeface="Tahoma" panose="020B0604030504040204" pitchFamily="34" charset="0"/>
              </a:rPr>
              <a:t>8.    </a:t>
            </a:r>
            <a:r>
              <a:rPr lang="en-US" sz="800" dirty="0" err="1">
                <a:solidFill>
                  <a:srgbClr val="333333"/>
                </a:solidFill>
                <a:latin typeface="Tahoma" panose="020B0604030504040204" pitchFamily="34" charset="0"/>
              </a:rPr>
              <a:t>Nicolo</a:t>
            </a:r>
            <a:r>
              <a:rPr lang="en-US" sz="800" dirty="0">
                <a:solidFill>
                  <a:srgbClr val="333333"/>
                </a:solidFill>
                <a:latin typeface="Tahoma" panose="020B0604030504040204" pitchFamily="34" charset="0"/>
              </a:rPr>
              <a:t> D, </a:t>
            </a:r>
            <a:r>
              <a:rPr lang="en-US" sz="800" dirty="0" err="1">
                <a:solidFill>
                  <a:srgbClr val="333333"/>
                </a:solidFill>
                <a:latin typeface="Tahoma" panose="020B0604030504040204" pitchFamily="34" charset="0"/>
              </a:rPr>
              <a:t>Monestier</a:t>
            </a:r>
            <a:r>
              <a:rPr lang="en-US" sz="800" dirty="0">
                <a:solidFill>
                  <a:srgbClr val="333333"/>
                </a:solidFill>
                <a:latin typeface="Tahoma" panose="020B0604030504040204" pitchFamily="34" charset="0"/>
              </a:rPr>
              <a:t> M. Antiphospholipid antibodies and atherosclerosis. Clinical Immunology 2004;112:183-189. </a:t>
            </a:r>
            <a:br>
              <a:rPr lang="en-US" sz="800" dirty="0"/>
            </a:br>
            <a:r>
              <a:rPr lang="en-US" sz="800" dirty="0">
                <a:solidFill>
                  <a:srgbClr val="333333"/>
                </a:solidFill>
                <a:latin typeface="Tahoma" panose="020B0604030504040204" pitchFamily="34" charset="0"/>
              </a:rPr>
              <a:t>9.    </a:t>
            </a:r>
            <a:r>
              <a:rPr lang="en-US" sz="800" dirty="0" err="1">
                <a:solidFill>
                  <a:srgbClr val="333333"/>
                </a:solidFill>
                <a:latin typeface="Tahoma" panose="020B0604030504040204" pitchFamily="34" charset="0"/>
              </a:rPr>
              <a:t>Tanasescu</a:t>
            </a:r>
            <a:r>
              <a:rPr lang="en-US" sz="800" dirty="0">
                <a:solidFill>
                  <a:srgbClr val="333333"/>
                </a:solidFill>
                <a:latin typeface="Tahoma" panose="020B0604030504040204" pitchFamily="34" charset="0"/>
              </a:rPr>
              <a:t> C, </a:t>
            </a:r>
            <a:r>
              <a:rPr lang="en-US" sz="800" dirty="0" err="1">
                <a:solidFill>
                  <a:srgbClr val="333333"/>
                </a:solidFill>
                <a:latin typeface="Tahoma" panose="020B0604030504040204" pitchFamily="34" charset="0"/>
              </a:rPr>
              <a:t>Jurcut</a:t>
            </a:r>
            <a:r>
              <a:rPr lang="en-US" sz="800" dirty="0">
                <a:solidFill>
                  <a:srgbClr val="333333"/>
                </a:solidFill>
                <a:latin typeface="Tahoma" panose="020B0604030504040204" pitchFamily="34" charset="0"/>
              </a:rPr>
              <a:t> C, </a:t>
            </a:r>
            <a:r>
              <a:rPr lang="en-US" sz="800" dirty="0" err="1">
                <a:solidFill>
                  <a:srgbClr val="333333"/>
                </a:solidFill>
                <a:latin typeface="Tahoma" panose="020B0604030504040204" pitchFamily="34" charset="0"/>
              </a:rPr>
              <a:t>Caraiola</a:t>
            </a:r>
            <a:r>
              <a:rPr lang="en-US" sz="800" dirty="0">
                <a:solidFill>
                  <a:srgbClr val="333333"/>
                </a:solidFill>
                <a:latin typeface="Tahoma" panose="020B0604030504040204" pitchFamily="34" charset="0"/>
              </a:rPr>
              <a:t> S, et al. Endothelial dysfunction in inflammatory rheumatic diseases. Rom J Intern Med 2009;47:103-108. </a:t>
            </a:r>
            <a:br>
              <a:rPr lang="en-US" sz="800" dirty="0"/>
            </a:br>
            <a:r>
              <a:rPr lang="en-US" sz="800" dirty="0">
                <a:solidFill>
                  <a:srgbClr val="333333"/>
                </a:solidFill>
                <a:latin typeface="Tahoma" panose="020B0604030504040204" pitchFamily="34" charset="0"/>
              </a:rPr>
              <a:t>10.    Hunt BJ, </a:t>
            </a:r>
            <a:r>
              <a:rPr lang="en-US" sz="800" dirty="0" err="1">
                <a:solidFill>
                  <a:srgbClr val="333333"/>
                </a:solidFill>
                <a:latin typeface="Tahoma" panose="020B0604030504040204" pitchFamily="34" charset="0"/>
              </a:rPr>
              <a:t>Khamashta</a:t>
            </a:r>
            <a:r>
              <a:rPr lang="en-US" sz="800" dirty="0">
                <a:solidFill>
                  <a:srgbClr val="333333"/>
                </a:solidFill>
                <a:latin typeface="Tahoma" panose="020B0604030504040204" pitchFamily="34" charset="0"/>
              </a:rPr>
              <a:t> MA. Antiphospholipid antibodies and the endothelium. </a:t>
            </a:r>
            <a:r>
              <a:rPr lang="en-US" sz="800" dirty="0" err="1">
                <a:solidFill>
                  <a:srgbClr val="333333"/>
                </a:solidFill>
                <a:latin typeface="Tahoma" panose="020B0604030504040204" pitchFamily="34" charset="0"/>
              </a:rPr>
              <a:t>Curr</a:t>
            </a:r>
            <a:r>
              <a:rPr lang="en-US" sz="800" dirty="0">
                <a:solidFill>
                  <a:srgbClr val="333333"/>
                </a:solidFill>
                <a:latin typeface="Tahoma" panose="020B0604030504040204" pitchFamily="34" charset="0"/>
              </a:rPr>
              <a:t> </a:t>
            </a:r>
            <a:r>
              <a:rPr lang="en-US" sz="800" dirty="0" err="1">
                <a:solidFill>
                  <a:srgbClr val="333333"/>
                </a:solidFill>
                <a:latin typeface="Tahoma" panose="020B0604030504040204" pitchFamily="34" charset="0"/>
              </a:rPr>
              <a:t>Rheumatol</a:t>
            </a:r>
            <a:r>
              <a:rPr lang="en-US" sz="800" dirty="0">
                <a:solidFill>
                  <a:srgbClr val="333333"/>
                </a:solidFill>
                <a:latin typeface="Tahoma" panose="020B0604030504040204" pitchFamily="34" charset="0"/>
              </a:rPr>
              <a:t> Rep 2000; 2:252-255.</a:t>
            </a:r>
            <a:br>
              <a:rPr lang="en-US" sz="800" dirty="0"/>
            </a:br>
            <a:r>
              <a:rPr lang="en-US" sz="800" dirty="0">
                <a:solidFill>
                  <a:srgbClr val="333333"/>
                </a:solidFill>
                <a:latin typeface="Tahoma" panose="020B0604030504040204" pitchFamily="34" charset="0"/>
              </a:rPr>
              <a:t>11.    Lie JT. Vasculopathy of the antiphospholipid syndromes revisited: thrombosis is the culprit and the </a:t>
            </a:r>
            <a:r>
              <a:rPr lang="en-US" sz="800" dirty="0" err="1">
                <a:solidFill>
                  <a:srgbClr val="333333"/>
                </a:solidFill>
                <a:latin typeface="Tahoma" panose="020B0604030504040204" pitchFamily="34" charset="0"/>
              </a:rPr>
              <a:t>vaculitis</a:t>
            </a:r>
            <a:r>
              <a:rPr lang="en-US" sz="800" dirty="0">
                <a:solidFill>
                  <a:srgbClr val="333333"/>
                </a:solidFill>
                <a:latin typeface="Tahoma" panose="020B0604030504040204" pitchFamily="34" charset="0"/>
              </a:rPr>
              <a:t> the consort. Lupus 1996;3668-3671.</a:t>
            </a:r>
          </a:p>
          <a:p>
            <a:r>
              <a:rPr lang="en-US" sz="800" dirty="0">
                <a:solidFill>
                  <a:srgbClr val="333333"/>
                </a:solidFill>
                <a:latin typeface="Helvetica Neue"/>
              </a:rPr>
              <a:t>American College of Rheumatology (ACR). "Gut bacteria may be a trigger for antiphospholipid syndrome." </a:t>
            </a:r>
            <a:r>
              <a:rPr lang="en-US" sz="800" dirty="0" err="1">
                <a:solidFill>
                  <a:srgbClr val="333333"/>
                </a:solidFill>
                <a:latin typeface="Helvetica Neue"/>
              </a:rPr>
              <a:t>ScienceDaily</a:t>
            </a:r>
            <a:r>
              <a:rPr lang="en-US" sz="800" dirty="0">
                <a:solidFill>
                  <a:srgbClr val="333333"/>
                </a:solidFill>
                <a:latin typeface="Helvetica Neue"/>
              </a:rPr>
              <a:t>. </a:t>
            </a:r>
            <a:r>
              <a:rPr lang="en-US" sz="800" dirty="0" err="1">
                <a:solidFill>
                  <a:srgbClr val="333333"/>
                </a:solidFill>
                <a:latin typeface="Helvetica Neue"/>
              </a:rPr>
              <a:t>ScienceDaily</a:t>
            </a:r>
            <a:r>
              <a:rPr lang="en-US" sz="800" dirty="0">
                <a:solidFill>
                  <a:srgbClr val="333333"/>
                </a:solidFill>
                <a:latin typeface="Helvetica Neue"/>
              </a:rPr>
              <a:t>, 13 November 2016. &lt;www.sciencedaily.com/releases/2016/11/161113154953.htm&gt;.</a:t>
            </a:r>
            <a:r>
              <a:rPr lang="en-US" sz="800" dirty="0"/>
              <a:t> Dietary supplement fact sheet: iodine. Office of Dietary Supplements website. </a:t>
            </a:r>
            <a:r>
              <a:rPr lang="en-US" sz="800" dirty="0">
                <a:hlinkClick r:id="rId2"/>
              </a:rPr>
              <a:t>http://ods.od.nih.gov/factsheets/Iodine-QuickFacts</a:t>
            </a:r>
            <a:r>
              <a:rPr lang="en-US" sz="800" dirty="0"/>
              <a:t>. Reviewed June 24, 2011. Accessed January 17, 2012.</a:t>
            </a:r>
          </a:p>
          <a:p>
            <a:r>
              <a:rPr lang="en-US" sz="800" dirty="0"/>
              <a:t>10. Centers for Disease Control and Prevention. Second National Report on Biochemical Indicators of Diet and Nutrition in the U.S. Population. Atlanta, GA: Centers for Disease Control and Prevention, US </a:t>
            </a:r>
            <a:r>
              <a:rPr lang="en-US" sz="800" dirty="0" err="1"/>
              <a:t>Dept</a:t>
            </a:r>
            <a:r>
              <a:rPr lang="en-US" sz="800" dirty="0"/>
              <a:t> of Health and Human Services; 2012.</a:t>
            </a:r>
          </a:p>
          <a:p>
            <a:r>
              <a:rPr lang="en-US" sz="800" dirty="0"/>
              <a:t>11. Dean S. Medical nutrition therapy for thyroid and related disorders. In: Mahan KL, Escott-Stump S, eds. </a:t>
            </a:r>
            <a:r>
              <a:rPr lang="en-US" sz="800" b="1" i="1" dirty="0"/>
              <a:t>Krause’s Food, Nutrition, &amp; Diet Therapy</a:t>
            </a:r>
            <a:r>
              <a:rPr lang="en-US" sz="800" dirty="0"/>
              <a:t>. 13th ed. Philadelphia, PA: Saunders; 2008: 711-724.</a:t>
            </a:r>
          </a:p>
          <a:p>
            <a:r>
              <a:rPr lang="en-US" sz="800" dirty="0"/>
              <a:t>12. Tamer G, Arik S, Tamer I, </a:t>
            </a:r>
            <a:r>
              <a:rPr lang="en-US" sz="800" dirty="0" err="1"/>
              <a:t>Coksert</a:t>
            </a:r>
            <a:r>
              <a:rPr lang="en-US" sz="800" dirty="0"/>
              <a:t> D. Relative vitamin D insufficiency in Hashimoto’s thyroiditis. </a:t>
            </a:r>
            <a:r>
              <a:rPr lang="en-US" sz="800" b="1" i="1" dirty="0"/>
              <a:t>Thyroid</a:t>
            </a:r>
            <a:r>
              <a:rPr lang="en-US" sz="800" dirty="0"/>
              <a:t>. 2011;21(8):891-896.</a:t>
            </a:r>
          </a:p>
          <a:p>
            <a:r>
              <a:rPr lang="en-US" sz="800" dirty="0"/>
              <a:t>13. Jyotsna VP, </a:t>
            </a:r>
            <a:r>
              <a:rPr lang="en-US" sz="800" dirty="0" err="1"/>
              <a:t>Sahoo</a:t>
            </a:r>
            <a:r>
              <a:rPr lang="en-US" sz="800" dirty="0"/>
              <a:t> A, </a:t>
            </a:r>
            <a:r>
              <a:rPr lang="en-US" sz="800" dirty="0" err="1"/>
              <a:t>Ksh</a:t>
            </a:r>
            <a:r>
              <a:rPr lang="en-US" sz="800" dirty="0"/>
              <a:t> SA, </a:t>
            </a:r>
            <a:r>
              <a:rPr lang="en-US" sz="800" dirty="0" err="1"/>
              <a:t>Sreenivas</a:t>
            </a:r>
            <a:r>
              <a:rPr lang="en-US" sz="800" dirty="0"/>
              <a:t> V, Gupta N. Bone mineral density in patients of Graves disease pre- &amp; post-treatment in a predominantly vitamin D deficient population. </a:t>
            </a:r>
            <a:r>
              <a:rPr lang="en-US" sz="800" b="1" i="1" dirty="0"/>
              <a:t>Indian J Med Res</a:t>
            </a:r>
            <a:r>
              <a:rPr lang="en-US" sz="800" dirty="0"/>
              <a:t>. 2012;135(1):36-41.</a:t>
            </a:r>
          </a:p>
          <a:p>
            <a:r>
              <a:rPr lang="en-US" sz="800" dirty="0"/>
              <a:t>14. </a:t>
            </a:r>
            <a:r>
              <a:rPr lang="en-US" sz="800" dirty="0" err="1"/>
              <a:t>Rayman</a:t>
            </a:r>
            <a:r>
              <a:rPr lang="en-US" sz="800" dirty="0"/>
              <a:t> MP. Selenium and human health. </a:t>
            </a:r>
            <a:r>
              <a:rPr lang="en-US" sz="800" b="1" i="1" dirty="0"/>
              <a:t>Lancet</a:t>
            </a:r>
            <a:r>
              <a:rPr lang="en-US" sz="800" dirty="0"/>
              <a:t>. 2012;379(9822):1256-1268.</a:t>
            </a:r>
          </a:p>
          <a:p>
            <a:r>
              <a:rPr lang="en-US" sz="800" dirty="0"/>
              <a:t>15. </a:t>
            </a:r>
            <a:r>
              <a:rPr lang="en-US" sz="800" dirty="0" err="1"/>
              <a:t>Toulis</a:t>
            </a:r>
            <a:r>
              <a:rPr lang="en-US" sz="800" dirty="0"/>
              <a:t> KA, </a:t>
            </a:r>
            <a:r>
              <a:rPr lang="en-US" sz="800" dirty="0" err="1"/>
              <a:t>Anastasilakis</a:t>
            </a:r>
            <a:r>
              <a:rPr lang="en-US" sz="800" dirty="0"/>
              <a:t> AD, </a:t>
            </a:r>
            <a:r>
              <a:rPr lang="en-US" sz="800" dirty="0" err="1"/>
              <a:t>Tzellos</a:t>
            </a:r>
            <a:r>
              <a:rPr lang="en-US" sz="800" dirty="0"/>
              <a:t> TG, </a:t>
            </a:r>
            <a:r>
              <a:rPr lang="en-US" sz="800" dirty="0" err="1"/>
              <a:t>Goulis</a:t>
            </a:r>
            <a:r>
              <a:rPr lang="en-US" sz="800" dirty="0"/>
              <a:t> DG, </a:t>
            </a:r>
            <a:r>
              <a:rPr lang="en-US" sz="800" dirty="0" err="1"/>
              <a:t>Kouvelas</a:t>
            </a:r>
            <a:r>
              <a:rPr lang="en-US" sz="800" dirty="0"/>
              <a:t> D. Selenium supplementation in the treatment of Hashimoto’s thyroiditis: a systematic review and a meta-analysis. </a:t>
            </a:r>
            <a:r>
              <a:rPr lang="en-US" sz="800" b="1" i="1" dirty="0"/>
              <a:t>Thyroid</a:t>
            </a:r>
            <a:r>
              <a:rPr lang="en-US" sz="800" dirty="0"/>
              <a:t>. 2010;2010:1163-1173.</a:t>
            </a:r>
          </a:p>
          <a:p>
            <a:r>
              <a:rPr lang="en-US" sz="800" dirty="0"/>
              <a:t>16. </a:t>
            </a:r>
            <a:r>
              <a:rPr lang="en-US" sz="800" dirty="0" err="1"/>
              <a:t>Sworczak</a:t>
            </a:r>
            <a:r>
              <a:rPr lang="en-US" sz="800" dirty="0"/>
              <a:t> K, Wisniewski P. The role of vitamins in the prevention and treatment of thyroid disorders. </a:t>
            </a:r>
            <a:r>
              <a:rPr lang="en-US" sz="800" b="1" i="1" dirty="0" err="1"/>
              <a:t>Endokrynol</a:t>
            </a:r>
            <a:r>
              <a:rPr lang="en-US" sz="800" b="1" i="1" dirty="0"/>
              <a:t> Pol</a:t>
            </a:r>
            <a:r>
              <a:rPr lang="en-US" sz="800" dirty="0"/>
              <a:t>. 2011;62(4):340-344.</a:t>
            </a:r>
          </a:p>
          <a:p>
            <a:r>
              <a:rPr lang="en-US" sz="800" dirty="0">
                <a:latin typeface="Arial" panose="020B0604020202020204" pitchFamily="34" charset="0"/>
                <a:cs typeface="Arial" panose="020B0604020202020204" pitchFamily="34" charset="0"/>
              </a:rPr>
              <a:t>Thomas GP, Brown MA. Genetics and genomics of ankylosing spondylitis. </a:t>
            </a:r>
            <a:r>
              <a:rPr lang="en-US" sz="800" dirty="0" err="1">
                <a:latin typeface="Arial" panose="020B0604020202020204" pitchFamily="34" charset="0"/>
                <a:cs typeface="Arial" panose="020B0604020202020204" pitchFamily="34" charset="0"/>
              </a:rPr>
              <a:t>Immunol</a:t>
            </a:r>
            <a:r>
              <a:rPr lang="en-US" sz="800" dirty="0">
                <a:latin typeface="Arial" panose="020B0604020202020204" pitchFamily="34" charset="0"/>
                <a:cs typeface="Arial" panose="020B0604020202020204" pitchFamily="34" charset="0"/>
              </a:rPr>
              <a:t> Rev. 2010;15:162–180. </a:t>
            </a:r>
            <a:r>
              <a:rPr lang="en-US" sz="800" dirty="0" err="1">
                <a:latin typeface="Arial" panose="020B0604020202020204" pitchFamily="34" charset="0"/>
                <a:cs typeface="Arial" panose="020B0604020202020204" pitchFamily="34" charset="0"/>
              </a:rPr>
              <a:t>doi</a:t>
            </a:r>
            <a:r>
              <a:rPr lang="en-US" sz="800" dirty="0">
                <a:latin typeface="Arial" panose="020B0604020202020204" pitchFamily="34" charset="0"/>
                <a:cs typeface="Arial" panose="020B0604020202020204" pitchFamily="34" charset="0"/>
              </a:rPr>
              <a:t>: 10.1111/j.0105-2896.2009.00852.x. [</a:t>
            </a:r>
            <a:r>
              <a:rPr lang="en-US" sz="800" dirty="0">
                <a:latin typeface="Arial" panose="020B0604020202020204" pitchFamily="34" charset="0"/>
                <a:cs typeface="Arial" panose="020B0604020202020204" pitchFamily="34" charset="0"/>
                <a:hlinkClick r:id="rId3"/>
              </a:rPr>
              <a:t>PubMed</a:t>
            </a:r>
            <a:r>
              <a:rPr lang="en-US"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4"/>
              </a:rPr>
              <a:t>Cross Ref</a:t>
            </a:r>
            <a:r>
              <a:rPr lang="en-US" sz="800" dirty="0">
                <a:latin typeface="Arial" panose="020B0604020202020204" pitchFamily="34" charset="0"/>
                <a:cs typeface="Arial" panose="020B0604020202020204" pitchFamily="34" charset="0"/>
              </a:rPr>
              <a:t>]</a:t>
            </a:r>
          </a:p>
          <a:p>
            <a:r>
              <a:rPr lang="en-US" sz="800" dirty="0" err="1">
                <a:latin typeface="Arial" panose="020B0604020202020204" pitchFamily="34" charset="0"/>
                <a:cs typeface="Arial" panose="020B0604020202020204" pitchFamily="34" charset="0"/>
              </a:rPr>
              <a:t>Mielants</a:t>
            </a:r>
            <a:r>
              <a:rPr lang="en-US" sz="800" dirty="0">
                <a:latin typeface="Arial" panose="020B0604020202020204" pitchFamily="34" charset="0"/>
                <a:cs typeface="Arial" panose="020B0604020202020204" pitchFamily="34" charset="0"/>
              </a:rPr>
              <a:t> H, </a:t>
            </a:r>
            <a:r>
              <a:rPr lang="en-US" sz="800" dirty="0" err="1">
                <a:latin typeface="Arial" panose="020B0604020202020204" pitchFamily="34" charset="0"/>
                <a:cs typeface="Arial" panose="020B0604020202020204" pitchFamily="34" charset="0"/>
              </a:rPr>
              <a:t>Veys</a:t>
            </a:r>
            <a:r>
              <a:rPr lang="en-US" sz="800" dirty="0">
                <a:latin typeface="Arial" panose="020B0604020202020204" pitchFamily="34" charset="0"/>
                <a:cs typeface="Arial" panose="020B0604020202020204" pitchFamily="34" charset="0"/>
              </a:rPr>
              <a:t> EM, </a:t>
            </a:r>
            <a:r>
              <a:rPr lang="en-US" sz="800" dirty="0" err="1">
                <a:latin typeface="Arial" panose="020B0604020202020204" pitchFamily="34" charset="0"/>
                <a:cs typeface="Arial" panose="020B0604020202020204" pitchFamily="34" charset="0"/>
              </a:rPr>
              <a:t>Goemaere</a:t>
            </a:r>
            <a:r>
              <a:rPr lang="en-US" sz="800" dirty="0">
                <a:latin typeface="Arial" panose="020B0604020202020204" pitchFamily="34" charset="0"/>
                <a:cs typeface="Arial" panose="020B0604020202020204" pitchFamily="34" charset="0"/>
              </a:rPr>
              <a:t> S, Goethals K, </a:t>
            </a:r>
            <a:r>
              <a:rPr lang="en-US" sz="800" dirty="0" err="1">
                <a:latin typeface="Arial" panose="020B0604020202020204" pitchFamily="34" charset="0"/>
                <a:cs typeface="Arial" panose="020B0604020202020204" pitchFamily="34" charset="0"/>
              </a:rPr>
              <a:t>Cuvelier</a:t>
            </a:r>
            <a:r>
              <a:rPr lang="en-US" sz="800" dirty="0">
                <a:latin typeface="Arial" panose="020B0604020202020204" pitchFamily="34" charset="0"/>
                <a:cs typeface="Arial" panose="020B0604020202020204" pitchFamily="34" charset="0"/>
              </a:rPr>
              <a:t> C, De Vos M. Gut inflammation in the </a:t>
            </a:r>
            <a:r>
              <a:rPr lang="en-US" sz="800" dirty="0" err="1">
                <a:latin typeface="Arial" panose="020B0604020202020204" pitchFamily="34" charset="0"/>
                <a:cs typeface="Arial" panose="020B0604020202020204" pitchFamily="34" charset="0"/>
              </a:rPr>
              <a:t>spondyloarthropathies</a:t>
            </a:r>
            <a:r>
              <a:rPr lang="en-US" sz="800" dirty="0">
                <a:latin typeface="Arial" panose="020B0604020202020204" pitchFamily="34" charset="0"/>
                <a:cs typeface="Arial" panose="020B0604020202020204" pitchFamily="34" charset="0"/>
              </a:rPr>
              <a:t>: clinical, radiologic, biologic and genetic features in relation to the type of histology. A prospective study. J </a:t>
            </a:r>
            <a:r>
              <a:rPr lang="en-US" sz="800" dirty="0" err="1">
                <a:latin typeface="Arial" panose="020B0604020202020204" pitchFamily="34" charset="0"/>
                <a:cs typeface="Arial" panose="020B0604020202020204" pitchFamily="34" charset="0"/>
              </a:rPr>
              <a:t>Rheumatol</a:t>
            </a:r>
            <a:r>
              <a:rPr lang="en-US" sz="800" dirty="0">
                <a:latin typeface="Arial" panose="020B0604020202020204" pitchFamily="34" charset="0"/>
                <a:cs typeface="Arial" panose="020B0604020202020204" pitchFamily="34" charset="0"/>
              </a:rPr>
              <a:t>. 1991;15:1542–1551. [</a:t>
            </a:r>
            <a:r>
              <a:rPr lang="en-US" sz="800" dirty="0">
                <a:latin typeface="Arial" panose="020B0604020202020204" pitchFamily="34" charset="0"/>
                <a:cs typeface="Arial" panose="020B0604020202020204" pitchFamily="34" charset="0"/>
                <a:hlinkClick r:id="rId5"/>
              </a:rPr>
              <a:t>PubMed</a:t>
            </a:r>
            <a:r>
              <a:rPr lang="en-US" sz="800" dirty="0">
                <a:latin typeface="Arial" panose="020B0604020202020204" pitchFamily="34" charset="0"/>
                <a:cs typeface="Arial" panose="020B0604020202020204" pitchFamily="34" charset="0"/>
              </a:rPr>
              <a:t>]</a:t>
            </a:r>
          </a:p>
          <a:p>
            <a:r>
              <a:rPr lang="en-US" sz="800" dirty="0" err="1">
                <a:latin typeface="Arial" panose="020B0604020202020204" pitchFamily="34" charset="0"/>
                <a:cs typeface="Arial" panose="020B0604020202020204" pitchFamily="34" charset="0"/>
              </a:rPr>
              <a:t>Uotila</a:t>
            </a:r>
            <a:r>
              <a:rPr lang="en-US" sz="800" dirty="0">
                <a:latin typeface="Arial" panose="020B0604020202020204" pitchFamily="34" charset="0"/>
                <a:cs typeface="Arial" panose="020B0604020202020204" pitchFamily="34" charset="0"/>
              </a:rPr>
              <a:t> T, </a:t>
            </a:r>
            <a:r>
              <a:rPr lang="en-US" sz="800" dirty="0" err="1">
                <a:latin typeface="Arial" panose="020B0604020202020204" pitchFamily="34" charset="0"/>
                <a:cs typeface="Arial" panose="020B0604020202020204" pitchFamily="34" charset="0"/>
              </a:rPr>
              <a:t>Antonen</a:t>
            </a:r>
            <a:r>
              <a:rPr lang="en-US" sz="800" dirty="0">
                <a:latin typeface="Arial" panose="020B0604020202020204" pitchFamily="34" charset="0"/>
                <a:cs typeface="Arial" panose="020B0604020202020204" pitchFamily="34" charset="0"/>
              </a:rPr>
              <a:t> J, Laine J, </a:t>
            </a:r>
            <a:r>
              <a:rPr lang="en-US" sz="800" dirty="0" err="1">
                <a:latin typeface="Arial" panose="020B0604020202020204" pitchFamily="34" charset="0"/>
                <a:cs typeface="Arial" panose="020B0604020202020204" pitchFamily="34" charset="0"/>
              </a:rPr>
              <a:t>Kujansuu</a:t>
            </a:r>
            <a:r>
              <a:rPr lang="en-US" sz="800" dirty="0">
                <a:latin typeface="Arial" panose="020B0604020202020204" pitchFamily="34" charset="0"/>
                <a:cs typeface="Arial" panose="020B0604020202020204" pitchFamily="34" charset="0"/>
              </a:rPr>
              <a:t> E, </a:t>
            </a:r>
            <a:r>
              <a:rPr lang="en-US" sz="800" dirty="0" err="1">
                <a:latin typeface="Arial" panose="020B0604020202020204" pitchFamily="34" charset="0"/>
                <a:cs typeface="Arial" panose="020B0604020202020204" pitchFamily="34" charset="0"/>
              </a:rPr>
              <a:t>Haapala</a:t>
            </a:r>
            <a:r>
              <a:rPr lang="en-US" sz="800" dirty="0">
                <a:latin typeface="Arial" panose="020B0604020202020204" pitchFamily="34" charset="0"/>
                <a:cs typeface="Arial" panose="020B0604020202020204" pitchFamily="34" charset="0"/>
              </a:rPr>
              <a:t> AM, </a:t>
            </a:r>
            <a:r>
              <a:rPr lang="en-US" sz="800" dirty="0" err="1">
                <a:latin typeface="Arial" panose="020B0604020202020204" pitchFamily="34" charset="0"/>
                <a:cs typeface="Arial" panose="020B0604020202020204" pitchFamily="34" charset="0"/>
              </a:rPr>
              <a:t>Lumio</a:t>
            </a:r>
            <a:r>
              <a:rPr lang="en-US" sz="800" dirty="0">
                <a:latin typeface="Arial" panose="020B0604020202020204" pitchFamily="34" charset="0"/>
                <a:cs typeface="Arial" panose="020B0604020202020204" pitchFamily="34" charset="0"/>
              </a:rPr>
              <a:t> J, </a:t>
            </a:r>
            <a:r>
              <a:rPr lang="en-US" sz="800" dirty="0" err="1">
                <a:latin typeface="Arial" panose="020B0604020202020204" pitchFamily="34" charset="0"/>
                <a:cs typeface="Arial" panose="020B0604020202020204" pitchFamily="34" charset="0"/>
              </a:rPr>
              <a:t>Vuento</a:t>
            </a:r>
            <a:r>
              <a:rPr lang="en-US" sz="800" dirty="0">
                <a:latin typeface="Arial" panose="020B0604020202020204" pitchFamily="34" charset="0"/>
                <a:cs typeface="Arial" panose="020B0604020202020204" pitchFamily="34" charset="0"/>
              </a:rPr>
              <a:t> R, </a:t>
            </a:r>
            <a:r>
              <a:rPr lang="en-US" sz="800" dirty="0" err="1">
                <a:latin typeface="Arial" panose="020B0604020202020204" pitchFamily="34" charset="0"/>
                <a:cs typeface="Arial" panose="020B0604020202020204" pitchFamily="34" charset="0"/>
              </a:rPr>
              <a:t>Oksa</a:t>
            </a:r>
            <a:r>
              <a:rPr lang="en-US" sz="800" dirty="0">
                <a:latin typeface="Arial" panose="020B0604020202020204" pitchFamily="34" charset="0"/>
                <a:cs typeface="Arial" panose="020B0604020202020204" pitchFamily="34" charset="0"/>
              </a:rPr>
              <a:t> H, </a:t>
            </a:r>
            <a:r>
              <a:rPr lang="en-US" sz="800" dirty="0" err="1">
                <a:latin typeface="Arial" panose="020B0604020202020204" pitchFamily="34" charset="0"/>
                <a:cs typeface="Arial" panose="020B0604020202020204" pitchFamily="34" charset="0"/>
              </a:rPr>
              <a:t>Herrala</a:t>
            </a:r>
            <a:r>
              <a:rPr lang="en-US" sz="800" dirty="0">
                <a:latin typeface="Arial" panose="020B0604020202020204" pitchFamily="34" charset="0"/>
                <a:cs typeface="Arial" panose="020B0604020202020204" pitchFamily="34" charset="0"/>
              </a:rPr>
              <a:t> J, </a:t>
            </a:r>
            <a:r>
              <a:rPr lang="en-US" sz="800" dirty="0" err="1">
                <a:latin typeface="Arial" panose="020B0604020202020204" pitchFamily="34" charset="0"/>
                <a:cs typeface="Arial" panose="020B0604020202020204" pitchFamily="34" charset="0"/>
              </a:rPr>
              <a:t>Kuusi</a:t>
            </a:r>
            <a:r>
              <a:rPr lang="en-US" sz="800" dirty="0">
                <a:latin typeface="Arial" panose="020B0604020202020204" pitchFamily="34" charset="0"/>
                <a:cs typeface="Arial" panose="020B0604020202020204" pitchFamily="34" charset="0"/>
              </a:rPr>
              <a:t> M, </a:t>
            </a:r>
            <a:r>
              <a:rPr lang="en-US" sz="800" dirty="0" err="1">
                <a:latin typeface="Arial" panose="020B0604020202020204" pitchFamily="34" charset="0"/>
                <a:cs typeface="Arial" panose="020B0604020202020204" pitchFamily="34" charset="0"/>
              </a:rPr>
              <a:t>Mustonen</a:t>
            </a:r>
            <a:r>
              <a:rPr lang="en-US" sz="800" dirty="0">
                <a:latin typeface="Arial" panose="020B0604020202020204" pitchFamily="34" charset="0"/>
                <a:cs typeface="Arial" panose="020B0604020202020204" pitchFamily="34" charset="0"/>
              </a:rPr>
              <a:t> J, </a:t>
            </a:r>
            <a:r>
              <a:rPr lang="en-US" sz="800" dirty="0" err="1">
                <a:latin typeface="Arial" panose="020B0604020202020204" pitchFamily="34" charset="0"/>
                <a:cs typeface="Arial" panose="020B0604020202020204" pitchFamily="34" charset="0"/>
              </a:rPr>
              <a:t>Korpela</a:t>
            </a:r>
            <a:r>
              <a:rPr lang="en-US" sz="800" dirty="0">
                <a:latin typeface="Arial" panose="020B0604020202020204" pitchFamily="34" charset="0"/>
                <a:cs typeface="Arial" panose="020B0604020202020204" pitchFamily="34" charset="0"/>
              </a:rPr>
              <a:t> M. </a:t>
            </a:r>
            <a:r>
              <a:rPr lang="en-US" sz="800" dirty="0" err="1">
                <a:latin typeface="Arial" panose="020B0604020202020204" pitchFamily="34" charset="0"/>
                <a:cs typeface="Arial" panose="020B0604020202020204" pitchFamily="34" charset="0"/>
              </a:rPr>
              <a:t>Pirkanmaa</a:t>
            </a:r>
            <a:r>
              <a:rPr lang="en-US" sz="800" dirty="0">
                <a:latin typeface="Arial" panose="020B0604020202020204" pitchFamily="34" charset="0"/>
                <a:cs typeface="Arial" panose="020B0604020202020204" pitchFamily="34" charset="0"/>
              </a:rPr>
              <a:t> Waterborne Outbreak Study Group. Reactive arthritis in a population exposed to an extensive waterborne gastroenteritis outbreak after sewage contamination in </a:t>
            </a:r>
            <a:r>
              <a:rPr lang="en-US" sz="800" dirty="0" err="1">
                <a:latin typeface="Arial" panose="020B0604020202020204" pitchFamily="34" charset="0"/>
                <a:cs typeface="Arial" panose="020B0604020202020204" pitchFamily="34" charset="0"/>
              </a:rPr>
              <a:t>Pirkanmaa</a:t>
            </a:r>
            <a:r>
              <a:rPr lang="en-US" sz="800" dirty="0">
                <a:latin typeface="Arial" panose="020B0604020202020204" pitchFamily="34" charset="0"/>
                <a:cs typeface="Arial" panose="020B0604020202020204" pitchFamily="34" charset="0"/>
              </a:rPr>
              <a:t>, Finland. </a:t>
            </a:r>
            <a:r>
              <a:rPr lang="en-US" sz="800" dirty="0" err="1">
                <a:latin typeface="Arial" panose="020B0604020202020204" pitchFamily="34" charset="0"/>
                <a:cs typeface="Arial" panose="020B0604020202020204" pitchFamily="34" charset="0"/>
              </a:rPr>
              <a:t>Scand</a:t>
            </a:r>
            <a:r>
              <a:rPr lang="en-US" sz="800" dirty="0">
                <a:latin typeface="Arial" panose="020B0604020202020204" pitchFamily="34" charset="0"/>
                <a:cs typeface="Arial" panose="020B0604020202020204" pitchFamily="34" charset="0"/>
              </a:rPr>
              <a:t> J </a:t>
            </a:r>
            <a:r>
              <a:rPr lang="en-US" sz="800" dirty="0" err="1">
                <a:latin typeface="Arial" panose="020B0604020202020204" pitchFamily="34" charset="0"/>
                <a:cs typeface="Arial" panose="020B0604020202020204" pitchFamily="34" charset="0"/>
              </a:rPr>
              <a:t>Rheumatol</a:t>
            </a:r>
            <a:r>
              <a:rPr lang="en-US" sz="800" dirty="0">
                <a:latin typeface="Arial" panose="020B0604020202020204" pitchFamily="34" charset="0"/>
                <a:cs typeface="Arial" panose="020B0604020202020204" pitchFamily="34" charset="0"/>
              </a:rPr>
              <a:t>. 2011;15:358–362. </a:t>
            </a:r>
            <a:r>
              <a:rPr lang="en-US" sz="800" dirty="0" err="1">
                <a:latin typeface="Arial" panose="020B0604020202020204" pitchFamily="34" charset="0"/>
                <a:cs typeface="Arial" panose="020B0604020202020204" pitchFamily="34" charset="0"/>
              </a:rPr>
              <a:t>doi</a:t>
            </a:r>
            <a:r>
              <a:rPr lang="en-US" sz="800" dirty="0">
                <a:latin typeface="Arial" panose="020B0604020202020204" pitchFamily="34" charset="0"/>
                <a:cs typeface="Arial" panose="020B0604020202020204" pitchFamily="34" charset="0"/>
              </a:rPr>
              <a:t>: 10.3109/03009742.2011.562533.[</a:t>
            </a:r>
            <a:r>
              <a:rPr lang="en-US" sz="800" dirty="0">
                <a:latin typeface="Arial" panose="020B0604020202020204" pitchFamily="34" charset="0"/>
                <a:cs typeface="Arial" panose="020B0604020202020204" pitchFamily="34" charset="0"/>
                <a:hlinkClick r:id="rId6"/>
              </a:rPr>
              <a:t>PubMed</a:t>
            </a:r>
            <a:r>
              <a:rPr lang="en-US"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7"/>
              </a:rPr>
              <a:t>Cross Ref</a:t>
            </a:r>
            <a:r>
              <a:rPr lang="en-US" sz="800" dirty="0">
                <a:latin typeface="Arial" panose="020B0604020202020204" pitchFamily="34" charset="0"/>
                <a:cs typeface="Arial" panose="020B0604020202020204" pitchFamily="34" charset="0"/>
              </a:rPr>
              <a:t>]</a:t>
            </a:r>
          </a:p>
          <a:p>
            <a:r>
              <a:rPr lang="en-US" sz="800" dirty="0" err="1">
                <a:latin typeface="Arial" panose="020B0604020202020204" pitchFamily="34" charset="0"/>
                <a:cs typeface="Arial" panose="020B0604020202020204" pitchFamily="34" charset="0"/>
              </a:rPr>
              <a:t>Thjodleifsson</a:t>
            </a:r>
            <a:r>
              <a:rPr lang="en-US" sz="800" dirty="0">
                <a:latin typeface="Arial" panose="020B0604020202020204" pitchFamily="34" charset="0"/>
                <a:cs typeface="Arial" panose="020B0604020202020204" pitchFamily="34" charset="0"/>
              </a:rPr>
              <a:t> B, </a:t>
            </a:r>
            <a:r>
              <a:rPr lang="en-US" sz="800" dirty="0" err="1">
                <a:latin typeface="Arial" panose="020B0604020202020204" pitchFamily="34" charset="0"/>
                <a:cs typeface="Arial" panose="020B0604020202020204" pitchFamily="34" charset="0"/>
              </a:rPr>
              <a:t>Geirsson</a:t>
            </a:r>
            <a:r>
              <a:rPr lang="en-US" sz="800" dirty="0">
                <a:latin typeface="Arial" panose="020B0604020202020204" pitchFamily="34" charset="0"/>
                <a:cs typeface="Arial" panose="020B0604020202020204" pitchFamily="34" charset="0"/>
              </a:rPr>
              <a:t> AJ, </a:t>
            </a:r>
            <a:r>
              <a:rPr lang="en-US" sz="800" dirty="0" err="1">
                <a:latin typeface="Arial" panose="020B0604020202020204" pitchFamily="34" charset="0"/>
                <a:cs typeface="Arial" panose="020B0604020202020204" pitchFamily="34" charset="0"/>
              </a:rPr>
              <a:t>Bjornsson</a:t>
            </a:r>
            <a:r>
              <a:rPr lang="en-US" sz="800" dirty="0">
                <a:latin typeface="Arial" panose="020B0604020202020204" pitchFamily="34" charset="0"/>
                <a:cs typeface="Arial" panose="020B0604020202020204" pitchFamily="34" charset="0"/>
              </a:rPr>
              <a:t> S, </a:t>
            </a:r>
            <a:r>
              <a:rPr lang="en-US" sz="800" dirty="0" err="1">
                <a:latin typeface="Arial" panose="020B0604020202020204" pitchFamily="34" charset="0"/>
                <a:cs typeface="Arial" panose="020B0604020202020204" pitchFamily="34" charset="0"/>
              </a:rPr>
              <a:t>Bjarnason</a:t>
            </a:r>
            <a:r>
              <a:rPr lang="en-US" sz="800" dirty="0">
                <a:latin typeface="Arial" panose="020B0604020202020204" pitchFamily="34" charset="0"/>
                <a:cs typeface="Arial" panose="020B0604020202020204" pitchFamily="34" charset="0"/>
              </a:rPr>
              <a:t> I. A common genetic background for inflammatory bowel disease and ankylosing spondylitis: a genealogic study in Iceland. Arthritis Rheum. 2007;15:2633–2639. </a:t>
            </a:r>
            <a:r>
              <a:rPr lang="en-US" sz="800" dirty="0" err="1">
                <a:latin typeface="Arial" panose="020B0604020202020204" pitchFamily="34" charset="0"/>
                <a:cs typeface="Arial" panose="020B0604020202020204" pitchFamily="34" charset="0"/>
              </a:rPr>
              <a:t>doi</a:t>
            </a:r>
            <a:r>
              <a:rPr lang="en-US" sz="800" dirty="0">
                <a:latin typeface="Arial" panose="020B0604020202020204" pitchFamily="34" charset="0"/>
                <a:cs typeface="Arial" panose="020B0604020202020204" pitchFamily="34" charset="0"/>
              </a:rPr>
              <a:t>: 10.1002/art.22812. [</a:t>
            </a:r>
            <a:r>
              <a:rPr lang="en-US" sz="800" dirty="0">
                <a:latin typeface="Arial" panose="020B0604020202020204" pitchFamily="34" charset="0"/>
                <a:cs typeface="Arial" panose="020B0604020202020204" pitchFamily="34" charset="0"/>
                <a:hlinkClick r:id="rId8"/>
              </a:rPr>
              <a:t>PubMed</a:t>
            </a:r>
            <a:r>
              <a:rPr lang="en-US"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9"/>
              </a:rPr>
              <a:t>Cross Ref</a:t>
            </a:r>
            <a:r>
              <a:rPr lang="en-US" sz="800" dirty="0">
                <a:latin typeface="Arial" panose="020B0604020202020204" pitchFamily="34" charset="0"/>
                <a:cs typeface="Arial" panose="020B0604020202020204" pitchFamily="34" charset="0"/>
              </a:rPr>
              <a:t>]</a:t>
            </a:r>
          </a:p>
          <a:p>
            <a:r>
              <a:rPr lang="en-US" sz="800" dirty="0" err="1">
                <a:latin typeface="Arial" panose="020B0604020202020204" pitchFamily="34" charset="0"/>
                <a:cs typeface="Arial" panose="020B0604020202020204" pitchFamily="34" charset="0"/>
              </a:rPr>
              <a:t>Danoy</a:t>
            </a:r>
            <a:r>
              <a:rPr lang="en-US" sz="800" dirty="0">
                <a:latin typeface="Arial" panose="020B0604020202020204" pitchFamily="34" charset="0"/>
                <a:cs typeface="Arial" panose="020B0604020202020204" pitchFamily="34" charset="0"/>
              </a:rPr>
              <a:t> P, Pryce K, </a:t>
            </a:r>
            <a:r>
              <a:rPr lang="en-US" sz="800" dirty="0" err="1">
                <a:latin typeface="Arial" panose="020B0604020202020204" pitchFamily="34" charset="0"/>
                <a:cs typeface="Arial" panose="020B0604020202020204" pitchFamily="34" charset="0"/>
              </a:rPr>
              <a:t>Hadler</a:t>
            </a:r>
            <a:r>
              <a:rPr lang="en-US" sz="800" dirty="0">
                <a:latin typeface="Arial" panose="020B0604020202020204" pitchFamily="34" charset="0"/>
                <a:cs typeface="Arial" panose="020B0604020202020204" pitchFamily="34" charset="0"/>
              </a:rPr>
              <a:t> J, Bradbury LA, Farrar C, </a:t>
            </a:r>
            <a:r>
              <a:rPr lang="en-US" sz="800" dirty="0" err="1">
                <a:latin typeface="Arial" panose="020B0604020202020204" pitchFamily="34" charset="0"/>
                <a:cs typeface="Arial" panose="020B0604020202020204" pitchFamily="34" charset="0"/>
              </a:rPr>
              <a:t>Pointon</a:t>
            </a:r>
            <a:r>
              <a:rPr lang="en-US" sz="800" dirty="0">
                <a:latin typeface="Arial" panose="020B0604020202020204" pitchFamily="34" charset="0"/>
                <a:cs typeface="Arial" panose="020B0604020202020204" pitchFamily="34" charset="0"/>
              </a:rPr>
              <a:t> J. </a:t>
            </a:r>
            <a:r>
              <a:rPr lang="en-US" sz="800" dirty="0" err="1">
                <a:latin typeface="Arial" panose="020B0604020202020204" pitchFamily="34" charset="0"/>
                <a:cs typeface="Arial" panose="020B0604020202020204" pitchFamily="34" charset="0"/>
              </a:rPr>
              <a:t>Australo</a:t>
            </a:r>
            <a:r>
              <a:rPr lang="en-US" sz="800" dirty="0">
                <a:latin typeface="Arial" panose="020B0604020202020204" pitchFamily="34" charset="0"/>
                <a:cs typeface="Arial" panose="020B0604020202020204" pitchFamily="34" charset="0"/>
              </a:rPr>
              <a:t>-Anglo-American </a:t>
            </a:r>
            <a:r>
              <a:rPr lang="en-US" sz="800" dirty="0" err="1">
                <a:latin typeface="Arial" panose="020B0604020202020204" pitchFamily="34" charset="0"/>
                <a:cs typeface="Arial" panose="020B0604020202020204" pitchFamily="34" charset="0"/>
              </a:rPr>
              <a:t>Spondyloarthritis</a:t>
            </a:r>
            <a:r>
              <a:rPr lang="en-US" sz="800" dirty="0">
                <a:latin typeface="Arial" panose="020B0604020202020204" pitchFamily="34" charset="0"/>
                <a:cs typeface="Arial" panose="020B0604020202020204" pitchFamily="34" charset="0"/>
              </a:rPr>
              <a:t> Consortium; Ward M, Weisman M, Reveille JD, Wordsworth BP, Stone MA. </a:t>
            </a:r>
            <a:r>
              <a:rPr lang="en-US" sz="800" dirty="0" err="1">
                <a:latin typeface="Arial" panose="020B0604020202020204" pitchFamily="34" charset="0"/>
                <a:cs typeface="Arial" panose="020B0604020202020204" pitchFamily="34" charset="0"/>
              </a:rPr>
              <a:t>Spondyloarthritis</a:t>
            </a:r>
            <a:r>
              <a:rPr lang="en-US" sz="800" dirty="0">
                <a:latin typeface="Arial" panose="020B0604020202020204" pitchFamily="34" charset="0"/>
                <a:cs typeface="Arial" panose="020B0604020202020204" pitchFamily="34" charset="0"/>
              </a:rPr>
              <a:t> Research Consortium of Canada. </a:t>
            </a:r>
            <a:r>
              <a:rPr lang="en-US" sz="800" dirty="0" err="1">
                <a:latin typeface="Arial" panose="020B0604020202020204" pitchFamily="34" charset="0"/>
                <a:cs typeface="Arial" panose="020B0604020202020204" pitchFamily="34" charset="0"/>
              </a:rPr>
              <a:t>Maksymowych</a:t>
            </a:r>
            <a:r>
              <a:rPr lang="en-US" sz="800" dirty="0">
                <a:latin typeface="Arial" panose="020B0604020202020204" pitchFamily="34" charset="0"/>
                <a:cs typeface="Arial" panose="020B0604020202020204" pitchFamily="34" charset="0"/>
              </a:rPr>
              <a:t> WP, Rahman P, </a:t>
            </a:r>
            <a:r>
              <a:rPr lang="en-US" sz="800" dirty="0" err="1">
                <a:latin typeface="Arial" panose="020B0604020202020204" pitchFamily="34" charset="0"/>
                <a:cs typeface="Arial" panose="020B0604020202020204" pitchFamily="34" charset="0"/>
              </a:rPr>
              <a:t>Gladman</a:t>
            </a:r>
            <a:r>
              <a:rPr lang="en-US" sz="800" dirty="0">
                <a:latin typeface="Arial" panose="020B0604020202020204" pitchFamily="34" charset="0"/>
                <a:cs typeface="Arial" panose="020B0604020202020204" pitchFamily="34" charset="0"/>
              </a:rPr>
              <a:t> D, Inman RD, Brown MA. Association of variants at 1q32 and STAT3 with ankylosing spondylitis suggests genetic overlap with Crohn's disease. </a:t>
            </a:r>
            <a:r>
              <a:rPr lang="en-US" sz="800" dirty="0" err="1">
                <a:latin typeface="Arial" panose="020B0604020202020204" pitchFamily="34" charset="0"/>
                <a:cs typeface="Arial" panose="020B0604020202020204" pitchFamily="34" charset="0"/>
              </a:rPr>
              <a:t>PLoS</a:t>
            </a:r>
            <a:r>
              <a:rPr lang="en-US" sz="800" dirty="0">
                <a:latin typeface="Arial" panose="020B0604020202020204" pitchFamily="34" charset="0"/>
                <a:cs typeface="Arial" panose="020B0604020202020204" pitchFamily="34" charset="0"/>
              </a:rPr>
              <a:t> Genet. 2010;15:e1001195. </a:t>
            </a:r>
            <a:r>
              <a:rPr lang="en-US" sz="800" dirty="0" err="1">
                <a:latin typeface="Arial" panose="020B0604020202020204" pitchFamily="34" charset="0"/>
                <a:cs typeface="Arial" panose="020B0604020202020204" pitchFamily="34" charset="0"/>
              </a:rPr>
              <a:t>doi</a:t>
            </a:r>
            <a:r>
              <a:rPr lang="en-US" sz="800" dirty="0">
                <a:latin typeface="Arial" panose="020B0604020202020204" pitchFamily="34" charset="0"/>
                <a:cs typeface="Arial" panose="020B0604020202020204" pitchFamily="34" charset="0"/>
              </a:rPr>
              <a:t>: 10.1371/journal.pgen.1001195. [</a:t>
            </a:r>
            <a:r>
              <a:rPr lang="en-US" sz="800" dirty="0">
                <a:latin typeface="Arial" panose="020B0604020202020204" pitchFamily="34" charset="0"/>
                <a:cs typeface="Arial" panose="020B0604020202020204" pitchFamily="34" charset="0"/>
                <a:hlinkClick r:id="rId10"/>
              </a:rPr>
              <a:t>PMC free article</a:t>
            </a:r>
            <a:r>
              <a:rPr lang="en-US"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11"/>
              </a:rPr>
              <a:t>PubMed</a:t>
            </a:r>
            <a:r>
              <a:rPr lang="en-US"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12"/>
              </a:rPr>
              <a:t>Cross Ref</a:t>
            </a:r>
            <a:r>
              <a:rPr lang="en-US" sz="800" dirty="0">
                <a:latin typeface="Arial" panose="020B0604020202020204" pitchFamily="34" charset="0"/>
                <a:cs typeface="Arial" panose="020B0604020202020204" pitchFamily="34" charset="0"/>
              </a:rPr>
              <a:t>]</a:t>
            </a:r>
          </a:p>
          <a:p>
            <a:endParaRPr lang="en-US" sz="800" dirty="0">
              <a:solidFill>
                <a:srgbClr val="333333"/>
              </a:solidFill>
              <a:latin typeface="Helvetica Neue"/>
            </a:endParaRPr>
          </a:p>
          <a:p>
            <a:endParaRPr lang="en-US" sz="800" dirty="0"/>
          </a:p>
          <a:p>
            <a:endParaRPr lang="en-US" sz="800" dirty="0"/>
          </a:p>
          <a:p>
            <a:endParaRPr lang="en-US" sz="800" dirty="0"/>
          </a:p>
        </p:txBody>
      </p:sp>
    </p:spTree>
    <p:extLst>
      <p:ext uri="{BB962C8B-B14F-4D97-AF65-F5344CB8AC3E}">
        <p14:creationId xmlns:p14="http://schemas.microsoft.com/office/powerpoint/2010/main" val="13549211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65667" y="499534"/>
            <a:ext cx="8678333" cy="3139321"/>
          </a:xfrm>
          <a:prstGeom prst="rect">
            <a:avLst/>
          </a:prstGeom>
        </p:spPr>
        <p:txBody>
          <a:bodyPr wrap="square">
            <a:spAutoFit/>
          </a:bodyPr>
          <a:lstStyle/>
          <a:p>
            <a:r>
              <a:rPr lang="en-US" dirty="0">
                <a:solidFill>
                  <a:srgbClr val="2A2A2A"/>
                </a:solidFill>
                <a:latin typeface="Merriweather"/>
              </a:rPr>
              <a:t>There are several mechanisms by which the mucosa might contribute to the development of RA-associated autoimmunity .</a:t>
            </a:r>
          </a:p>
          <a:p>
            <a:endParaRPr lang="en-US" dirty="0">
              <a:solidFill>
                <a:srgbClr val="2A2A2A"/>
              </a:solidFill>
              <a:latin typeface="Merriweather"/>
            </a:endParaRPr>
          </a:p>
          <a:p>
            <a:r>
              <a:rPr lang="en-US" dirty="0">
                <a:solidFill>
                  <a:srgbClr val="2A2A2A"/>
                </a:solidFill>
                <a:latin typeface="Merriweather"/>
              </a:rPr>
              <a:t> Cross-reactivity may occur between mucosal antigens (which may be microbial in origin) and self-proteins, a process thought to occur in rheumatic fever, where pharyngeal infection with certain species of </a:t>
            </a:r>
            <a:r>
              <a:rPr lang="en-US" i="1" dirty="0">
                <a:solidFill>
                  <a:srgbClr val="2A2A2A"/>
                </a:solidFill>
                <a:latin typeface="Merriweather"/>
              </a:rPr>
              <a:t>Streptococcus</a:t>
            </a:r>
            <a:r>
              <a:rPr lang="en-US" dirty="0">
                <a:solidFill>
                  <a:srgbClr val="2A2A2A"/>
                </a:solidFill>
                <a:latin typeface="Merriweather"/>
              </a:rPr>
              <a:t> leads to the generation of antibodies that cross-react with self-antigens in the heart and other tissues .</a:t>
            </a:r>
          </a:p>
          <a:p>
            <a:endParaRPr lang="en-US" dirty="0">
              <a:solidFill>
                <a:srgbClr val="2A2A2A"/>
              </a:solidFill>
              <a:latin typeface="Merriweather"/>
            </a:endParaRPr>
          </a:p>
          <a:p>
            <a:r>
              <a:rPr lang="en-US" dirty="0">
                <a:solidFill>
                  <a:srgbClr val="2A2A2A"/>
                </a:solidFill>
                <a:latin typeface="Merriweather"/>
              </a:rPr>
              <a:t> In addition, mucosal generation of neo-antigens (e.g. citrullination) by pathogen-mediated inflammation and </a:t>
            </a:r>
            <a:r>
              <a:rPr lang="en-US" dirty="0" err="1">
                <a:solidFill>
                  <a:srgbClr val="2A2A2A"/>
                </a:solidFill>
                <a:latin typeface="Merriweather"/>
              </a:rPr>
              <a:t>peptidylarginine</a:t>
            </a:r>
            <a:r>
              <a:rPr lang="en-US" dirty="0">
                <a:solidFill>
                  <a:srgbClr val="2A2A2A"/>
                </a:solidFill>
                <a:latin typeface="Merriweather"/>
              </a:rPr>
              <a:t> deiminase activation, or </a:t>
            </a:r>
            <a:r>
              <a:rPr lang="en-US" dirty="0" err="1">
                <a:solidFill>
                  <a:srgbClr val="2A2A2A"/>
                </a:solidFill>
                <a:latin typeface="Merriweather"/>
              </a:rPr>
              <a:t>carbamylation</a:t>
            </a:r>
            <a:r>
              <a:rPr lang="en-US" dirty="0">
                <a:solidFill>
                  <a:srgbClr val="2A2A2A"/>
                </a:solidFill>
                <a:latin typeface="Merriweather"/>
              </a:rPr>
              <a:t>, could occur at mucosal sites through microbial-related respiratory burst .</a:t>
            </a:r>
            <a:endParaRPr lang="en-US" dirty="0"/>
          </a:p>
        </p:txBody>
      </p:sp>
    </p:spTree>
    <p:extLst>
      <p:ext uri="{BB962C8B-B14F-4D97-AF65-F5344CB8AC3E}">
        <p14:creationId xmlns:p14="http://schemas.microsoft.com/office/powerpoint/2010/main" val="33842944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13266" y="702734"/>
            <a:ext cx="8830733" cy="3139321"/>
          </a:xfrm>
          <a:prstGeom prst="rect">
            <a:avLst/>
          </a:prstGeom>
        </p:spPr>
        <p:txBody>
          <a:bodyPr wrap="square">
            <a:spAutoFit/>
          </a:bodyPr>
          <a:lstStyle/>
          <a:p>
            <a:r>
              <a:rPr lang="en-US" dirty="0">
                <a:solidFill>
                  <a:srgbClr val="2A2A2A"/>
                </a:solidFill>
                <a:latin typeface="Merriweather"/>
              </a:rPr>
              <a:t>In RA, the finding of local enrichment of ACPA in both bronchoalveolar fluid of early untreated RA patients and in induced sputum of arthritis-free individuals at risk of developing RA  (in some cases, even in the absence of the same antibodies in the blood) supports the notion that autoimmunity might indeed originate at mucosal sites. </a:t>
            </a:r>
          </a:p>
          <a:p>
            <a:endParaRPr lang="en-US" dirty="0">
              <a:solidFill>
                <a:srgbClr val="2A2A2A"/>
              </a:solidFill>
              <a:latin typeface="Merriweather"/>
            </a:endParaRPr>
          </a:p>
          <a:p>
            <a:endParaRPr lang="en-US" dirty="0">
              <a:solidFill>
                <a:srgbClr val="2A2A2A"/>
              </a:solidFill>
              <a:latin typeface="Merriweather"/>
            </a:endParaRPr>
          </a:p>
          <a:p>
            <a:r>
              <a:rPr lang="en-US" dirty="0">
                <a:solidFill>
                  <a:srgbClr val="2A2A2A"/>
                </a:solidFill>
                <a:latin typeface="Merriweather"/>
              </a:rPr>
              <a:t>In line with this, tissue inflammation and ectopic lymphoid structures were described in bronchial biopsies of patients with early untreated ACPA-positive RA in the absence of any other associated lung disease . This was also shown in lung biopsies of ACPA-positive individuals with chronic lung disease but no signs of joint inflammation.</a:t>
            </a:r>
          </a:p>
          <a:p>
            <a:endParaRPr lang="en-US" dirty="0"/>
          </a:p>
        </p:txBody>
      </p:sp>
    </p:spTree>
    <p:extLst>
      <p:ext uri="{BB962C8B-B14F-4D97-AF65-F5344CB8AC3E}">
        <p14:creationId xmlns:p14="http://schemas.microsoft.com/office/powerpoint/2010/main" val="34994112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550333" y="474345"/>
            <a:ext cx="9846734" cy="5632311"/>
          </a:xfrm>
          <a:prstGeom prst="rect">
            <a:avLst/>
          </a:prstGeom>
        </p:spPr>
        <p:txBody>
          <a:bodyPr wrap="square">
            <a:spAutoFit/>
          </a:bodyPr>
          <a:lstStyle/>
          <a:p>
            <a:r>
              <a:rPr lang="en-US" dirty="0">
                <a:solidFill>
                  <a:srgbClr val="2A2A2A"/>
                </a:solidFill>
                <a:latin typeface="Merriweather"/>
              </a:rPr>
              <a:t>antibodies are released in the peripheral blood and circulated in the body for years before any clinical sign of joint inflammation . </a:t>
            </a:r>
          </a:p>
          <a:p>
            <a:endParaRPr lang="en-US" dirty="0">
              <a:solidFill>
                <a:srgbClr val="2A2A2A"/>
              </a:solidFill>
              <a:latin typeface="Merriweather"/>
            </a:endParaRPr>
          </a:p>
          <a:p>
            <a:r>
              <a:rPr lang="en-US" dirty="0">
                <a:solidFill>
                  <a:srgbClr val="2A2A2A"/>
                </a:solidFill>
                <a:latin typeface="Merriweather"/>
              </a:rPr>
              <a:t>This strongly suggests that antibodies are generated at extra-articular sites, but does not completely exclude the possibility that they might still be produced in the joints in the absence of any macroscopic and/or microscopic signs of inflammation.</a:t>
            </a:r>
          </a:p>
          <a:p>
            <a:endParaRPr lang="en-US" dirty="0">
              <a:solidFill>
                <a:srgbClr val="2A2A2A"/>
              </a:solidFill>
              <a:latin typeface="Merriweather"/>
            </a:endParaRPr>
          </a:p>
          <a:p>
            <a:r>
              <a:rPr lang="en-US" dirty="0">
                <a:solidFill>
                  <a:srgbClr val="2A2A2A"/>
                </a:solidFill>
                <a:latin typeface="Merriweather"/>
              </a:rPr>
              <a:t> These healthy individuals lack not only clinical complaints, but also any clear-cut sign of joint inflammation , raising the possibility that antibodies are passive bystanders of the disease. </a:t>
            </a:r>
          </a:p>
          <a:p>
            <a:endParaRPr lang="en-US" dirty="0">
              <a:solidFill>
                <a:srgbClr val="2A2A2A"/>
              </a:solidFill>
              <a:latin typeface="Merriweather"/>
            </a:endParaRPr>
          </a:p>
          <a:p>
            <a:r>
              <a:rPr lang="en-US" dirty="0">
                <a:solidFill>
                  <a:srgbClr val="2A2A2A"/>
                </a:solidFill>
                <a:latin typeface="Merriweather"/>
              </a:rPr>
              <a:t>However, ACPAs are able to exacerbate existing minimal joint disease by passive transfer in mice and possess several effector pathogenic functions. ACPAs activate the complement system and promote macrophage activation when incorporated in immune complexes via either </a:t>
            </a:r>
            <a:r>
              <a:rPr lang="en-US" dirty="0" err="1">
                <a:solidFill>
                  <a:srgbClr val="2A2A2A"/>
                </a:solidFill>
                <a:latin typeface="Merriweather"/>
              </a:rPr>
              <a:t>Fcγ</a:t>
            </a:r>
            <a:r>
              <a:rPr lang="en-US" dirty="0">
                <a:solidFill>
                  <a:srgbClr val="2A2A2A"/>
                </a:solidFill>
                <a:latin typeface="Merriweather"/>
              </a:rPr>
              <a:t> receptors or TLR-4-dependent mechanisms . </a:t>
            </a:r>
          </a:p>
          <a:p>
            <a:endParaRPr lang="en-US" dirty="0">
              <a:solidFill>
                <a:srgbClr val="2A2A2A"/>
              </a:solidFill>
              <a:latin typeface="Merriweather"/>
            </a:endParaRPr>
          </a:p>
          <a:p>
            <a:r>
              <a:rPr lang="en-US" dirty="0">
                <a:solidFill>
                  <a:srgbClr val="2A2A2A"/>
                </a:solidFill>
                <a:latin typeface="Merriweather"/>
              </a:rPr>
              <a:t>More recently, antibodies against mutated citrullinated vimentin were shown to promote bone resorption </a:t>
            </a:r>
            <a:r>
              <a:rPr lang="en-US" i="1" dirty="0">
                <a:solidFill>
                  <a:srgbClr val="2A2A2A"/>
                </a:solidFill>
                <a:latin typeface="Merriweather"/>
              </a:rPr>
              <a:t>in vitro</a:t>
            </a:r>
            <a:r>
              <a:rPr lang="en-US" dirty="0">
                <a:solidFill>
                  <a:srgbClr val="2A2A2A"/>
                </a:solidFill>
                <a:latin typeface="Merriweather"/>
              </a:rPr>
              <a:t> and to induce </a:t>
            </a:r>
            <a:r>
              <a:rPr lang="en-US" dirty="0" err="1">
                <a:solidFill>
                  <a:srgbClr val="2A2A2A"/>
                </a:solidFill>
                <a:latin typeface="Merriweather"/>
              </a:rPr>
              <a:t>osteoclastogenesis</a:t>
            </a:r>
            <a:r>
              <a:rPr lang="en-US" dirty="0">
                <a:solidFill>
                  <a:srgbClr val="2A2A2A"/>
                </a:solidFill>
                <a:latin typeface="Merriweather"/>
              </a:rPr>
              <a:t> by adoptive transfer into mice .</a:t>
            </a:r>
          </a:p>
          <a:p>
            <a:endParaRPr lang="en-US" dirty="0">
              <a:solidFill>
                <a:srgbClr val="2A2A2A"/>
              </a:solidFill>
              <a:latin typeface="Merriweather"/>
            </a:endParaRPr>
          </a:p>
          <a:p>
            <a:r>
              <a:rPr lang="en-US" dirty="0">
                <a:solidFill>
                  <a:srgbClr val="2A2A2A"/>
                </a:solidFill>
                <a:latin typeface="Merriweather"/>
              </a:rPr>
              <a:t> ACPAs can also stimulate neutrophils to release neutrophil-derived extracellular traps and promote inflammation .</a:t>
            </a:r>
            <a:endParaRPr lang="en-US" dirty="0"/>
          </a:p>
        </p:txBody>
      </p:sp>
    </p:spTree>
    <p:extLst>
      <p:ext uri="{BB962C8B-B14F-4D97-AF65-F5344CB8AC3E}">
        <p14:creationId xmlns:p14="http://schemas.microsoft.com/office/powerpoint/2010/main" val="30424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719667" y="482305"/>
            <a:ext cx="9677400" cy="6001643"/>
          </a:xfrm>
          <a:prstGeom prst="rect">
            <a:avLst/>
          </a:prstGeom>
        </p:spPr>
        <p:txBody>
          <a:bodyPr wrap="square">
            <a:spAutoFit/>
          </a:bodyPr>
          <a:lstStyle/>
          <a:p>
            <a:r>
              <a:rPr lang="en-US" sz="2400" dirty="0" err="1">
                <a:solidFill>
                  <a:srgbClr val="000000"/>
                </a:solidFill>
                <a:latin typeface="Arial" panose="020B0604020202020204" pitchFamily="34" charset="0"/>
                <a:cs typeface="Arial" panose="020B0604020202020204" pitchFamily="34" charset="0"/>
              </a:rPr>
              <a:t>Celulele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dendritice</a:t>
            </a:r>
            <a:r>
              <a:rPr lang="en-US" sz="2400" dirty="0">
                <a:solidFill>
                  <a:srgbClr val="000000"/>
                </a:solidFill>
                <a:latin typeface="Arial" panose="020B0604020202020204" pitchFamily="34" charset="0"/>
                <a:cs typeface="Arial" panose="020B0604020202020204" pitchFamily="34" charset="0"/>
              </a:rPr>
              <a:t> (DCs) </a:t>
            </a:r>
            <a:r>
              <a:rPr lang="en-US" sz="2400" dirty="0" err="1">
                <a:solidFill>
                  <a:srgbClr val="000000"/>
                </a:solidFill>
                <a:latin typeface="Arial" panose="020B0604020202020204" pitchFamily="34" charset="0"/>
                <a:cs typeface="Arial" panose="020B0604020202020204" pitchFamily="34" charset="0"/>
              </a:rPr>
              <a:t>populeaza</a:t>
            </a:r>
            <a:r>
              <a:rPr lang="en-US" sz="2400" dirty="0">
                <a:solidFill>
                  <a:srgbClr val="000000"/>
                </a:solidFill>
                <a:latin typeface="Arial" panose="020B0604020202020204" pitchFamily="34" charset="0"/>
                <a:cs typeface="Arial" panose="020B0604020202020204" pitchFamily="34" charset="0"/>
              </a:rPr>
              <a:t> din </a:t>
            </a:r>
            <a:r>
              <a:rPr lang="en-US" sz="2400" dirty="0" err="1">
                <a:solidFill>
                  <a:srgbClr val="000000"/>
                </a:solidFill>
                <a:latin typeface="Arial" panose="020B0604020202020204" pitchFamily="34" charset="0"/>
                <a:cs typeface="Arial" panose="020B0604020202020204" pitchFamily="34" charset="0"/>
              </a:rPr>
              <a:t>abundenta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mucoasa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gastrica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generand</a:t>
            </a:r>
            <a:r>
              <a:rPr lang="en-US" sz="2400" dirty="0">
                <a:solidFill>
                  <a:srgbClr val="000000"/>
                </a:solidFill>
                <a:latin typeface="Arial" panose="020B0604020202020204" pitchFamily="34" charset="0"/>
                <a:cs typeface="Arial" panose="020B0604020202020204" pitchFamily="34" charset="0"/>
              </a:rPr>
              <a:t> o </a:t>
            </a:r>
            <a:r>
              <a:rPr lang="en-US" sz="2400" dirty="0" err="1">
                <a:solidFill>
                  <a:srgbClr val="000000"/>
                </a:solidFill>
                <a:latin typeface="Arial" panose="020B0604020202020204" pitchFamily="34" charset="0"/>
                <a:cs typeface="Arial" panose="020B0604020202020204" pitchFamily="34" charset="0"/>
              </a:rPr>
              <a:t>retea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vasta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detectoare</a:t>
            </a:r>
            <a:r>
              <a:rPr lang="en-US" sz="2400" dirty="0">
                <a:solidFill>
                  <a:srgbClr val="000000"/>
                </a:solidFill>
                <a:latin typeface="Arial" panose="020B0604020202020204" pitchFamily="34" charset="0"/>
                <a:cs typeface="Arial" panose="020B0604020202020204" pitchFamily="34" charset="0"/>
              </a:rPr>
              <a:t>  de microbe.</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DCs </a:t>
            </a:r>
            <a:r>
              <a:rPr lang="en-US" sz="2400" dirty="0" err="1">
                <a:solidFill>
                  <a:srgbClr val="000000"/>
                </a:solidFill>
                <a:latin typeface="Arial" panose="020B0604020202020204" pitchFamily="34" charset="0"/>
                <a:cs typeface="Arial" panose="020B0604020202020204" pitchFamily="34" charset="0"/>
              </a:rPr>
              <a:t>recunosc</a:t>
            </a:r>
            <a:r>
              <a:rPr lang="en-US" sz="2400" dirty="0">
                <a:solidFill>
                  <a:srgbClr val="000000"/>
                </a:solidFill>
                <a:latin typeface="Arial" panose="020B0604020202020204" pitchFamily="34" charset="0"/>
                <a:cs typeface="Arial" panose="020B0604020202020204" pitchFamily="34" charset="0"/>
              </a:rPr>
              <a:t> o </a:t>
            </a:r>
            <a:r>
              <a:rPr lang="en-US" sz="2400" dirty="0" err="1">
                <a:solidFill>
                  <a:srgbClr val="000000"/>
                </a:solidFill>
                <a:latin typeface="Arial" panose="020B0604020202020204" pitchFamily="34" charset="0"/>
                <a:cs typeface="Arial" panose="020B0604020202020204" pitchFamily="34" charset="0"/>
              </a:rPr>
              <a:t>plaja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larga</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patogeni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folosindu</a:t>
            </a:r>
            <a:r>
              <a:rPr lang="en-US" sz="2400" dirty="0">
                <a:solidFill>
                  <a:srgbClr val="000000"/>
                </a:solidFill>
                <a:latin typeface="Arial" panose="020B0604020202020204" pitchFamily="34" charset="0"/>
                <a:cs typeface="Arial" panose="020B0604020202020204" pitchFamily="34" charset="0"/>
              </a:rPr>
              <a:t>-se de Toll-like receptors (TLRs) cu care </a:t>
            </a:r>
            <a:r>
              <a:rPr lang="en-US" sz="2400" dirty="0" err="1">
                <a:solidFill>
                  <a:srgbClr val="000000"/>
                </a:solidFill>
                <a:latin typeface="Arial" panose="020B0604020202020204" pitchFamily="34" charset="0"/>
                <a:cs typeface="Arial" panose="020B0604020202020204" pitchFamily="34" charset="0"/>
              </a:rPr>
              <a:t>monitorizeaza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bacteriile</a:t>
            </a:r>
            <a:r>
              <a:rPr lang="en-US" sz="2400" dirty="0">
                <a:solidFill>
                  <a:srgbClr val="000000"/>
                </a:solidFill>
                <a:latin typeface="Arial" panose="020B0604020202020204" pitchFamily="34" charset="0"/>
                <a:cs typeface="Arial" panose="020B0604020202020204" pitchFamily="34" charset="0"/>
              </a:rPr>
              <a:t> la </a:t>
            </a:r>
            <a:r>
              <a:rPr lang="en-US" sz="2400" dirty="0" err="1">
                <a:solidFill>
                  <a:srgbClr val="000000"/>
                </a:solidFill>
                <a:latin typeface="Arial" panose="020B0604020202020204" pitchFamily="34" charset="0"/>
                <a:cs typeface="Arial" panose="020B0604020202020204" pitchFamily="34" charset="0"/>
              </a:rPr>
              <a:t>suprafata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mucoasei</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DCs </a:t>
            </a:r>
            <a:r>
              <a:rPr lang="en-US" sz="2400" dirty="0" err="1">
                <a:solidFill>
                  <a:srgbClr val="000000"/>
                </a:solidFill>
                <a:latin typeface="Arial" panose="020B0604020202020204" pitchFamily="34" charset="0"/>
                <a:cs typeface="Arial" panose="020B0604020202020204" pitchFamily="34" charset="0"/>
              </a:rPr>
              <a:t>intestinale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regleaza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productia</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anticorpi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intestinali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specifici</a:t>
            </a:r>
            <a:r>
              <a:rPr lang="en-US" sz="2400" dirty="0">
                <a:solidFill>
                  <a:srgbClr val="000000"/>
                </a:solidFill>
                <a:latin typeface="Arial" panose="020B0604020202020204" pitchFamily="34" charset="0"/>
                <a:cs typeface="Arial" panose="020B0604020202020204" pitchFamily="34" charset="0"/>
              </a:rPr>
              <a:t> IgA, </a:t>
            </a:r>
            <a:r>
              <a:rPr lang="en-US" sz="2400" dirty="0" err="1">
                <a:solidFill>
                  <a:srgbClr val="000000"/>
                </a:solidFill>
                <a:latin typeface="Arial" panose="020B0604020202020204" pitchFamily="34" charset="0"/>
                <a:cs typeface="Arial" panose="020B0604020202020204" pitchFamily="34" charset="0"/>
              </a:rPr>
              <a:t>barand</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contactul</a:t>
            </a:r>
            <a:r>
              <a:rPr lang="en-US" sz="2400" dirty="0">
                <a:solidFill>
                  <a:srgbClr val="000000"/>
                </a:solidFill>
                <a:latin typeface="Arial" panose="020B0604020202020204" pitchFamily="34" charset="0"/>
                <a:cs typeface="Arial" panose="020B0604020202020204" pitchFamily="34" charset="0"/>
              </a:rPr>
              <a:t> bacterial cu </a:t>
            </a:r>
            <a:r>
              <a:rPr lang="en-US" sz="2400" dirty="0" err="1">
                <a:solidFill>
                  <a:srgbClr val="000000"/>
                </a:solidFill>
                <a:latin typeface="Arial" panose="020B0604020202020204" pitchFamily="34" charset="0"/>
                <a:cs typeface="Arial" panose="020B0604020202020204" pitchFamily="34" charset="0"/>
              </a:rPr>
              <a:t>celulele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epiteliale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intestinale</a:t>
            </a:r>
            <a:r>
              <a:rPr lang="en-US" sz="2400" dirty="0">
                <a:solidFill>
                  <a:srgbClr val="000000"/>
                </a:solidFill>
                <a:latin typeface="Arial" panose="020B0604020202020204" pitchFamily="34" charset="0"/>
                <a:cs typeface="Arial" panose="020B0604020202020204" pitchFamily="34" charset="0"/>
              </a:rPr>
              <a:t> de prima </a:t>
            </a:r>
            <a:r>
              <a:rPr lang="en-US" sz="2400" dirty="0" err="1">
                <a:solidFill>
                  <a:srgbClr val="000000"/>
                </a:solidFill>
                <a:latin typeface="Arial" panose="020B0604020202020204" pitchFamily="34" charset="0"/>
                <a:cs typeface="Arial" panose="020B0604020202020204" pitchFamily="34" charset="0"/>
              </a:rPr>
              <a:t>linie</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suprafata</a:t>
            </a:r>
            <a:r>
              <a:rPr lang="en-US" sz="2400" dirty="0">
                <a:solidFill>
                  <a:srgbClr val="000000"/>
                </a:solidFill>
                <a:latin typeface="Arial" panose="020B0604020202020204" pitchFamily="34" charset="0"/>
                <a:cs typeface="Arial" panose="020B0604020202020204" pitchFamily="34" charset="0"/>
              </a:rPr>
              <a:t>. </a:t>
            </a:r>
          </a:p>
          <a:p>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 DCs, </a:t>
            </a:r>
            <a:r>
              <a:rPr lang="en-US" sz="2400" dirty="0" err="1">
                <a:solidFill>
                  <a:srgbClr val="000000"/>
                </a:solidFill>
                <a:latin typeface="Arial" panose="020B0604020202020204" pitchFamily="34" charset="0"/>
                <a:cs typeface="Arial" panose="020B0604020202020204" pitchFamily="34" charset="0"/>
              </a:rPr>
              <a:t>odata</a:t>
            </a:r>
            <a:r>
              <a:rPr lang="en-US" sz="2400" dirty="0">
                <a:solidFill>
                  <a:srgbClr val="000000"/>
                </a:solidFill>
                <a:latin typeface="Arial" panose="020B0604020202020204" pitchFamily="34" charset="0"/>
                <a:cs typeface="Arial" panose="020B0604020202020204" pitchFamily="34" charset="0"/>
              </a:rPr>
              <a:t> activate, </a:t>
            </a:r>
            <a:r>
              <a:rPr lang="en-US" sz="2400" dirty="0" err="1">
                <a:solidFill>
                  <a:srgbClr val="000000"/>
                </a:solidFill>
                <a:latin typeface="Arial" panose="020B0604020202020204" pitchFamily="34" charset="0"/>
                <a:cs typeface="Arial" panose="020B0604020202020204" pitchFamily="34" charset="0"/>
              </a:rPr>
              <a:t>secreta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citokine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chemokine, precum IL-23 </a:t>
            </a:r>
            <a:r>
              <a:rPr lang="en-US" sz="2400" dirty="0" err="1">
                <a:solidFill>
                  <a:srgbClr val="000000"/>
                </a:solidFill>
                <a:latin typeface="Arial" panose="020B0604020202020204" pitchFamily="34" charset="0"/>
                <a:cs typeface="Arial" panose="020B0604020202020204" pitchFamily="34" charset="0"/>
              </a:rPr>
              <a:t>si</a:t>
            </a:r>
            <a:r>
              <a:rPr lang="en-US" sz="2400" dirty="0">
                <a:solidFill>
                  <a:srgbClr val="000000"/>
                </a:solidFill>
                <a:latin typeface="Arial" panose="020B0604020202020204" pitchFamily="34" charset="0"/>
                <a:cs typeface="Arial" panose="020B0604020202020204" pitchFamily="34" charset="0"/>
              </a:rPr>
              <a:t> IL-6, direct implicate in </a:t>
            </a:r>
            <a:r>
              <a:rPr lang="en-US" sz="2400" dirty="0" err="1">
                <a:solidFill>
                  <a:srgbClr val="000000"/>
                </a:solidFill>
                <a:latin typeface="Arial" panose="020B0604020202020204" pitchFamily="34" charset="0"/>
                <a:cs typeface="Arial" panose="020B0604020202020204" pitchFamily="34" charset="0"/>
              </a:rPr>
              <a:t>inflamatie</a:t>
            </a:r>
            <a:r>
              <a:rPr lang="en-US" sz="2400" dirty="0">
                <a:solidFill>
                  <a:srgbClr val="000000"/>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a:p>
            <a:r>
              <a:rPr lang="en-US" sz="2400" dirty="0" err="1">
                <a:solidFill>
                  <a:srgbClr val="000000"/>
                </a:solidFill>
                <a:latin typeface="Arial" panose="020B0604020202020204" pitchFamily="34" charset="0"/>
                <a:cs typeface="Arial" panose="020B0604020202020204" pitchFamily="34" charset="0"/>
              </a:rPr>
              <a:t>Macrofagele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intestinale</a:t>
            </a:r>
            <a:r>
              <a:rPr lang="en-US" sz="2400" dirty="0">
                <a:solidFill>
                  <a:srgbClr val="000000"/>
                </a:solidFill>
                <a:latin typeface="Arial" panose="020B0604020202020204" pitchFamily="34" charset="0"/>
                <a:cs typeface="Arial" panose="020B0604020202020204" pitchFamily="34" charset="0"/>
              </a:rPr>
              <a:t> au </a:t>
            </a:r>
            <a:r>
              <a:rPr lang="en-US" sz="2400" dirty="0" err="1">
                <a:solidFill>
                  <a:srgbClr val="000000"/>
                </a:solidFill>
                <a:latin typeface="Arial" panose="020B0604020202020204" pitchFamily="34" charset="0"/>
                <a:cs typeface="Arial" panose="020B0604020202020204" pitchFamily="34" charset="0"/>
              </a:rPr>
              <a:t>caracteristici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unice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cea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mai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importanta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fiind</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expresia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citokinelor</a:t>
            </a:r>
            <a:r>
              <a:rPr lang="en-US" sz="2400" dirty="0">
                <a:solidFill>
                  <a:srgbClr val="000000"/>
                </a:solidFill>
                <a:latin typeface="Arial" panose="020B0604020202020204" pitchFamily="34" charset="0"/>
                <a:cs typeface="Arial" panose="020B0604020202020204" pitchFamily="34" charset="0"/>
              </a:rPr>
              <a:t> anti </a:t>
            </a:r>
            <a:r>
              <a:rPr lang="en-US" sz="2400" dirty="0" err="1">
                <a:solidFill>
                  <a:srgbClr val="000000"/>
                </a:solidFill>
                <a:latin typeface="Arial" panose="020B0604020202020204" pitchFamily="34" charset="0"/>
                <a:cs typeface="Arial" panose="020B0604020202020204" pitchFamily="34" charset="0"/>
              </a:rPr>
              <a:t>inflamatoare</a:t>
            </a:r>
            <a:r>
              <a:rPr lang="en-US" sz="2400" dirty="0">
                <a:solidFill>
                  <a:srgbClr val="000000"/>
                </a:solidFill>
                <a:latin typeface="Arial" panose="020B0604020202020204" pitchFamily="34" charset="0"/>
                <a:cs typeface="Arial" panose="020B0604020202020204" pitchFamily="34" charset="0"/>
              </a:rPr>
              <a:t> Il-10, cu </a:t>
            </a:r>
            <a:r>
              <a:rPr lang="en-US" sz="2400" dirty="0" err="1">
                <a:solidFill>
                  <a:srgbClr val="000000"/>
                </a:solidFill>
                <a:latin typeface="Arial" panose="020B0604020202020204" pitchFamily="34" charset="0"/>
                <a:cs typeface="Arial" panose="020B0604020202020204" pitchFamily="34" charset="0"/>
              </a:rPr>
              <a:t>rol</a:t>
            </a:r>
            <a:r>
              <a:rPr lang="en-US" sz="2400" dirty="0">
                <a:solidFill>
                  <a:srgbClr val="000000"/>
                </a:solidFill>
                <a:latin typeface="Arial" panose="020B0604020202020204" pitchFamily="34" charset="0"/>
                <a:cs typeface="Arial" panose="020B0604020202020204" pitchFamily="34" charset="0"/>
              </a:rPr>
              <a:t> in </a:t>
            </a:r>
            <a:r>
              <a:rPr lang="en-US" sz="2400" dirty="0" err="1">
                <a:solidFill>
                  <a:srgbClr val="000000"/>
                </a:solidFill>
                <a:latin typeface="Arial" panose="020B0604020202020204" pitchFamily="34" charset="0"/>
                <a:cs typeface="Arial" panose="020B0604020202020204" pitchFamily="34" charset="0"/>
              </a:rPr>
              <a:t>fagocitoza</a:t>
            </a:r>
            <a:r>
              <a:rPr lang="en-US" sz="24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508502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30201" y="584201"/>
            <a:ext cx="8839200" cy="4154984"/>
          </a:xfrm>
          <a:prstGeom prst="rect">
            <a:avLst/>
          </a:prstGeom>
        </p:spPr>
        <p:txBody>
          <a:bodyPr wrap="square">
            <a:spAutoFit/>
          </a:bodyPr>
          <a:lstStyle/>
          <a:p>
            <a:r>
              <a:rPr lang="en-US" sz="2400" dirty="0">
                <a:solidFill>
                  <a:srgbClr val="414141"/>
                </a:solidFill>
                <a:latin typeface="Arial" panose="020B0604020202020204" pitchFamily="34" charset="0"/>
                <a:cs typeface="Arial" panose="020B0604020202020204" pitchFamily="34" charset="0"/>
              </a:rPr>
              <a:t>Approximately 56% of the protein consumed globally comes from wheat, rye, oats, barley, millet, corn, rice, and sorghum*. </a:t>
            </a:r>
          </a:p>
          <a:p>
            <a:endParaRPr lang="en-US" sz="2400" dirty="0">
              <a:solidFill>
                <a:srgbClr val="414141"/>
              </a:solidFill>
              <a:latin typeface="Arial" panose="020B0604020202020204" pitchFamily="34" charset="0"/>
              <a:cs typeface="Arial" panose="020B0604020202020204" pitchFamily="34" charset="0"/>
            </a:endParaRPr>
          </a:p>
          <a:p>
            <a:r>
              <a:rPr lang="en-US" sz="2400" dirty="0">
                <a:solidFill>
                  <a:srgbClr val="414141"/>
                </a:solidFill>
                <a:latin typeface="Arial" panose="020B0604020202020204" pitchFamily="34" charset="0"/>
                <a:cs typeface="Arial" panose="020B0604020202020204" pitchFamily="34" charset="0"/>
              </a:rPr>
              <a:t>That should be alarming for the 1 in 6 individuals in the US with an autoimmune condition if the estimates by the American Autoimmune Related Diseases Association hold true. </a:t>
            </a:r>
          </a:p>
          <a:p>
            <a:endParaRPr lang="en-US" sz="2400" dirty="0">
              <a:solidFill>
                <a:srgbClr val="414141"/>
              </a:solidFill>
              <a:latin typeface="Arial" panose="020B0604020202020204" pitchFamily="34" charset="0"/>
              <a:cs typeface="Arial" panose="020B0604020202020204" pitchFamily="34" charset="0"/>
            </a:endParaRPr>
          </a:p>
          <a:p>
            <a:r>
              <a:rPr lang="en-US" sz="2400" dirty="0">
                <a:solidFill>
                  <a:srgbClr val="414141"/>
                </a:solidFill>
                <a:latin typeface="Arial" panose="020B0604020202020204" pitchFamily="34" charset="0"/>
                <a:cs typeface="Arial" panose="020B0604020202020204" pitchFamily="34" charset="0"/>
              </a:rPr>
              <a:t>However, perhaps most unfortunately, research indicates that non-Celiac, healthy individuals still experience</a:t>
            </a:r>
            <a:r>
              <a:rPr lang="en-US" sz="2400" dirty="0">
                <a:solidFill>
                  <a:srgbClr val="1A1A1A"/>
                </a:solidFill>
                <a:latin typeface="Arial" panose="020B0604020202020204" pitchFamily="34" charset="0"/>
                <a:cs typeface="Arial" panose="020B0604020202020204" pitchFamily="34" charset="0"/>
                <a:hlinkClick r:id="rId2"/>
              </a:rPr>
              <a:t> </a:t>
            </a:r>
            <a:r>
              <a:rPr lang="en-US" sz="2400" dirty="0">
                <a:solidFill>
                  <a:srgbClr val="993300"/>
                </a:solidFill>
                <a:latin typeface="Arial" panose="020B0604020202020204" pitchFamily="34" charset="0"/>
                <a:cs typeface="Arial" panose="020B0604020202020204" pitchFamily="34" charset="0"/>
                <a:hlinkClick r:id="rId2"/>
              </a:rPr>
              <a:t>mucosal changes and damage to enterocytes</a:t>
            </a:r>
            <a:r>
              <a:rPr lang="en-US" sz="2400" dirty="0">
                <a:solidFill>
                  <a:srgbClr val="414141"/>
                </a:solidFill>
                <a:latin typeface="Arial" panose="020B0604020202020204" pitchFamily="34" charset="0"/>
                <a:cs typeface="Arial" panose="020B0604020202020204" pitchFamily="34" charset="0"/>
              </a:rPr>
              <a:t> (gut cells) in the intestines of people who have a high gluten-containing diets.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402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956733" y="2274838"/>
            <a:ext cx="8187267" cy="2308324"/>
          </a:xfrm>
          <a:prstGeom prst="rect">
            <a:avLst/>
          </a:prstGeom>
        </p:spPr>
        <p:txBody>
          <a:bodyPr wrap="square">
            <a:spAutoFit/>
          </a:bodyPr>
          <a:lstStyle/>
          <a:p>
            <a:r>
              <a:rPr lang="en-US" dirty="0">
                <a:solidFill>
                  <a:srgbClr val="414141"/>
                </a:solidFill>
                <a:latin typeface="Open Sans"/>
              </a:rPr>
              <a:t>if enterocytes are damaged and gut permeability is increased— and prolamins like gliadin get into systemic circulation— you may unknowingly be putting yourself at risk, especially if you have a family history of autoimmune conditions.</a:t>
            </a:r>
          </a:p>
          <a:p>
            <a:endParaRPr lang="en-US" dirty="0">
              <a:solidFill>
                <a:srgbClr val="414141"/>
              </a:solidFill>
              <a:latin typeface="Open Sans"/>
            </a:endParaRPr>
          </a:p>
          <a:p>
            <a:r>
              <a:rPr lang="en-US" dirty="0">
                <a:solidFill>
                  <a:srgbClr val="414141"/>
                </a:solidFill>
                <a:latin typeface="Open Sans"/>
              </a:rPr>
              <a:t> So for the many who adopt a Paleo Diet for more than just ethical reasons, but for health concerns too— we encourage removing all grains from the diet and focusing on other sources for protein.</a:t>
            </a:r>
            <a:endParaRPr lang="en-US" dirty="0"/>
          </a:p>
        </p:txBody>
      </p:sp>
    </p:spTree>
    <p:extLst>
      <p:ext uri="{BB962C8B-B14F-4D97-AF65-F5344CB8AC3E}">
        <p14:creationId xmlns:p14="http://schemas.microsoft.com/office/powerpoint/2010/main" val="23650477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2136339"/>
            <a:ext cx="6096000" cy="2585323"/>
          </a:xfrm>
          <a:prstGeom prst="rect">
            <a:avLst/>
          </a:prstGeom>
        </p:spPr>
        <p:txBody>
          <a:bodyPr>
            <a:spAutoFit/>
          </a:bodyPr>
          <a:lstStyle/>
          <a:p>
            <a:r>
              <a:rPr lang="en-US" dirty="0">
                <a:solidFill>
                  <a:srgbClr val="414141"/>
                </a:solidFill>
                <a:latin typeface="Open Sans"/>
              </a:rPr>
              <a:t>There are a few potential reasons for this.  While research is still inconclusive, it’s also hypothesized that </a:t>
            </a:r>
            <a:r>
              <a:rPr lang="en-US" dirty="0">
                <a:solidFill>
                  <a:srgbClr val="993300"/>
                </a:solidFill>
                <a:latin typeface="Open Sans"/>
                <a:hlinkClick r:id="rId2" tooltip="Impaired Intestinal Function"/>
              </a:rPr>
              <a:t>impaired intestinal barrier function</a:t>
            </a:r>
            <a:r>
              <a:rPr lang="en-US" dirty="0">
                <a:solidFill>
                  <a:srgbClr val="414141"/>
                </a:solidFill>
                <a:latin typeface="Open Sans"/>
              </a:rPr>
              <a:t> is required in the development of autoimmunity.  Because </a:t>
            </a:r>
            <a:r>
              <a:rPr lang="en-US" dirty="0">
                <a:solidFill>
                  <a:srgbClr val="993300"/>
                </a:solidFill>
                <a:latin typeface="Open Sans"/>
                <a:hlinkClick r:id="rId3" tooltip="Gliadin and Other Prolamins involved in Intestinal Damage"/>
              </a:rPr>
              <a:t>gliadin and other prolamins are associated with the development of intestinal damage</a:t>
            </a:r>
            <a:r>
              <a:rPr lang="en-US" dirty="0">
                <a:solidFill>
                  <a:srgbClr val="414141"/>
                </a:solidFill>
                <a:latin typeface="Open Sans"/>
              </a:rPr>
              <a:t> and the release of </a:t>
            </a:r>
            <a:r>
              <a:rPr lang="en-US" dirty="0" err="1">
                <a:solidFill>
                  <a:srgbClr val="993300"/>
                </a:solidFill>
                <a:latin typeface="Open Sans"/>
                <a:hlinkClick r:id="rId4" tooltip="Zonulin "/>
              </a:rPr>
              <a:t>zonulin</a:t>
            </a:r>
            <a:r>
              <a:rPr lang="en-US" dirty="0">
                <a:solidFill>
                  <a:srgbClr val="414141"/>
                </a:solidFill>
                <a:latin typeface="Open Sans"/>
              </a:rPr>
              <a:t> (a toxin that compromises tight junction integrity), non-</a:t>
            </a:r>
            <a:r>
              <a:rPr lang="en-US" dirty="0" err="1">
                <a:solidFill>
                  <a:srgbClr val="414141"/>
                </a:solidFill>
                <a:latin typeface="Open Sans"/>
              </a:rPr>
              <a:t>glutenous</a:t>
            </a:r>
            <a:r>
              <a:rPr lang="en-US" dirty="0">
                <a:solidFill>
                  <a:srgbClr val="414141"/>
                </a:solidFill>
                <a:latin typeface="Open Sans"/>
              </a:rPr>
              <a:t> prolamins from other grains may </a:t>
            </a:r>
            <a:r>
              <a:rPr lang="en-US" i="1" dirty="0">
                <a:solidFill>
                  <a:srgbClr val="414141"/>
                </a:solidFill>
                <a:latin typeface="Open Sans"/>
              </a:rPr>
              <a:t>also</a:t>
            </a:r>
            <a:r>
              <a:rPr lang="en-US" dirty="0">
                <a:solidFill>
                  <a:srgbClr val="414141"/>
                </a:solidFill>
                <a:latin typeface="Open Sans"/>
              </a:rPr>
              <a:t> be implicated in autoimmunity for susceptible individuals.</a:t>
            </a:r>
            <a:endParaRPr lang="en-US" dirty="0"/>
          </a:p>
        </p:txBody>
      </p:sp>
    </p:spTree>
    <p:extLst>
      <p:ext uri="{BB962C8B-B14F-4D97-AF65-F5344CB8AC3E}">
        <p14:creationId xmlns:p14="http://schemas.microsoft.com/office/powerpoint/2010/main" val="1762042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956733" y="1720840"/>
            <a:ext cx="8187267" cy="2585323"/>
          </a:xfrm>
          <a:prstGeom prst="rect">
            <a:avLst/>
          </a:prstGeom>
        </p:spPr>
        <p:txBody>
          <a:bodyPr wrap="square">
            <a:spAutoFit/>
          </a:bodyPr>
          <a:lstStyle/>
          <a:p>
            <a:r>
              <a:rPr lang="en-US" dirty="0">
                <a:solidFill>
                  <a:srgbClr val="414141"/>
                </a:solidFill>
                <a:latin typeface="Open Sans"/>
              </a:rPr>
              <a:t>Rice has the prolamin </a:t>
            </a:r>
            <a:r>
              <a:rPr lang="en-US" dirty="0" err="1">
                <a:solidFill>
                  <a:srgbClr val="993300"/>
                </a:solidFill>
                <a:latin typeface="Open Sans"/>
                <a:hlinkClick r:id="rId2" tooltip="Orzenin in Rice"/>
              </a:rPr>
              <a:t>orzenin</a:t>
            </a:r>
            <a:r>
              <a:rPr lang="en-US" dirty="0">
                <a:solidFill>
                  <a:srgbClr val="414141"/>
                </a:solidFill>
                <a:latin typeface="Open Sans"/>
              </a:rPr>
              <a:t> , which is now causing rice to be reevaluated as a hypoallergenic food. </a:t>
            </a:r>
            <a:r>
              <a:rPr lang="en-US" dirty="0" err="1">
                <a:solidFill>
                  <a:srgbClr val="414141"/>
                </a:solidFill>
                <a:latin typeface="Open Sans"/>
              </a:rPr>
              <a:t>Orzenin</a:t>
            </a:r>
            <a:r>
              <a:rPr lang="en-US" dirty="0">
                <a:solidFill>
                  <a:srgbClr val="414141"/>
                </a:solidFill>
                <a:latin typeface="Open Sans"/>
              </a:rPr>
              <a:t> is recognized as a common and severe cause of food protein-induced enterocolitis syndrome. This is interesting, since enterocolitis is commonly induced by an autoimmune </a:t>
            </a:r>
            <a:r>
              <a:rPr lang="en-US" dirty="0">
                <a:solidFill>
                  <a:srgbClr val="993300"/>
                </a:solidFill>
                <a:latin typeface="Open Sans"/>
                <a:hlinkClick r:id="rId3" tooltip="Orzenin and Targeting of Glial Cells"/>
              </a:rPr>
              <a:t>targeting of glial cells</a:t>
            </a:r>
            <a:r>
              <a:rPr lang="en-US" dirty="0">
                <a:solidFill>
                  <a:srgbClr val="414141"/>
                </a:solidFill>
                <a:latin typeface="Open Sans"/>
              </a:rPr>
              <a:t>.  Millet and Sorghum, which are common in gluten-free beers and gluten-free cereals are </a:t>
            </a:r>
            <a:r>
              <a:rPr lang="en-US" dirty="0">
                <a:solidFill>
                  <a:srgbClr val="993300"/>
                </a:solidFill>
                <a:latin typeface="Open Sans"/>
                <a:hlinkClick r:id="rId4" tooltip="Panicoid Grains"/>
              </a:rPr>
              <a:t>Panicoid</a:t>
            </a:r>
            <a:r>
              <a:rPr lang="en-US" dirty="0">
                <a:solidFill>
                  <a:srgbClr val="414141"/>
                </a:solidFill>
                <a:latin typeface="Open Sans"/>
              </a:rPr>
              <a:t> grains with </a:t>
            </a:r>
            <a:r>
              <a:rPr lang="en-US" dirty="0" err="1">
                <a:solidFill>
                  <a:srgbClr val="414141"/>
                </a:solidFill>
                <a:latin typeface="Open Sans"/>
              </a:rPr>
              <a:t>zein</a:t>
            </a:r>
            <a:r>
              <a:rPr lang="en-US" dirty="0">
                <a:solidFill>
                  <a:srgbClr val="414141"/>
                </a:solidFill>
                <a:latin typeface="Open Sans"/>
              </a:rPr>
              <a:t>-like prolamins— which are notably </a:t>
            </a:r>
            <a:r>
              <a:rPr lang="en-US" i="1" dirty="0">
                <a:solidFill>
                  <a:srgbClr val="414141"/>
                </a:solidFill>
                <a:latin typeface="Open Sans"/>
              </a:rPr>
              <a:t>also</a:t>
            </a:r>
            <a:r>
              <a:rPr lang="en-US" dirty="0">
                <a:solidFill>
                  <a:srgbClr val="414141"/>
                </a:solidFill>
                <a:latin typeface="Open Sans"/>
              </a:rPr>
              <a:t> resistant to digestion.  Panicoid grain prolamins </a:t>
            </a:r>
            <a:r>
              <a:rPr lang="en-US" dirty="0">
                <a:solidFill>
                  <a:srgbClr val="993300"/>
                </a:solidFill>
                <a:latin typeface="Open Sans"/>
                <a:hlinkClick r:id="rId5"/>
              </a:rPr>
              <a:t>act like </a:t>
            </a:r>
            <a:r>
              <a:rPr lang="en-US" dirty="0" err="1">
                <a:solidFill>
                  <a:srgbClr val="993300"/>
                </a:solidFill>
                <a:latin typeface="Open Sans"/>
                <a:hlinkClick r:id="rId5"/>
              </a:rPr>
              <a:t>zeins</a:t>
            </a:r>
            <a:r>
              <a:rPr lang="en-US" dirty="0">
                <a:solidFill>
                  <a:srgbClr val="414141"/>
                </a:solidFill>
                <a:latin typeface="Open Sans"/>
              </a:rPr>
              <a:t>, and are also </a:t>
            </a:r>
            <a:r>
              <a:rPr lang="en-US" dirty="0">
                <a:solidFill>
                  <a:srgbClr val="993300"/>
                </a:solidFill>
                <a:latin typeface="Open Sans"/>
                <a:hlinkClick r:id="rId6"/>
              </a:rPr>
              <a:t>implicated in the process of molecular mimicry</a:t>
            </a:r>
            <a:r>
              <a:rPr lang="en-US" dirty="0">
                <a:solidFill>
                  <a:srgbClr val="414141"/>
                </a:solidFill>
                <a:latin typeface="Open Sans"/>
              </a:rPr>
              <a:t> which is potentially harmful for people with autoimmune conditions.</a:t>
            </a:r>
            <a:endParaRPr lang="en-US" dirty="0"/>
          </a:p>
        </p:txBody>
      </p:sp>
    </p:spTree>
    <p:extLst>
      <p:ext uri="{BB962C8B-B14F-4D97-AF65-F5344CB8AC3E}">
        <p14:creationId xmlns:p14="http://schemas.microsoft.com/office/powerpoint/2010/main" val="1712628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99534" y="592667"/>
            <a:ext cx="11116734" cy="5324535"/>
          </a:xfrm>
          <a:prstGeom prst="rect">
            <a:avLst/>
          </a:prstGeom>
        </p:spPr>
        <p:txBody>
          <a:bodyPr wrap="square">
            <a:spAutoFit/>
          </a:bodyPr>
          <a:lstStyle/>
          <a:p>
            <a:r>
              <a:rPr lang="en-US" sz="2000" b="1" dirty="0">
                <a:solidFill>
                  <a:srgbClr val="2A2A2A"/>
                </a:solidFill>
                <a:latin typeface="Arial" panose="020B0604020202020204" pitchFamily="34" charset="0"/>
                <a:cs typeface="Arial" panose="020B0604020202020204" pitchFamily="34" charset="0"/>
              </a:rPr>
              <a:t>The gut-thyroid-immune connection</a:t>
            </a:r>
          </a:p>
          <a:p>
            <a:r>
              <a:rPr lang="en-US" sz="2000" dirty="0">
                <a:solidFill>
                  <a:srgbClr val="2A2A2A"/>
                </a:solidFill>
                <a:latin typeface="Arial" panose="020B0604020202020204" pitchFamily="34" charset="0"/>
                <a:cs typeface="Arial" panose="020B0604020202020204" pitchFamily="34" charset="0"/>
              </a:rPr>
              <a:t>Have you ever considered the fact that the contents of the gut are </a:t>
            </a:r>
            <a:r>
              <a:rPr lang="en-US" sz="2000" b="1" dirty="0">
                <a:solidFill>
                  <a:srgbClr val="2A2A2A"/>
                </a:solidFill>
                <a:latin typeface="Arial" panose="020B0604020202020204" pitchFamily="34" charset="0"/>
                <a:cs typeface="Arial" panose="020B0604020202020204" pitchFamily="34" charset="0"/>
              </a:rPr>
              <a:t>outside the body</a:t>
            </a:r>
            <a:r>
              <a:rPr lang="en-US" sz="2000" dirty="0">
                <a:solidFill>
                  <a:srgbClr val="2A2A2A"/>
                </a:solidFill>
                <a:latin typeface="Arial" panose="020B0604020202020204" pitchFamily="34" charset="0"/>
                <a:cs typeface="Arial" panose="020B0604020202020204" pitchFamily="34" charset="0"/>
              </a:rPr>
              <a:t>? </a:t>
            </a:r>
          </a:p>
          <a:p>
            <a:endParaRPr lang="en-US" sz="2000" dirty="0">
              <a:solidFill>
                <a:srgbClr val="2A2A2A"/>
              </a:solidFill>
              <a:latin typeface="Arial" panose="020B0604020202020204" pitchFamily="34" charset="0"/>
              <a:cs typeface="Arial" panose="020B0604020202020204" pitchFamily="34" charset="0"/>
            </a:endParaRPr>
          </a:p>
          <a:p>
            <a:r>
              <a:rPr lang="en-US" sz="2000" dirty="0">
                <a:solidFill>
                  <a:srgbClr val="2A2A2A"/>
                </a:solidFill>
                <a:latin typeface="Arial" panose="020B0604020202020204" pitchFamily="34" charset="0"/>
                <a:cs typeface="Arial" panose="020B0604020202020204" pitchFamily="34" charset="0"/>
              </a:rPr>
              <a:t>The gut is a hollow tube that passes from the mouth to the anus. </a:t>
            </a:r>
          </a:p>
          <a:p>
            <a:endParaRPr lang="en-US" sz="2000" dirty="0">
              <a:solidFill>
                <a:srgbClr val="2A2A2A"/>
              </a:solidFill>
              <a:latin typeface="Arial" panose="020B0604020202020204" pitchFamily="34" charset="0"/>
              <a:cs typeface="Arial" panose="020B0604020202020204" pitchFamily="34" charset="0"/>
            </a:endParaRPr>
          </a:p>
          <a:p>
            <a:r>
              <a:rPr lang="en-US" sz="2000" dirty="0">
                <a:solidFill>
                  <a:srgbClr val="2A2A2A"/>
                </a:solidFill>
                <a:latin typeface="Arial" panose="020B0604020202020204" pitchFamily="34" charset="0"/>
                <a:cs typeface="Arial" panose="020B0604020202020204" pitchFamily="34" charset="0"/>
              </a:rPr>
              <a:t>Anything that goes in the mouth and isn’t digested will pass right out the other end. This is, in fact, one of the most important functions of the gut: to prevent foreign substances from entering the body.</a:t>
            </a:r>
          </a:p>
          <a:p>
            <a:endParaRPr lang="en-US" sz="2000" dirty="0">
              <a:solidFill>
                <a:srgbClr val="2A2A2A"/>
              </a:solidFill>
              <a:latin typeface="Arial" panose="020B0604020202020204" pitchFamily="34" charset="0"/>
              <a:cs typeface="Arial" panose="020B0604020202020204" pitchFamily="34" charset="0"/>
            </a:endParaRPr>
          </a:p>
          <a:p>
            <a:r>
              <a:rPr lang="en-US" sz="2000" dirty="0">
                <a:solidFill>
                  <a:srgbClr val="2A2A2A"/>
                </a:solidFill>
                <a:latin typeface="Arial" panose="020B0604020202020204" pitchFamily="34" charset="0"/>
                <a:cs typeface="Arial" panose="020B0604020202020204" pitchFamily="34" charset="0"/>
              </a:rPr>
              <a:t>Another important function of the gut is to host 70% of the immune tissue in the body.</a:t>
            </a:r>
          </a:p>
          <a:p>
            <a:endParaRPr lang="en-US" sz="2000" dirty="0">
              <a:solidFill>
                <a:srgbClr val="2A2A2A"/>
              </a:solidFill>
              <a:latin typeface="Arial" panose="020B0604020202020204" pitchFamily="34" charset="0"/>
              <a:cs typeface="Arial" panose="020B0604020202020204" pitchFamily="34" charset="0"/>
            </a:endParaRPr>
          </a:p>
          <a:p>
            <a:r>
              <a:rPr lang="en-US" sz="2000" dirty="0">
                <a:solidFill>
                  <a:srgbClr val="2A2A2A"/>
                </a:solidFill>
                <a:latin typeface="Arial" panose="020B0604020202020204" pitchFamily="34" charset="0"/>
                <a:cs typeface="Arial" panose="020B0604020202020204" pitchFamily="34" charset="0"/>
              </a:rPr>
              <a:t> This portion of the immune system is collectively referred to as GALT, or gut-associated lymphoid tissue. </a:t>
            </a:r>
          </a:p>
          <a:p>
            <a:endParaRPr lang="en-US" sz="2000" dirty="0">
              <a:solidFill>
                <a:srgbClr val="2A2A2A"/>
              </a:solidFill>
              <a:latin typeface="Arial" panose="020B0604020202020204" pitchFamily="34" charset="0"/>
              <a:cs typeface="Arial" panose="020B0604020202020204" pitchFamily="34" charset="0"/>
            </a:endParaRPr>
          </a:p>
          <a:p>
            <a:r>
              <a:rPr lang="en-US" sz="2000" dirty="0">
                <a:solidFill>
                  <a:srgbClr val="2A2A2A"/>
                </a:solidFill>
                <a:latin typeface="Arial" panose="020B0604020202020204" pitchFamily="34" charset="0"/>
                <a:cs typeface="Arial" panose="020B0604020202020204" pitchFamily="34" charset="0"/>
              </a:rPr>
              <a:t>The GALT comprises several types of lymphoid tissues that store immune cells, such as T &amp; B lymphocytes, that carry out attacks and produce antibodies against </a:t>
            </a:r>
            <a:r>
              <a:rPr lang="en-US" sz="2000" i="1" dirty="0">
                <a:solidFill>
                  <a:srgbClr val="2A2A2A"/>
                </a:solidFill>
                <a:latin typeface="Arial" panose="020B0604020202020204" pitchFamily="34" charset="0"/>
                <a:cs typeface="Arial" panose="020B0604020202020204" pitchFamily="34" charset="0"/>
              </a:rPr>
              <a:t>antigens</a:t>
            </a:r>
            <a:r>
              <a:rPr lang="en-US" sz="2000" dirty="0">
                <a:solidFill>
                  <a:srgbClr val="2A2A2A"/>
                </a:solidFill>
                <a:latin typeface="Arial" panose="020B0604020202020204" pitchFamily="34" charset="0"/>
                <a:cs typeface="Arial" panose="020B0604020202020204" pitchFamily="34" charset="0"/>
              </a:rPr>
              <a:t>, molecules recognized by the immune system as potential threats.</a:t>
            </a:r>
            <a:endParaRPr lang="en-US" sz="2000" b="0" i="0" dirty="0">
              <a:solidFill>
                <a:srgbClr val="2A2A2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9835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21733" y="406401"/>
            <a:ext cx="11294534" cy="5632311"/>
          </a:xfrm>
          <a:prstGeom prst="rect">
            <a:avLst/>
          </a:prstGeom>
        </p:spPr>
        <p:txBody>
          <a:bodyPr wrap="square">
            <a:spAutoFit/>
          </a:bodyPr>
          <a:lstStyle/>
          <a:p>
            <a:r>
              <a:rPr lang="en-US" sz="2400" dirty="0">
                <a:solidFill>
                  <a:srgbClr val="2A2A2A"/>
                </a:solidFill>
                <a:latin typeface="Arial" panose="020B0604020202020204" pitchFamily="34" charset="0"/>
                <a:cs typeface="Arial" panose="020B0604020202020204" pitchFamily="34" charset="0"/>
              </a:rPr>
              <a:t>We also know that thyroid hormones strongly influence the tight junctions in the stomach and small intestine. </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These tight junctions are closely associated areas of two cells whose membranes join together to form the impermeable barrier of the gut.</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 T3 and T4 </a:t>
            </a:r>
            <a:r>
              <a:rPr lang="en-US" sz="2400" b="1" dirty="0">
                <a:solidFill>
                  <a:srgbClr val="4298B3"/>
                </a:solidFill>
                <a:latin typeface="Arial" panose="020B0604020202020204" pitchFamily="34" charset="0"/>
                <a:cs typeface="Arial" panose="020B0604020202020204" pitchFamily="34" charset="0"/>
                <a:hlinkClick r:id="rId2"/>
              </a:rPr>
              <a:t>have been shown</a:t>
            </a:r>
            <a:r>
              <a:rPr lang="en-US" sz="2400" dirty="0">
                <a:solidFill>
                  <a:srgbClr val="2A2A2A"/>
                </a:solidFill>
                <a:latin typeface="Arial" panose="020B0604020202020204" pitchFamily="34" charset="0"/>
                <a:cs typeface="Arial" panose="020B0604020202020204" pitchFamily="34" charset="0"/>
              </a:rPr>
              <a:t> to protect gut mucosal lining from stress induced ulcer formation. In </a:t>
            </a:r>
            <a:r>
              <a:rPr lang="en-US" sz="2400" b="1" dirty="0">
                <a:solidFill>
                  <a:srgbClr val="4298B3"/>
                </a:solidFill>
                <a:latin typeface="Arial" panose="020B0604020202020204" pitchFamily="34" charset="0"/>
                <a:cs typeface="Arial" panose="020B0604020202020204" pitchFamily="34" charset="0"/>
                <a:hlinkClick r:id="rId3"/>
              </a:rPr>
              <a:t>another study</a:t>
            </a:r>
            <a:r>
              <a:rPr lang="en-US" sz="2400" dirty="0">
                <a:solidFill>
                  <a:srgbClr val="2A2A2A"/>
                </a:solidFill>
                <a:latin typeface="Arial" panose="020B0604020202020204" pitchFamily="34" charset="0"/>
                <a:cs typeface="Arial" panose="020B0604020202020204" pitchFamily="34" charset="0"/>
              </a:rPr>
              <a:t>, endoscopic examination of gastric ulcers found low T3, low T4 and abnormal levels of reverse T3.</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Likewise, thyrotropin releasing hormone (TRH) and thyroid stimulating hormone (TSH) both influence the development of the GALT. </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T4 </a:t>
            </a:r>
            <a:r>
              <a:rPr lang="en-US" sz="2400" b="1" dirty="0">
                <a:solidFill>
                  <a:srgbClr val="4298B3"/>
                </a:solidFill>
                <a:latin typeface="Arial" panose="020B0604020202020204" pitchFamily="34" charset="0"/>
                <a:cs typeface="Arial" panose="020B0604020202020204" pitchFamily="34" charset="0"/>
                <a:hlinkClick r:id="rId4"/>
              </a:rPr>
              <a:t>prevents over-expression</a:t>
            </a:r>
            <a:r>
              <a:rPr lang="en-US" sz="2400" dirty="0">
                <a:solidFill>
                  <a:srgbClr val="2A2A2A"/>
                </a:solidFill>
                <a:latin typeface="Arial" panose="020B0604020202020204" pitchFamily="34" charset="0"/>
                <a:cs typeface="Arial" panose="020B0604020202020204" pitchFamily="34" charset="0"/>
              </a:rPr>
              <a:t> of intestinal intraepithelial lymphocytes (IEL), which in turn causes inflammation in the gut.</a:t>
            </a:r>
            <a:endParaRPr lang="en-US" sz="2400" b="0" i="0" dirty="0">
              <a:solidFill>
                <a:srgbClr val="2A2A2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8124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06399" y="210026"/>
            <a:ext cx="11065934" cy="6278642"/>
          </a:xfrm>
          <a:prstGeom prst="rect">
            <a:avLst/>
          </a:prstGeom>
        </p:spPr>
        <p:txBody>
          <a:bodyPr wrap="square">
            <a:spAutoFit/>
          </a:bodyPr>
          <a:lstStyle/>
          <a:p>
            <a:r>
              <a:rPr lang="en-US" sz="2400" b="1" dirty="0">
                <a:solidFill>
                  <a:srgbClr val="2A2A2A"/>
                </a:solidFill>
                <a:latin typeface="Arial" panose="020B0604020202020204" pitchFamily="34" charset="0"/>
                <a:cs typeface="Arial" panose="020B0604020202020204" pitchFamily="34" charset="0"/>
              </a:rPr>
              <a:t>The gut-bacteria-thyroid connection</a:t>
            </a:r>
          </a:p>
          <a:p>
            <a:r>
              <a:rPr lang="en-US" sz="2400" dirty="0">
                <a:solidFill>
                  <a:srgbClr val="2A2A2A"/>
                </a:solidFill>
                <a:latin typeface="Arial" panose="020B0604020202020204" pitchFamily="34" charset="0"/>
                <a:cs typeface="Arial" panose="020B0604020202020204" pitchFamily="34" charset="0"/>
              </a:rPr>
              <a:t>One little known role of the gut bacteria is to assist in converting inactive T4 into the active form of thyroid hormone, T3. About 20 percent of T4 is converted to T3 in the GI tract, in the forms of T3 sulfate (T3S) and </a:t>
            </a:r>
            <a:r>
              <a:rPr lang="en-US" sz="2400" dirty="0" err="1">
                <a:solidFill>
                  <a:srgbClr val="2A2A2A"/>
                </a:solidFill>
                <a:latin typeface="Arial" panose="020B0604020202020204" pitchFamily="34" charset="0"/>
                <a:cs typeface="Arial" panose="020B0604020202020204" pitchFamily="34" charset="0"/>
              </a:rPr>
              <a:t>triidothyroacetic</a:t>
            </a:r>
            <a:r>
              <a:rPr lang="en-US" sz="2400" dirty="0">
                <a:solidFill>
                  <a:srgbClr val="2A2A2A"/>
                </a:solidFill>
                <a:latin typeface="Arial" panose="020B0604020202020204" pitchFamily="34" charset="0"/>
                <a:cs typeface="Arial" panose="020B0604020202020204" pitchFamily="34" charset="0"/>
              </a:rPr>
              <a:t> acid (T3AC).  </a:t>
            </a:r>
          </a:p>
          <a:p>
            <a:r>
              <a:rPr lang="en-US" sz="2400" dirty="0">
                <a:solidFill>
                  <a:srgbClr val="2A2A2A"/>
                </a:solidFill>
                <a:latin typeface="Arial" panose="020B0604020202020204" pitchFamily="34" charset="0"/>
                <a:cs typeface="Arial" panose="020B0604020202020204" pitchFamily="34" charset="0"/>
              </a:rPr>
              <a:t>The conversion of T3S and T3AC into active T3 requires an enzyme called intestinal sulfatase.</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Where does intestinal sulfatase come from? You guessed it: healthy gut bacteria. </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Intestinal </a:t>
            </a:r>
            <a:r>
              <a:rPr lang="en-US" sz="2400" dirty="0" err="1">
                <a:solidFill>
                  <a:srgbClr val="2A2A2A"/>
                </a:solidFill>
                <a:latin typeface="Arial" panose="020B0604020202020204" pitchFamily="34" charset="0"/>
                <a:cs typeface="Arial" panose="020B0604020202020204" pitchFamily="34" charset="0"/>
              </a:rPr>
              <a:t>dysbiosis</a:t>
            </a:r>
            <a:r>
              <a:rPr lang="en-US" sz="2400" dirty="0">
                <a:solidFill>
                  <a:srgbClr val="2A2A2A"/>
                </a:solidFill>
                <a:latin typeface="Arial" panose="020B0604020202020204" pitchFamily="34" charset="0"/>
                <a:cs typeface="Arial" panose="020B0604020202020204" pitchFamily="34" charset="0"/>
              </a:rPr>
              <a:t>, an imbalance between pathogenic and beneficial bacteria in the gut, significantly </a:t>
            </a:r>
            <a:r>
              <a:rPr lang="en-US" sz="2400" b="1" dirty="0">
                <a:solidFill>
                  <a:srgbClr val="4298B3"/>
                </a:solidFill>
                <a:latin typeface="Arial" panose="020B0604020202020204" pitchFamily="34" charset="0"/>
                <a:cs typeface="Arial" panose="020B0604020202020204" pitchFamily="34" charset="0"/>
                <a:hlinkClick r:id="rId2"/>
              </a:rPr>
              <a:t>reduces</a:t>
            </a:r>
            <a:r>
              <a:rPr lang="en-US" sz="2400" dirty="0">
                <a:solidFill>
                  <a:srgbClr val="2A2A2A"/>
                </a:solidFill>
                <a:latin typeface="Arial" panose="020B0604020202020204" pitchFamily="34" charset="0"/>
                <a:cs typeface="Arial" panose="020B0604020202020204" pitchFamily="34" charset="0"/>
              </a:rPr>
              <a:t> the conversion of T3S and T3AC to T3. </a:t>
            </a:r>
          </a:p>
          <a:p>
            <a:endParaRPr lang="en-US" sz="2400" dirty="0">
              <a:solidFill>
                <a:srgbClr val="2A2A2A"/>
              </a:solidFill>
              <a:latin typeface="Arial" panose="020B0604020202020204" pitchFamily="34" charset="0"/>
              <a:cs typeface="Arial" panose="020B0604020202020204" pitchFamily="34" charset="0"/>
            </a:endParaRPr>
          </a:p>
          <a:p>
            <a:r>
              <a:rPr lang="en-US" sz="2400" dirty="0">
                <a:solidFill>
                  <a:srgbClr val="2A2A2A"/>
                </a:solidFill>
                <a:latin typeface="Arial" panose="020B0604020202020204" pitchFamily="34" charset="0"/>
                <a:cs typeface="Arial" panose="020B0604020202020204" pitchFamily="34" charset="0"/>
              </a:rPr>
              <a:t>This is one reason why people with poor gut function may have thyroid symptoms but normal lab results.</a:t>
            </a:r>
          </a:p>
          <a:p>
            <a:endParaRPr lang="en-US" dirty="0">
              <a:solidFill>
                <a:srgbClr val="2A2A2A"/>
              </a:solidFill>
              <a:latin typeface="proxima-nova"/>
            </a:endParaRPr>
          </a:p>
        </p:txBody>
      </p:sp>
    </p:spTree>
    <p:extLst>
      <p:ext uri="{BB962C8B-B14F-4D97-AF65-F5344CB8AC3E}">
        <p14:creationId xmlns:p14="http://schemas.microsoft.com/office/powerpoint/2010/main" val="5251112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075267" y="1166843"/>
            <a:ext cx="9474200" cy="4801314"/>
          </a:xfrm>
          <a:prstGeom prst="rect">
            <a:avLst/>
          </a:prstGeom>
        </p:spPr>
        <p:txBody>
          <a:bodyPr wrap="square">
            <a:spAutoFit/>
          </a:bodyPr>
          <a:lstStyle/>
          <a:p>
            <a:r>
              <a:rPr lang="en-US" b="1" dirty="0">
                <a:solidFill>
                  <a:srgbClr val="2A2A2A"/>
                </a:solidFill>
                <a:latin typeface="schoolbook-web"/>
              </a:rPr>
              <a:t>Healing the gut-thyroid axis</a:t>
            </a:r>
          </a:p>
          <a:p>
            <a:r>
              <a:rPr lang="en-US" dirty="0">
                <a:solidFill>
                  <a:srgbClr val="2A2A2A"/>
                </a:solidFill>
                <a:latin typeface="proxima-nova"/>
              </a:rPr>
              <a:t>All of these connections make it clear that you can’t have a healthy gut without a healthy thyroid, and you can’t have a healthy thyroid without a healthy gut. </a:t>
            </a:r>
          </a:p>
          <a:p>
            <a:endParaRPr lang="en-US" dirty="0">
              <a:solidFill>
                <a:srgbClr val="2A2A2A"/>
              </a:solidFill>
              <a:latin typeface="proxima-nova"/>
            </a:endParaRPr>
          </a:p>
          <a:p>
            <a:r>
              <a:rPr lang="en-US" dirty="0">
                <a:solidFill>
                  <a:srgbClr val="2A2A2A"/>
                </a:solidFill>
                <a:latin typeface="proxima-nova"/>
              </a:rPr>
              <a:t>To restore proper function of the gut-thyroid axis, both must be addressed simultaneously.</a:t>
            </a:r>
          </a:p>
          <a:p>
            <a:endParaRPr lang="en-US" dirty="0">
              <a:solidFill>
                <a:srgbClr val="2A2A2A"/>
              </a:solidFill>
              <a:latin typeface="proxima-nova"/>
            </a:endParaRPr>
          </a:p>
          <a:p>
            <a:r>
              <a:rPr lang="en-US" dirty="0">
                <a:solidFill>
                  <a:srgbClr val="2A2A2A"/>
                </a:solidFill>
                <a:latin typeface="proxima-nova"/>
              </a:rPr>
              <a:t>Healing the gut is a huge topic that can’t be covered adequately in a few short sentences. But I will say this: the first step is always to figure out what’s causing the gut dysfunction. </a:t>
            </a:r>
          </a:p>
          <a:p>
            <a:endParaRPr lang="en-US" dirty="0">
              <a:solidFill>
                <a:srgbClr val="2A2A2A"/>
              </a:solidFill>
              <a:latin typeface="proxima-nova"/>
            </a:endParaRPr>
          </a:p>
          <a:p>
            <a:r>
              <a:rPr lang="en-US" dirty="0">
                <a:solidFill>
                  <a:srgbClr val="2A2A2A"/>
                </a:solidFill>
                <a:latin typeface="proxima-nova"/>
              </a:rPr>
              <a:t>As we’ve reviewed in this article, low thyroid is one possible cause, but often hypochlorhydria, infections, </a:t>
            </a:r>
            <a:r>
              <a:rPr lang="en-US" dirty="0" err="1">
                <a:solidFill>
                  <a:srgbClr val="2A2A2A"/>
                </a:solidFill>
                <a:latin typeface="proxima-nova"/>
              </a:rPr>
              <a:t>dysbiosis</a:t>
            </a:r>
            <a:r>
              <a:rPr lang="en-US" dirty="0">
                <a:solidFill>
                  <a:srgbClr val="2A2A2A"/>
                </a:solidFill>
                <a:latin typeface="proxima-nova"/>
              </a:rPr>
              <a:t>, food intolerances (especially gluten), stress and other factors play an even more significant role. </a:t>
            </a:r>
          </a:p>
          <a:p>
            <a:endParaRPr lang="en-US" dirty="0">
              <a:solidFill>
                <a:srgbClr val="2A2A2A"/>
              </a:solidFill>
              <a:latin typeface="proxima-nova"/>
            </a:endParaRPr>
          </a:p>
          <a:p>
            <a:r>
              <a:rPr lang="en-US" dirty="0">
                <a:solidFill>
                  <a:srgbClr val="2A2A2A"/>
                </a:solidFill>
                <a:latin typeface="proxima-nova"/>
              </a:rPr>
              <a:t>The second step is to address these factors and remove any potential triggers. The third step is to restore the integrity of the gut barrier. </a:t>
            </a:r>
          </a:p>
          <a:p>
            <a:endParaRPr lang="en-US" dirty="0">
              <a:solidFill>
                <a:srgbClr val="2A2A2A"/>
              </a:solidFill>
              <a:latin typeface="proxima-nova"/>
            </a:endParaRPr>
          </a:p>
          <a:p>
            <a:r>
              <a:rPr lang="en-US" dirty="0">
                <a:solidFill>
                  <a:srgbClr val="2A2A2A"/>
                </a:solidFill>
                <a:latin typeface="proxima-nova"/>
              </a:rPr>
              <a:t>My preferred approach for this last step is the </a:t>
            </a:r>
            <a:r>
              <a:rPr lang="en-US" b="1" dirty="0">
                <a:solidFill>
                  <a:srgbClr val="4298B3"/>
                </a:solidFill>
                <a:latin typeface="proxima-nova"/>
                <a:hlinkClick r:id="rId2"/>
              </a:rPr>
              <a:t>GAPS diet</a:t>
            </a:r>
            <a:r>
              <a:rPr lang="en-US" dirty="0">
                <a:solidFill>
                  <a:srgbClr val="2A2A2A"/>
                </a:solidFill>
                <a:latin typeface="proxima-nova"/>
              </a:rPr>
              <a:t>.</a:t>
            </a:r>
            <a:endParaRPr lang="en-US" b="0" i="0" dirty="0">
              <a:solidFill>
                <a:srgbClr val="2A2A2A"/>
              </a:solidFill>
              <a:effectLst/>
              <a:latin typeface="proxima-nova"/>
            </a:endParaRPr>
          </a:p>
        </p:txBody>
      </p:sp>
    </p:spTree>
    <p:extLst>
      <p:ext uri="{BB962C8B-B14F-4D97-AF65-F5344CB8AC3E}">
        <p14:creationId xmlns:p14="http://schemas.microsoft.com/office/powerpoint/2010/main" val="41993360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719667" y="1166843"/>
            <a:ext cx="10033000" cy="3970318"/>
          </a:xfrm>
          <a:prstGeom prst="rect">
            <a:avLst/>
          </a:prstGeom>
        </p:spPr>
        <p:txBody>
          <a:bodyPr wrap="square">
            <a:spAutoFit/>
          </a:bodyPr>
          <a:lstStyle/>
          <a:p>
            <a:r>
              <a:rPr lang="en-US" b="1" dirty="0">
                <a:solidFill>
                  <a:srgbClr val="2A2A2A"/>
                </a:solidFill>
                <a:latin typeface="schoolbook-web"/>
              </a:rPr>
              <a:t>Other gut-thyroid connections</a:t>
            </a:r>
          </a:p>
          <a:p>
            <a:r>
              <a:rPr lang="en-US" dirty="0">
                <a:solidFill>
                  <a:srgbClr val="2A2A2A"/>
                </a:solidFill>
                <a:latin typeface="proxima-nova"/>
              </a:rPr>
              <a:t>Hypochlorhydria, or low stomach acid, increases intestinal permeability, inflammation and infection (for more on this, see my series on acid reflux &amp; GERD). </a:t>
            </a:r>
          </a:p>
          <a:p>
            <a:endParaRPr lang="en-US" dirty="0">
              <a:solidFill>
                <a:srgbClr val="2A2A2A"/>
              </a:solidFill>
              <a:latin typeface="proxima-nova"/>
            </a:endParaRPr>
          </a:p>
          <a:p>
            <a:r>
              <a:rPr lang="en-US" dirty="0">
                <a:solidFill>
                  <a:srgbClr val="2A2A2A"/>
                </a:solidFill>
                <a:latin typeface="proxima-nova"/>
              </a:rPr>
              <a:t>Studies </a:t>
            </a:r>
            <a:r>
              <a:rPr lang="en-US" b="1" dirty="0">
                <a:solidFill>
                  <a:srgbClr val="4298B3"/>
                </a:solidFill>
                <a:latin typeface="proxima-nova"/>
                <a:hlinkClick r:id="rId2"/>
              </a:rPr>
              <a:t>have shown</a:t>
            </a:r>
            <a:r>
              <a:rPr lang="en-US" dirty="0">
                <a:solidFill>
                  <a:srgbClr val="2A2A2A"/>
                </a:solidFill>
                <a:latin typeface="proxima-nova"/>
              </a:rPr>
              <a:t> a strong association between atrophic body gastritis, a condition related to hypochlorhydria, and autoimmune thyroid disease.</a:t>
            </a:r>
          </a:p>
          <a:p>
            <a:endParaRPr lang="en-US" dirty="0">
              <a:solidFill>
                <a:srgbClr val="2A2A2A"/>
              </a:solidFill>
              <a:latin typeface="proxima-nova"/>
            </a:endParaRPr>
          </a:p>
          <a:p>
            <a:r>
              <a:rPr lang="en-US" dirty="0">
                <a:solidFill>
                  <a:srgbClr val="2A2A2A"/>
                </a:solidFill>
                <a:latin typeface="proxima-nova"/>
              </a:rPr>
              <a:t>Constipation can impair hormone clearance and cause elevations in estrogen, which in turn raises thyroid-binding globulin (TBG) levels and decreases the amount of free thyroid hormones available to the body.</a:t>
            </a:r>
          </a:p>
          <a:p>
            <a:r>
              <a:rPr lang="en-US" dirty="0">
                <a:solidFill>
                  <a:srgbClr val="2A2A2A"/>
                </a:solidFill>
                <a:latin typeface="proxima-nova"/>
              </a:rPr>
              <a:t> On the other hand, low thyroid function slows transit time, causing constipation and increasing inflammation, infections and malabsorption.</a:t>
            </a:r>
          </a:p>
          <a:p>
            <a:endParaRPr lang="en-US" dirty="0">
              <a:solidFill>
                <a:srgbClr val="2A2A2A"/>
              </a:solidFill>
              <a:latin typeface="proxima-nova"/>
            </a:endParaRPr>
          </a:p>
          <a:p>
            <a:r>
              <a:rPr lang="en-US" dirty="0">
                <a:solidFill>
                  <a:srgbClr val="2A2A2A"/>
                </a:solidFill>
                <a:latin typeface="proxima-nova"/>
              </a:rPr>
              <a:t>Finally, a sluggish gall bladder </a:t>
            </a:r>
            <a:r>
              <a:rPr lang="en-US" b="1" dirty="0">
                <a:solidFill>
                  <a:srgbClr val="4298B3"/>
                </a:solidFill>
                <a:latin typeface="proxima-nova"/>
                <a:hlinkClick r:id="rId3"/>
              </a:rPr>
              <a:t>interferes with proper liver detoxification</a:t>
            </a:r>
            <a:r>
              <a:rPr lang="en-US" dirty="0">
                <a:solidFill>
                  <a:srgbClr val="2A2A2A"/>
                </a:solidFill>
                <a:latin typeface="proxima-nova"/>
              </a:rPr>
              <a:t> and prevents hormones from being cleared from the body, and hypothyroidism impairs GB function by </a:t>
            </a:r>
            <a:r>
              <a:rPr lang="en-US" b="1" dirty="0">
                <a:solidFill>
                  <a:srgbClr val="4298B3"/>
                </a:solidFill>
                <a:latin typeface="proxima-nova"/>
                <a:hlinkClick r:id="rId4"/>
              </a:rPr>
              <a:t>reducing bile flow</a:t>
            </a:r>
            <a:r>
              <a:rPr lang="en-US" dirty="0">
                <a:solidFill>
                  <a:srgbClr val="2A2A2A"/>
                </a:solidFill>
                <a:latin typeface="proxima-nova"/>
              </a:rPr>
              <a:t>.</a:t>
            </a:r>
            <a:endParaRPr lang="en-US" b="0" i="0" dirty="0">
              <a:solidFill>
                <a:srgbClr val="2A2A2A"/>
              </a:solidFill>
              <a:effectLst/>
              <a:latin typeface="proxima-nova"/>
            </a:endParaRPr>
          </a:p>
        </p:txBody>
      </p:sp>
    </p:spTree>
    <p:extLst>
      <p:ext uri="{BB962C8B-B14F-4D97-AF65-F5344CB8AC3E}">
        <p14:creationId xmlns:p14="http://schemas.microsoft.com/office/powerpoint/2010/main" val="21710998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3048000" y="1859340"/>
            <a:ext cx="6096000" cy="3139321"/>
          </a:xfrm>
          <a:prstGeom prst="rect">
            <a:avLst/>
          </a:prstGeom>
        </p:spPr>
        <p:txBody>
          <a:bodyPr>
            <a:spAutoFit/>
          </a:bodyPr>
          <a:lstStyle/>
          <a:p>
            <a:r>
              <a:rPr lang="en-US" dirty="0">
                <a:solidFill>
                  <a:srgbClr val="2A2A2A"/>
                </a:solidFill>
                <a:latin typeface="proxima-nova"/>
              </a:rPr>
              <a:t>Inflammation in the gut also reduces T3 by raising cortisol. Cortisol decreases active T3 levels while increasing levels of inactive T3. </a:t>
            </a:r>
            <a:r>
              <a:rPr lang="en-US" b="1" baseline="30000" dirty="0">
                <a:solidFill>
                  <a:srgbClr val="4298B3"/>
                </a:solidFill>
                <a:latin typeface="proxima-nova"/>
                <a:hlinkClick r:id="rId2"/>
              </a:rPr>
              <a:t>1</a:t>
            </a:r>
            <a:endParaRPr lang="en-US" dirty="0">
              <a:solidFill>
                <a:srgbClr val="2A2A2A"/>
              </a:solidFill>
              <a:latin typeface="proxima-nova"/>
            </a:endParaRPr>
          </a:p>
          <a:p>
            <a:r>
              <a:rPr lang="en-US" dirty="0">
                <a:solidFill>
                  <a:srgbClr val="2A2A2A"/>
                </a:solidFill>
                <a:latin typeface="proxima-nova"/>
              </a:rPr>
              <a:t>Studies have also </a:t>
            </a:r>
            <a:r>
              <a:rPr lang="en-US" b="1" dirty="0">
                <a:solidFill>
                  <a:srgbClr val="4298B3"/>
                </a:solidFill>
                <a:latin typeface="proxima-nova"/>
                <a:hlinkClick r:id="rId3"/>
              </a:rPr>
              <a:t>shown</a:t>
            </a:r>
            <a:r>
              <a:rPr lang="en-US" dirty="0">
                <a:solidFill>
                  <a:srgbClr val="2A2A2A"/>
                </a:solidFill>
                <a:latin typeface="proxima-nova"/>
              </a:rPr>
              <a:t> that cell walls of intestinal bacteria, called lipopolysaccharides (LPS), negatively effect thyroid metabolism in several ways. LPS:</a:t>
            </a:r>
          </a:p>
          <a:p>
            <a:pPr>
              <a:buFont typeface="Arial" panose="020B0604020202020204" pitchFamily="34" charset="0"/>
              <a:buChar char="•"/>
            </a:pPr>
            <a:r>
              <a:rPr lang="en-US" dirty="0">
                <a:solidFill>
                  <a:srgbClr val="2A2A2A"/>
                </a:solidFill>
                <a:latin typeface="proxima-nova"/>
              </a:rPr>
              <a:t>reduce thyroid hormone levels;</a:t>
            </a:r>
          </a:p>
          <a:p>
            <a:pPr>
              <a:buFont typeface="Arial" panose="020B0604020202020204" pitchFamily="34" charset="0"/>
              <a:buChar char="•"/>
            </a:pPr>
            <a:r>
              <a:rPr lang="en-US" dirty="0">
                <a:solidFill>
                  <a:srgbClr val="2A2A2A"/>
                </a:solidFill>
                <a:latin typeface="proxima-nova"/>
              </a:rPr>
              <a:t>dull thyroid hormone receptor sites;</a:t>
            </a:r>
          </a:p>
          <a:p>
            <a:pPr>
              <a:buFont typeface="Arial" panose="020B0604020202020204" pitchFamily="34" charset="0"/>
              <a:buChar char="•"/>
            </a:pPr>
            <a:r>
              <a:rPr lang="en-US" dirty="0">
                <a:solidFill>
                  <a:srgbClr val="2A2A2A"/>
                </a:solidFill>
                <a:latin typeface="proxima-nova"/>
              </a:rPr>
              <a:t>increase amounts of inactive T3;</a:t>
            </a:r>
          </a:p>
          <a:p>
            <a:pPr>
              <a:buFont typeface="Arial" panose="020B0604020202020204" pitchFamily="34" charset="0"/>
              <a:buChar char="•"/>
            </a:pPr>
            <a:r>
              <a:rPr lang="en-US" dirty="0">
                <a:solidFill>
                  <a:srgbClr val="2A2A2A"/>
                </a:solidFill>
                <a:latin typeface="proxima-nova"/>
              </a:rPr>
              <a:t>decrease TSH; and</a:t>
            </a:r>
          </a:p>
          <a:p>
            <a:pPr>
              <a:buFont typeface="Arial" panose="020B0604020202020204" pitchFamily="34" charset="0"/>
              <a:buChar char="•"/>
            </a:pPr>
            <a:r>
              <a:rPr lang="en-US" dirty="0">
                <a:solidFill>
                  <a:srgbClr val="2A2A2A"/>
                </a:solidFill>
                <a:latin typeface="proxima-nova"/>
              </a:rPr>
              <a:t>promote autoimmune thyroid disease (AITD).</a:t>
            </a:r>
            <a:endParaRPr lang="en-US" b="0" i="0" dirty="0">
              <a:solidFill>
                <a:srgbClr val="2A2A2A"/>
              </a:solidFill>
              <a:effectLst/>
              <a:latin typeface="proxima-nova"/>
            </a:endParaRPr>
          </a:p>
        </p:txBody>
      </p:sp>
    </p:spTree>
    <p:extLst>
      <p:ext uri="{BB962C8B-B14F-4D97-AF65-F5344CB8AC3E}">
        <p14:creationId xmlns:p14="http://schemas.microsoft.com/office/powerpoint/2010/main" val="3864274684"/>
      </p:ext>
    </p:extLst>
  </p:cSld>
  <p:clrMapOvr>
    <a:masterClrMapping/>
  </p:clrMapOvr>
</p:sld>
</file>

<file path=ppt/theme/theme1.xml><?xml version="1.0" encoding="utf-8"?>
<a:theme xmlns:a="http://schemas.openxmlformats.org/drawingml/2006/main" name="Fațetă">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7157</TotalTime>
  <Words>8341</Words>
  <Application>Microsoft Office PowerPoint</Application>
  <PresentationFormat>Widescreen</PresentationFormat>
  <Paragraphs>741</Paragraphs>
  <Slides>110</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110</vt:i4>
      </vt:variant>
    </vt:vector>
  </HeadingPairs>
  <TitlesOfParts>
    <vt:vector size="129" baseType="lpstr">
      <vt:lpstr>Arial</vt:lpstr>
      <vt:lpstr>Arial</vt:lpstr>
      <vt:lpstr>Arial Black</vt:lpstr>
      <vt:lpstr>Droid Sans</vt:lpstr>
      <vt:lpstr>Helvetica Neue</vt:lpstr>
      <vt:lpstr>inherit</vt:lpstr>
      <vt:lpstr>Lucida Sans Unicode</vt:lpstr>
      <vt:lpstr>Merriweather</vt:lpstr>
      <vt:lpstr>Open Sans</vt:lpstr>
      <vt:lpstr>proxima-nova</vt:lpstr>
      <vt:lpstr>q_serif</vt:lpstr>
      <vt:lpstr>Roboto</vt:lpstr>
      <vt:lpstr>schoolbook-web</vt:lpstr>
      <vt:lpstr>Tahoma</vt:lpstr>
      <vt:lpstr>Times New Roman</vt:lpstr>
      <vt:lpstr>Trebuchet MS</vt:lpstr>
      <vt:lpstr>Verdana</vt:lpstr>
      <vt:lpstr>Wingdings 3</vt:lpstr>
      <vt:lpstr>Fațetă</vt:lpstr>
      <vt:lpstr>Microbiom, virom, fungom(micobiom): triggeri sau stimulatori ai  bolilor autoimune. Nutritia clinica.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cristina mocanu</dc:creator>
  <cp:lastModifiedBy>cristina mocanu</cp:lastModifiedBy>
  <cp:revision>520</cp:revision>
  <dcterms:created xsi:type="dcterms:W3CDTF">2017-02-08T17:04:01Z</dcterms:created>
  <dcterms:modified xsi:type="dcterms:W3CDTF">2018-04-19T18:18:18Z</dcterms:modified>
</cp:coreProperties>
</file>